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6"/>
  </p:notesMasterIdLst>
  <p:sldIdLst>
    <p:sldId id="256" r:id="rId2"/>
    <p:sldId id="331" r:id="rId3"/>
    <p:sldId id="355" r:id="rId4"/>
    <p:sldId id="363" r:id="rId5"/>
    <p:sldId id="364" r:id="rId6"/>
    <p:sldId id="365" r:id="rId7"/>
    <p:sldId id="366" r:id="rId8"/>
    <p:sldId id="354" r:id="rId9"/>
    <p:sldId id="324" r:id="rId10"/>
    <p:sldId id="325" r:id="rId11"/>
    <p:sldId id="336" r:id="rId12"/>
    <p:sldId id="356" r:id="rId13"/>
    <p:sldId id="357" r:id="rId14"/>
    <p:sldId id="360" r:id="rId15"/>
    <p:sldId id="359" r:id="rId16"/>
    <p:sldId id="361" r:id="rId17"/>
    <p:sldId id="362" r:id="rId18"/>
    <p:sldId id="337" r:id="rId19"/>
    <p:sldId id="333" r:id="rId20"/>
    <p:sldId id="339" r:id="rId21"/>
    <p:sldId id="340" r:id="rId22"/>
    <p:sldId id="341" r:id="rId23"/>
    <p:sldId id="342" r:id="rId24"/>
    <p:sldId id="346" r:id="rId25"/>
  </p:sldIdLst>
  <p:sldSz cx="12192000" cy="6858000"/>
  <p:notesSz cx="6797675" cy="9872663"/>
  <p:embeddedFontLst>
    <p:embeddedFont>
      <p:font typeface="Circe" panose="020B0604020202020204" charset="0"/>
      <p:regular r:id="rId27"/>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1" userDrawn="1">
          <p15:clr>
            <a:srgbClr val="A4A3A4"/>
          </p15:clr>
        </p15:guide>
        <p15:guide id="2" pos="3840" userDrawn="1">
          <p15:clr>
            <a:srgbClr val="A4A3A4"/>
          </p15:clr>
        </p15:guide>
        <p15:guide id="3" pos="234" userDrawn="1">
          <p15:clr>
            <a:srgbClr val="A4A3A4"/>
          </p15:clr>
        </p15:guide>
        <p15:guide id="4" pos="7446" userDrawn="1">
          <p15:clr>
            <a:srgbClr val="A4A3A4"/>
          </p15:clr>
        </p15:guide>
        <p15:guide id="5" orient="horz" pos="232" userDrawn="1">
          <p15:clr>
            <a:srgbClr val="A4A3A4"/>
          </p15:clr>
        </p15:guide>
        <p15:guide id="6" orient="horz" pos="40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532B"/>
    <a:srgbClr val="562212"/>
    <a:srgbClr val="CD9B6A"/>
    <a:srgbClr val="00649E"/>
    <a:srgbClr val="F3EDDF"/>
    <a:srgbClr val="EEE2D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81520" autoAdjust="0"/>
  </p:normalViewPr>
  <p:slideViewPr>
    <p:cSldViewPr snapToGrid="0" showGuides="1">
      <p:cViewPr varScale="1">
        <p:scale>
          <a:sx n="90" d="100"/>
          <a:sy n="90" d="100"/>
        </p:scale>
        <p:origin x="1476" y="78"/>
      </p:cViewPr>
      <p:guideLst>
        <p:guide orient="horz" pos="981"/>
        <p:guide pos="3840"/>
        <p:guide pos="234"/>
        <p:guide pos="7446"/>
        <p:guide orient="horz" pos="232"/>
        <p:guide orient="horz" pos="4088"/>
      </p:guideLst>
    </p:cSldViewPr>
  </p:slideViewPr>
  <p:notesTextViewPr>
    <p:cViewPr>
      <p:scale>
        <a:sx n="1" d="1"/>
        <a:sy n="1" d="1"/>
      </p:scale>
      <p:origin x="0" y="0"/>
    </p:cViewPr>
  </p:notesTextViewPr>
  <p:sorterViewPr>
    <p:cViewPr varScale="1">
      <p:scale>
        <a:sx n="100" d="100"/>
        <a:sy n="100" d="100"/>
      </p:scale>
      <p:origin x="0" y="-47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5660" cy="494973"/>
          </a:xfrm>
          <a:prstGeom prst="rect">
            <a:avLst/>
          </a:prstGeom>
        </p:spPr>
        <p:txBody>
          <a:bodyPr vert="horz" lIns="90983" tIns="45491" rIns="90983" bIns="45491" rtlCol="0"/>
          <a:lstStyle>
            <a:lvl1pPr algn="l">
              <a:defRPr sz="1200"/>
            </a:lvl1pPr>
          </a:lstStyle>
          <a:p>
            <a:endParaRPr lang="ru-RU"/>
          </a:p>
        </p:txBody>
      </p:sp>
      <p:sp>
        <p:nvSpPr>
          <p:cNvPr id="3" name="Дата 2"/>
          <p:cNvSpPr>
            <a:spLocks noGrp="1"/>
          </p:cNvSpPr>
          <p:nvPr>
            <p:ph type="dt" idx="1"/>
          </p:nvPr>
        </p:nvSpPr>
        <p:spPr>
          <a:xfrm>
            <a:off x="3850432" y="1"/>
            <a:ext cx="2945660" cy="494973"/>
          </a:xfrm>
          <a:prstGeom prst="rect">
            <a:avLst/>
          </a:prstGeom>
        </p:spPr>
        <p:txBody>
          <a:bodyPr vert="horz" lIns="90983" tIns="45491" rIns="90983" bIns="45491" rtlCol="0"/>
          <a:lstStyle>
            <a:lvl1pPr algn="r">
              <a:defRPr sz="1200"/>
            </a:lvl1pPr>
          </a:lstStyle>
          <a:p>
            <a:fld id="{B3D0B11B-8830-49C9-861A-E068EF3C7E9A}" type="datetimeFigureOut">
              <a:rPr lang="ru-RU" smtClean="0"/>
              <a:t>17.04.2024</a:t>
            </a:fld>
            <a:endParaRPr lang="ru-RU"/>
          </a:p>
        </p:txBody>
      </p:sp>
      <p:sp>
        <p:nvSpPr>
          <p:cNvPr id="4" name="Образ слайда 3"/>
          <p:cNvSpPr>
            <a:spLocks noGrp="1" noRot="1" noChangeAspect="1"/>
          </p:cNvSpPr>
          <p:nvPr>
            <p:ph type="sldImg" idx="2"/>
          </p:nvPr>
        </p:nvSpPr>
        <p:spPr>
          <a:xfrm>
            <a:off x="434975" y="1233488"/>
            <a:ext cx="5927725" cy="3333750"/>
          </a:xfrm>
          <a:prstGeom prst="rect">
            <a:avLst/>
          </a:prstGeom>
          <a:noFill/>
          <a:ln w="12700">
            <a:solidFill>
              <a:prstClr val="black"/>
            </a:solidFill>
          </a:ln>
        </p:spPr>
        <p:txBody>
          <a:bodyPr vert="horz" lIns="90983" tIns="45491" rIns="90983" bIns="45491" rtlCol="0" anchor="ctr"/>
          <a:lstStyle/>
          <a:p>
            <a:endParaRPr lang="ru-RU"/>
          </a:p>
        </p:txBody>
      </p:sp>
      <p:sp>
        <p:nvSpPr>
          <p:cNvPr id="5" name="Заметки 4"/>
          <p:cNvSpPr>
            <a:spLocks noGrp="1"/>
          </p:cNvSpPr>
          <p:nvPr>
            <p:ph type="body" sz="quarter" idx="3"/>
          </p:nvPr>
        </p:nvSpPr>
        <p:spPr>
          <a:xfrm>
            <a:off x="679768" y="4751111"/>
            <a:ext cx="5438140" cy="3887272"/>
          </a:xfrm>
          <a:prstGeom prst="rect">
            <a:avLst/>
          </a:prstGeom>
        </p:spPr>
        <p:txBody>
          <a:bodyPr vert="horz" lIns="90983" tIns="45491" rIns="90983" bIns="45491"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7690"/>
            <a:ext cx="2945660" cy="494973"/>
          </a:xfrm>
          <a:prstGeom prst="rect">
            <a:avLst/>
          </a:prstGeom>
        </p:spPr>
        <p:txBody>
          <a:bodyPr vert="horz" lIns="90983" tIns="45491" rIns="90983" bIns="45491" rtlCol="0" anchor="b"/>
          <a:lstStyle>
            <a:lvl1pPr algn="l">
              <a:defRPr sz="1200"/>
            </a:lvl1pPr>
          </a:lstStyle>
          <a:p>
            <a:endParaRPr lang="ru-RU"/>
          </a:p>
        </p:txBody>
      </p:sp>
      <p:sp>
        <p:nvSpPr>
          <p:cNvPr id="7" name="Номер слайда 6"/>
          <p:cNvSpPr>
            <a:spLocks noGrp="1"/>
          </p:cNvSpPr>
          <p:nvPr>
            <p:ph type="sldNum" sz="quarter" idx="5"/>
          </p:nvPr>
        </p:nvSpPr>
        <p:spPr>
          <a:xfrm>
            <a:off x="3850432" y="9377690"/>
            <a:ext cx="2945660" cy="494973"/>
          </a:xfrm>
          <a:prstGeom prst="rect">
            <a:avLst/>
          </a:prstGeom>
        </p:spPr>
        <p:txBody>
          <a:bodyPr vert="horz" lIns="90983" tIns="45491" rIns="90983" bIns="45491" rtlCol="0" anchor="b"/>
          <a:lstStyle>
            <a:lvl1pPr algn="r">
              <a:defRPr sz="1200"/>
            </a:lvl1pPr>
          </a:lstStyle>
          <a:p>
            <a:fld id="{D2DC3F8F-4814-432F-8523-1F588B00033F}" type="slidenum">
              <a:rPr lang="ru-RU" smtClean="0"/>
              <a:t>‹#›</a:t>
            </a:fld>
            <a:endParaRPr lang="ru-RU"/>
          </a:p>
        </p:txBody>
      </p:sp>
    </p:spTree>
    <p:extLst>
      <p:ext uri="{BB962C8B-B14F-4D97-AF65-F5344CB8AC3E}">
        <p14:creationId xmlns:p14="http://schemas.microsoft.com/office/powerpoint/2010/main" val="2857182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2DC3F8F-4814-432F-8523-1F588B00033F}" type="slidenum">
              <a:rPr lang="ru-RU" smtClean="0"/>
              <a:t>2</a:t>
            </a:fld>
            <a:endParaRPr lang="ru-RU"/>
          </a:p>
        </p:txBody>
      </p:sp>
    </p:spTree>
    <p:extLst>
      <p:ext uri="{BB962C8B-B14F-4D97-AF65-F5344CB8AC3E}">
        <p14:creationId xmlns:p14="http://schemas.microsoft.com/office/powerpoint/2010/main" val="2922034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2DC3F8F-4814-432F-8523-1F588B00033F}" type="slidenum">
              <a:rPr lang="ru-RU" smtClean="0"/>
              <a:t>15</a:t>
            </a:fld>
            <a:endParaRPr lang="ru-RU"/>
          </a:p>
        </p:txBody>
      </p:sp>
    </p:spTree>
    <p:extLst>
      <p:ext uri="{BB962C8B-B14F-4D97-AF65-F5344CB8AC3E}">
        <p14:creationId xmlns:p14="http://schemas.microsoft.com/office/powerpoint/2010/main" val="3554676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2DC3F8F-4814-432F-8523-1F588B00033F}" type="slidenum">
              <a:rPr lang="ru-RU" smtClean="0"/>
              <a:t>16</a:t>
            </a:fld>
            <a:endParaRPr lang="ru-RU"/>
          </a:p>
        </p:txBody>
      </p:sp>
    </p:spTree>
    <p:extLst>
      <p:ext uri="{BB962C8B-B14F-4D97-AF65-F5344CB8AC3E}">
        <p14:creationId xmlns:p14="http://schemas.microsoft.com/office/powerpoint/2010/main" val="1582053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2DC3F8F-4814-432F-8523-1F588B00033F}" type="slidenum">
              <a:rPr lang="ru-RU" smtClean="0"/>
              <a:t>17</a:t>
            </a:fld>
            <a:endParaRPr lang="ru-RU"/>
          </a:p>
        </p:txBody>
      </p:sp>
    </p:spTree>
    <p:extLst>
      <p:ext uri="{BB962C8B-B14F-4D97-AF65-F5344CB8AC3E}">
        <p14:creationId xmlns:p14="http://schemas.microsoft.com/office/powerpoint/2010/main" val="4121687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2DC3F8F-4814-432F-8523-1F588B00033F}" type="slidenum">
              <a:rPr lang="ru-RU" smtClean="0"/>
              <a:t>4</a:t>
            </a:fld>
            <a:endParaRPr lang="ru-RU"/>
          </a:p>
        </p:txBody>
      </p:sp>
    </p:spTree>
    <p:extLst>
      <p:ext uri="{BB962C8B-B14F-4D97-AF65-F5344CB8AC3E}">
        <p14:creationId xmlns:p14="http://schemas.microsoft.com/office/powerpoint/2010/main" val="1575725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2DC3F8F-4814-432F-8523-1F588B00033F}" type="slidenum">
              <a:rPr lang="ru-RU" smtClean="0"/>
              <a:t>5</a:t>
            </a:fld>
            <a:endParaRPr lang="ru-RU"/>
          </a:p>
        </p:txBody>
      </p:sp>
    </p:spTree>
    <p:extLst>
      <p:ext uri="{BB962C8B-B14F-4D97-AF65-F5344CB8AC3E}">
        <p14:creationId xmlns:p14="http://schemas.microsoft.com/office/powerpoint/2010/main" val="39357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2DC3F8F-4814-432F-8523-1F588B00033F}" type="slidenum">
              <a:rPr lang="ru-RU" smtClean="0"/>
              <a:t>6</a:t>
            </a:fld>
            <a:endParaRPr lang="ru-RU"/>
          </a:p>
        </p:txBody>
      </p:sp>
    </p:spTree>
    <p:extLst>
      <p:ext uri="{BB962C8B-B14F-4D97-AF65-F5344CB8AC3E}">
        <p14:creationId xmlns:p14="http://schemas.microsoft.com/office/powerpoint/2010/main" val="3012579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2DC3F8F-4814-432F-8523-1F588B00033F}" type="slidenum">
              <a:rPr lang="ru-RU" smtClean="0"/>
              <a:t>7</a:t>
            </a:fld>
            <a:endParaRPr lang="ru-RU"/>
          </a:p>
        </p:txBody>
      </p:sp>
    </p:spTree>
    <p:extLst>
      <p:ext uri="{BB962C8B-B14F-4D97-AF65-F5344CB8AC3E}">
        <p14:creationId xmlns:p14="http://schemas.microsoft.com/office/powerpoint/2010/main" val="3825937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2DC3F8F-4814-432F-8523-1F588B00033F}" type="slidenum">
              <a:rPr lang="ru-RU" smtClean="0"/>
              <a:t>8</a:t>
            </a:fld>
            <a:endParaRPr lang="ru-RU"/>
          </a:p>
        </p:txBody>
      </p:sp>
    </p:spTree>
    <p:extLst>
      <p:ext uri="{BB962C8B-B14F-4D97-AF65-F5344CB8AC3E}">
        <p14:creationId xmlns:p14="http://schemas.microsoft.com/office/powerpoint/2010/main" val="2228172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2DC3F8F-4814-432F-8523-1F588B00033F}" type="slidenum">
              <a:rPr lang="ru-RU" smtClean="0"/>
              <a:t>12</a:t>
            </a:fld>
            <a:endParaRPr lang="ru-RU"/>
          </a:p>
        </p:txBody>
      </p:sp>
    </p:spTree>
    <p:extLst>
      <p:ext uri="{BB962C8B-B14F-4D97-AF65-F5344CB8AC3E}">
        <p14:creationId xmlns:p14="http://schemas.microsoft.com/office/powerpoint/2010/main" val="4037822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2DC3F8F-4814-432F-8523-1F588B00033F}" type="slidenum">
              <a:rPr lang="ru-RU" smtClean="0"/>
              <a:t>13</a:t>
            </a:fld>
            <a:endParaRPr lang="ru-RU"/>
          </a:p>
        </p:txBody>
      </p:sp>
    </p:spTree>
    <p:extLst>
      <p:ext uri="{BB962C8B-B14F-4D97-AF65-F5344CB8AC3E}">
        <p14:creationId xmlns:p14="http://schemas.microsoft.com/office/powerpoint/2010/main" val="1971440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2DC3F8F-4814-432F-8523-1F588B00033F}" type="slidenum">
              <a:rPr lang="ru-RU" smtClean="0"/>
              <a:t>14</a:t>
            </a:fld>
            <a:endParaRPr lang="ru-RU"/>
          </a:p>
        </p:txBody>
      </p:sp>
    </p:spTree>
    <p:extLst>
      <p:ext uri="{BB962C8B-B14F-4D97-AF65-F5344CB8AC3E}">
        <p14:creationId xmlns:p14="http://schemas.microsoft.com/office/powerpoint/2010/main" val="1799487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176907-A3AE-44AD-8E10-F527061F82D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E1FFD767-E5C0-411D-BB67-86764F57A3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718D7969-9E4E-4F9A-8EA8-1F23A0ACB21C}"/>
              </a:ext>
            </a:extLst>
          </p:cNvPr>
          <p:cNvSpPr>
            <a:spLocks noGrp="1"/>
          </p:cNvSpPr>
          <p:nvPr>
            <p:ph type="dt" sz="half" idx="10"/>
          </p:nvPr>
        </p:nvSpPr>
        <p:spPr/>
        <p:txBody>
          <a:bodyPr/>
          <a:lstStyle/>
          <a:p>
            <a:fld id="{E583F05B-EC63-4413-A440-7085BDD61717}" type="datetime1">
              <a:rPr lang="ru-RU" smtClean="0"/>
              <a:t>17.04.2024</a:t>
            </a:fld>
            <a:endParaRPr lang="ru-RU"/>
          </a:p>
        </p:txBody>
      </p:sp>
      <p:sp>
        <p:nvSpPr>
          <p:cNvPr id="5" name="Нижний колонтитул 4">
            <a:extLst>
              <a:ext uri="{FF2B5EF4-FFF2-40B4-BE49-F238E27FC236}">
                <a16:creationId xmlns:a16="http://schemas.microsoft.com/office/drawing/2014/main" id="{665003C3-6BAB-4F16-92FA-AFF936C2D9E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2ED740B-949C-4DB3-97F1-EFC2065301BE}"/>
              </a:ext>
            </a:extLst>
          </p:cNvPr>
          <p:cNvSpPr>
            <a:spLocks noGrp="1"/>
          </p:cNvSpPr>
          <p:nvPr>
            <p:ph type="sldNum" sz="quarter" idx="12"/>
          </p:nvPr>
        </p:nvSpPr>
        <p:spPr/>
        <p:txBody>
          <a:bodyPr/>
          <a:lstStyle/>
          <a:p>
            <a:fld id="{B8F8EE5D-A6DC-4992-B61F-BB6187C55770}" type="slidenum">
              <a:rPr lang="ru-RU" smtClean="0"/>
              <a:t>‹#›</a:t>
            </a:fld>
            <a:endParaRPr lang="ru-RU"/>
          </a:p>
        </p:txBody>
      </p:sp>
    </p:spTree>
    <p:extLst>
      <p:ext uri="{BB962C8B-B14F-4D97-AF65-F5344CB8AC3E}">
        <p14:creationId xmlns:p14="http://schemas.microsoft.com/office/powerpoint/2010/main" val="2960701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1C03EC-F0E9-40AB-90C1-FFD70EF8A48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038F9B73-ACD1-43DD-B396-04C3C3E05024}"/>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527484D-910B-4C84-984C-FDC26B0EC08D}"/>
              </a:ext>
            </a:extLst>
          </p:cNvPr>
          <p:cNvSpPr>
            <a:spLocks noGrp="1"/>
          </p:cNvSpPr>
          <p:nvPr>
            <p:ph type="dt" sz="half" idx="10"/>
          </p:nvPr>
        </p:nvSpPr>
        <p:spPr/>
        <p:txBody>
          <a:bodyPr/>
          <a:lstStyle/>
          <a:p>
            <a:fld id="{5EE95B56-4352-4611-A8FE-4E48E1240B00}" type="datetime1">
              <a:rPr lang="ru-RU" smtClean="0"/>
              <a:t>17.04.2024</a:t>
            </a:fld>
            <a:endParaRPr lang="ru-RU"/>
          </a:p>
        </p:txBody>
      </p:sp>
      <p:sp>
        <p:nvSpPr>
          <p:cNvPr id="5" name="Нижний колонтитул 4">
            <a:extLst>
              <a:ext uri="{FF2B5EF4-FFF2-40B4-BE49-F238E27FC236}">
                <a16:creationId xmlns:a16="http://schemas.microsoft.com/office/drawing/2014/main" id="{C5BAC2D9-45A3-4924-86E4-6304314C305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B390CF3-DF17-4FDE-ABC8-16913A3AB408}"/>
              </a:ext>
            </a:extLst>
          </p:cNvPr>
          <p:cNvSpPr>
            <a:spLocks noGrp="1"/>
          </p:cNvSpPr>
          <p:nvPr>
            <p:ph type="sldNum" sz="quarter" idx="12"/>
          </p:nvPr>
        </p:nvSpPr>
        <p:spPr/>
        <p:txBody>
          <a:bodyPr/>
          <a:lstStyle/>
          <a:p>
            <a:fld id="{B8F8EE5D-A6DC-4992-B61F-BB6187C55770}" type="slidenum">
              <a:rPr lang="ru-RU" smtClean="0"/>
              <a:t>‹#›</a:t>
            </a:fld>
            <a:endParaRPr lang="ru-RU"/>
          </a:p>
        </p:txBody>
      </p:sp>
    </p:spTree>
    <p:extLst>
      <p:ext uri="{BB962C8B-B14F-4D97-AF65-F5344CB8AC3E}">
        <p14:creationId xmlns:p14="http://schemas.microsoft.com/office/powerpoint/2010/main" val="4012653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8DF6851-ED87-4BB7-A3A3-F884B1C578EB}"/>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4F669C18-CE47-4025-91E8-25F00659D85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0FA2DDF-19A0-4B1A-8045-4FF93D931751}"/>
              </a:ext>
            </a:extLst>
          </p:cNvPr>
          <p:cNvSpPr>
            <a:spLocks noGrp="1"/>
          </p:cNvSpPr>
          <p:nvPr>
            <p:ph type="dt" sz="half" idx="10"/>
          </p:nvPr>
        </p:nvSpPr>
        <p:spPr/>
        <p:txBody>
          <a:bodyPr/>
          <a:lstStyle/>
          <a:p>
            <a:fld id="{B07A612B-89D2-48D5-8504-5161E447A6EB}" type="datetime1">
              <a:rPr lang="ru-RU" smtClean="0"/>
              <a:t>17.04.2024</a:t>
            </a:fld>
            <a:endParaRPr lang="ru-RU"/>
          </a:p>
        </p:txBody>
      </p:sp>
      <p:sp>
        <p:nvSpPr>
          <p:cNvPr id="5" name="Нижний колонтитул 4">
            <a:extLst>
              <a:ext uri="{FF2B5EF4-FFF2-40B4-BE49-F238E27FC236}">
                <a16:creationId xmlns:a16="http://schemas.microsoft.com/office/drawing/2014/main" id="{6F7F2862-3CCD-49C9-BEF0-31FAAD9D607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FDB4613-3E5F-443E-A716-C2F5B1C5A6B4}"/>
              </a:ext>
            </a:extLst>
          </p:cNvPr>
          <p:cNvSpPr>
            <a:spLocks noGrp="1"/>
          </p:cNvSpPr>
          <p:nvPr>
            <p:ph type="sldNum" sz="quarter" idx="12"/>
          </p:nvPr>
        </p:nvSpPr>
        <p:spPr/>
        <p:txBody>
          <a:bodyPr/>
          <a:lstStyle/>
          <a:p>
            <a:fld id="{B8F8EE5D-A6DC-4992-B61F-BB6187C55770}" type="slidenum">
              <a:rPr lang="ru-RU" smtClean="0"/>
              <a:t>‹#›</a:t>
            </a:fld>
            <a:endParaRPr lang="ru-RU"/>
          </a:p>
        </p:txBody>
      </p:sp>
    </p:spTree>
    <p:extLst>
      <p:ext uri="{BB962C8B-B14F-4D97-AF65-F5344CB8AC3E}">
        <p14:creationId xmlns:p14="http://schemas.microsoft.com/office/powerpoint/2010/main" val="142088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40D67F-7B83-4474-B400-6E082DDDF60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108738F-DE27-44F0-8F67-A4A04C38FB7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2D4F523-C1CF-4B7D-B3A6-14ECCC882A24}"/>
              </a:ext>
            </a:extLst>
          </p:cNvPr>
          <p:cNvSpPr>
            <a:spLocks noGrp="1"/>
          </p:cNvSpPr>
          <p:nvPr>
            <p:ph type="dt" sz="half" idx="10"/>
          </p:nvPr>
        </p:nvSpPr>
        <p:spPr/>
        <p:txBody>
          <a:bodyPr/>
          <a:lstStyle/>
          <a:p>
            <a:fld id="{D000DFEF-E2FB-4F8E-AE5E-8EBCCE112F29}" type="datetime1">
              <a:rPr lang="ru-RU" smtClean="0"/>
              <a:t>17.04.2024</a:t>
            </a:fld>
            <a:endParaRPr lang="ru-RU"/>
          </a:p>
        </p:txBody>
      </p:sp>
      <p:sp>
        <p:nvSpPr>
          <p:cNvPr id="5" name="Нижний колонтитул 4">
            <a:extLst>
              <a:ext uri="{FF2B5EF4-FFF2-40B4-BE49-F238E27FC236}">
                <a16:creationId xmlns:a16="http://schemas.microsoft.com/office/drawing/2014/main" id="{95009A0C-6CE6-44C9-9561-4156995AD10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F93274D-31E4-4979-92EF-5D193D141E2C}"/>
              </a:ext>
            </a:extLst>
          </p:cNvPr>
          <p:cNvSpPr>
            <a:spLocks noGrp="1"/>
          </p:cNvSpPr>
          <p:nvPr>
            <p:ph type="sldNum" sz="quarter" idx="12"/>
          </p:nvPr>
        </p:nvSpPr>
        <p:spPr/>
        <p:txBody>
          <a:bodyPr/>
          <a:lstStyle/>
          <a:p>
            <a:fld id="{B8F8EE5D-A6DC-4992-B61F-BB6187C55770}" type="slidenum">
              <a:rPr lang="ru-RU" smtClean="0"/>
              <a:t>‹#›</a:t>
            </a:fld>
            <a:endParaRPr lang="ru-RU"/>
          </a:p>
        </p:txBody>
      </p:sp>
    </p:spTree>
    <p:extLst>
      <p:ext uri="{BB962C8B-B14F-4D97-AF65-F5344CB8AC3E}">
        <p14:creationId xmlns:p14="http://schemas.microsoft.com/office/powerpoint/2010/main" val="818660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F77CBE-F2C9-495E-9B9B-62EB2273646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56B238E6-D8D1-4BD1-B407-819D0B03DB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B48CE68-B399-42D5-8308-D6C27FE89E70}"/>
              </a:ext>
            </a:extLst>
          </p:cNvPr>
          <p:cNvSpPr>
            <a:spLocks noGrp="1"/>
          </p:cNvSpPr>
          <p:nvPr>
            <p:ph type="dt" sz="half" idx="10"/>
          </p:nvPr>
        </p:nvSpPr>
        <p:spPr/>
        <p:txBody>
          <a:bodyPr/>
          <a:lstStyle/>
          <a:p>
            <a:fld id="{D2B13599-E356-44A1-B47B-6A37F02612C9}" type="datetime1">
              <a:rPr lang="ru-RU" smtClean="0"/>
              <a:t>17.04.2024</a:t>
            </a:fld>
            <a:endParaRPr lang="ru-RU"/>
          </a:p>
        </p:txBody>
      </p:sp>
      <p:sp>
        <p:nvSpPr>
          <p:cNvPr id="5" name="Нижний колонтитул 4">
            <a:extLst>
              <a:ext uri="{FF2B5EF4-FFF2-40B4-BE49-F238E27FC236}">
                <a16:creationId xmlns:a16="http://schemas.microsoft.com/office/drawing/2014/main" id="{08874963-4A92-4695-861B-5F37DF10E54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888FD0B-348D-42A2-AD44-BFD9832D7047}"/>
              </a:ext>
            </a:extLst>
          </p:cNvPr>
          <p:cNvSpPr>
            <a:spLocks noGrp="1"/>
          </p:cNvSpPr>
          <p:nvPr>
            <p:ph type="sldNum" sz="quarter" idx="12"/>
          </p:nvPr>
        </p:nvSpPr>
        <p:spPr/>
        <p:txBody>
          <a:bodyPr/>
          <a:lstStyle/>
          <a:p>
            <a:fld id="{B8F8EE5D-A6DC-4992-B61F-BB6187C55770}" type="slidenum">
              <a:rPr lang="ru-RU" smtClean="0"/>
              <a:t>‹#›</a:t>
            </a:fld>
            <a:endParaRPr lang="ru-RU"/>
          </a:p>
        </p:txBody>
      </p:sp>
    </p:spTree>
    <p:extLst>
      <p:ext uri="{BB962C8B-B14F-4D97-AF65-F5344CB8AC3E}">
        <p14:creationId xmlns:p14="http://schemas.microsoft.com/office/powerpoint/2010/main" val="1162188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398EC8-0222-47D9-A849-36A4AEC8E85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DBC76BA-C9CD-426A-B346-1F6128CEF63D}"/>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A5BD1C54-8859-4529-B611-9EB1D9C34935}"/>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34D7A733-A678-4A37-9783-AAF2942CF4D5}"/>
              </a:ext>
            </a:extLst>
          </p:cNvPr>
          <p:cNvSpPr>
            <a:spLocks noGrp="1"/>
          </p:cNvSpPr>
          <p:nvPr>
            <p:ph type="dt" sz="half" idx="10"/>
          </p:nvPr>
        </p:nvSpPr>
        <p:spPr/>
        <p:txBody>
          <a:bodyPr/>
          <a:lstStyle/>
          <a:p>
            <a:fld id="{B6F6E06E-6C77-46D7-A7BE-0A03EAC43CAC}" type="datetime1">
              <a:rPr lang="ru-RU" smtClean="0"/>
              <a:t>17.04.2024</a:t>
            </a:fld>
            <a:endParaRPr lang="ru-RU"/>
          </a:p>
        </p:txBody>
      </p:sp>
      <p:sp>
        <p:nvSpPr>
          <p:cNvPr id="6" name="Нижний колонтитул 5">
            <a:extLst>
              <a:ext uri="{FF2B5EF4-FFF2-40B4-BE49-F238E27FC236}">
                <a16:creationId xmlns:a16="http://schemas.microsoft.com/office/drawing/2014/main" id="{E606D319-62FE-4B07-84CE-3A1B82EFFBD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790A059-9766-4855-8B1B-4DCB58AC548F}"/>
              </a:ext>
            </a:extLst>
          </p:cNvPr>
          <p:cNvSpPr>
            <a:spLocks noGrp="1"/>
          </p:cNvSpPr>
          <p:nvPr>
            <p:ph type="sldNum" sz="quarter" idx="12"/>
          </p:nvPr>
        </p:nvSpPr>
        <p:spPr/>
        <p:txBody>
          <a:bodyPr/>
          <a:lstStyle/>
          <a:p>
            <a:fld id="{B8F8EE5D-A6DC-4992-B61F-BB6187C55770}" type="slidenum">
              <a:rPr lang="ru-RU" smtClean="0"/>
              <a:t>‹#›</a:t>
            </a:fld>
            <a:endParaRPr lang="ru-RU"/>
          </a:p>
        </p:txBody>
      </p:sp>
    </p:spTree>
    <p:extLst>
      <p:ext uri="{BB962C8B-B14F-4D97-AF65-F5344CB8AC3E}">
        <p14:creationId xmlns:p14="http://schemas.microsoft.com/office/powerpoint/2010/main" val="2429139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D42DEB-9B92-4D44-9761-B1AD790AF519}"/>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EDC250F-691C-4AE2-B981-3790B6095B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0B092CA9-B9F7-466C-BF3A-1C3324E2D18F}"/>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8F85C81D-60E5-4367-9A3D-101AA97A66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B83A6A20-A31A-40FC-BD99-9A2591A31F42}"/>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B2440B92-A1CE-427D-B118-07173766282D}"/>
              </a:ext>
            </a:extLst>
          </p:cNvPr>
          <p:cNvSpPr>
            <a:spLocks noGrp="1"/>
          </p:cNvSpPr>
          <p:nvPr>
            <p:ph type="dt" sz="half" idx="10"/>
          </p:nvPr>
        </p:nvSpPr>
        <p:spPr/>
        <p:txBody>
          <a:bodyPr/>
          <a:lstStyle/>
          <a:p>
            <a:fld id="{31B3654A-2AB5-4D10-A150-F08FFFE037AD}" type="datetime1">
              <a:rPr lang="ru-RU" smtClean="0"/>
              <a:t>17.04.2024</a:t>
            </a:fld>
            <a:endParaRPr lang="ru-RU"/>
          </a:p>
        </p:txBody>
      </p:sp>
      <p:sp>
        <p:nvSpPr>
          <p:cNvPr id="8" name="Нижний колонтитул 7">
            <a:extLst>
              <a:ext uri="{FF2B5EF4-FFF2-40B4-BE49-F238E27FC236}">
                <a16:creationId xmlns:a16="http://schemas.microsoft.com/office/drawing/2014/main" id="{200B1709-3C04-4C28-A4D7-80C2954538FF}"/>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011B8782-C9E4-4965-98B6-BD83CFDAB2F2}"/>
              </a:ext>
            </a:extLst>
          </p:cNvPr>
          <p:cNvSpPr>
            <a:spLocks noGrp="1"/>
          </p:cNvSpPr>
          <p:nvPr>
            <p:ph type="sldNum" sz="quarter" idx="12"/>
          </p:nvPr>
        </p:nvSpPr>
        <p:spPr/>
        <p:txBody>
          <a:bodyPr/>
          <a:lstStyle/>
          <a:p>
            <a:fld id="{B8F8EE5D-A6DC-4992-B61F-BB6187C55770}" type="slidenum">
              <a:rPr lang="ru-RU" smtClean="0"/>
              <a:t>‹#›</a:t>
            </a:fld>
            <a:endParaRPr lang="ru-RU"/>
          </a:p>
        </p:txBody>
      </p:sp>
    </p:spTree>
    <p:extLst>
      <p:ext uri="{BB962C8B-B14F-4D97-AF65-F5344CB8AC3E}">
        <p14:creationId xmlns:p14="http://schemas.microsoft.com/office/powerpoint/2010/main" val="413517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585417-4F94-4AD4-B7ED-CC27A2D2AE6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42EBB20-97EB-4F18-BB6E-EF0222B4E3D3}"/>
              </a:ext>
            </a:extLst>
          </p:cNvPr>
          <p:cNvSpPr>
            <a:spLocks noGrp="1"/>
          </p:cNvSpPr>
          <p:nvPr>
            <p:ph type="dt" sz="half" idx="10"/>
          </p:nvPr>
        </p:nvSpPr>
        <p:spPr/>
        <p:txBody>
          <a:bodyPr/>
          <a:lstStyle/>
          <a:p>
            <a:fld id="{6935E6C3-72C9-4EF9-9234-7F2EA7EEFF1D}" type="datetime1">
              <a:rPr lang="ru-RU" smtClean="0"/>
              <a:t>17.04.2024</a:t>
            </a:fld>
            <a:endParaRPr lang="ru-RU"/>
          </a:p>
        </p:txBody>
      </p:sp>
      <p:sp>
        <p:nvSpPr>
          <p:cNvPr id="4" name="Нижний колонтитул 3">
            <a:extLst>
              <a:ext uri="{FF2B5EF4-FFF2-40B4-BE49-F238E27FC236}">
                <a16:creationId xmlns:a16="http://schemas.microsoft.com/office/drawing/2014/main" id="{D2F51FC7-DAA1-4709-B3D2-B799485BE486}"/>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5E8C44A9-2667-47DA-BF78-7085A510ACE5}"/>
              </a:ext>
            </a:extLst>
          </p:cNvPr>
          <p:cNvSpPr>
            <a:spLocks noGrp="1"/>
          </p:cNvSpPr>
          <p:nvPr>
            <p:ph type="sldNum" sz="quarter" idx="12"/>
          </p:nvPr>
        </p:nvSpPr>
        <p:spPr/>
        <p:txBody>
          <a:bodyPr/>
          <a:lstStyle/>
          <a:p>
            <a:fld id="{B8F8EE5D-A6DC-4992-B61F-BB6187C55770}" type="slidenum">
              <a:rPr lang="ru-RU" smtClean="0"/>
              <a:t>‹#›</a:t>
            </a:fld>
            <a:endParaRPr lang="ru-RU"/>
          </a:p>
        </p:txBody>
      </p:sp>
    </p:spTree>
    <p:extLst>
      <p:ext uri="{BB962C8B-B14F-4D97-AF65-F5344CB8AC3E}">
        <p14:creationId xmlns:p14="http://schemas.microsoft.com/office/powerpoint/2010/main" val="3126836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F5D06B6-1EB2-4F19-9182-19C6A362B617}"/>
              </a:ext>
            </a:extLst>
          </p:cNvPr>
          <p:cNvSpPr>
            <a:spLocks noGrp="1"/>
          </p:cNvSpPr>
          <p:nvPr>
            <p:ph type="dt" sz="half" idx="10"/>
          </p:nvPr>
        </p:nvSpPr>
        <p:spPr/>
        <p:txBody>
          <a:bodyPr/>
          <a:lstStyle/>
          <a:p>
            <a:fld id="{0A058C74-4735-4D10-8ED1-D1BF9A38B9B9}" type="datetime1">
              <a:rPr lang="ru-RU" smtClean="0"/>
              <a:t>17.04.2024</a:t>
            </a:fld>
            <a:endParaRPr lang="ru-RU"/>
          </a:p>
        </p:txBody>
      </p:sp>
      <p:sp>
        <p:nvSpPr>
          <p:cNvPr id="3" name="Нижний колонтитул 2">
            <a:extLst>
              <a:ext uri="{FF2B5EF4-FFF2-40B4-BE49-F238E27FC236}">
                <a16:creationId xmlns:a16="http://schemas.microsoft.com/office/drawing/2014/main" id="{386706E5-B7CA-4508-A3E0-B76D9558561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946D1FCA-BB60-4182-9548-37909C26FD14}"/>
              </a:ext>
            </a:extLst>
          </p:cNvPr>
          <p:cNvSpPr>
            <a:spLocks noGrp="1"/>
          </p:cNvSpPr>
          <p:nvPr>
            <p:ph type="sldNum" sz="quarter" idx="12"/>
          </p:nvPr>
        </p:nvSpPr>
        <p:spPr/>
        <p:txBody>
          <a:bodyPr/>
          <a:lstStyle/>
          <a:p>
            <a:fld id="{B8F8EE5D-A6DC-4992-B61F-BB6187C55770}" type="slidenum">
              <a:rPr lang="ru-RU" smtClean="0"/>
              <a:t>‹#›</a:t>
            </a:fld>
            <a:endParaRPr lang="ru-RU"/>
          </a:p>
        </p:txBody>
      </p:sp>
    </p:spTree>
    <p:extLst>
      <p:ext uri="{BB962C8B-B14F-4D97-AF65-F5344CB8AC3E}">
        <p14:creationId xmlns:p14="http://schemas.microsoft.com/office/powerpoint/2010/main" val="1046463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0C80A2-D067-4463-BD6D-3E9A35D99BE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38F1515D-C2B9-46F8-BFB8-37120F7224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9CCC9E6A-65CB-4353-B0B9-491F4ADE9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B60ACDA-36E7-435B-8E74-525B3C5B8B2B}"/>
              </a:ext>
            </a:extLst>
          </p:cNvPr>
          <p:cNvSpPr>
            <a:spLocks noGrp="1"/>
          </p:cNvSpPr>
          <p:nvPr>
            <p:ph type="dt" sz="half" idx="10"/>
          </p:nvPr>
        </p:nvSpPr>
        <p:spPr/>
        <p:txBody>
          <a:bodyPr/>
          <a:lstStyle/>
          <a:p>
            <a:fld id="{3B6FDFEB-BBD8-4C46-86ED-F5334C1D16B4}" type="datetime1">
              <a:rPr lang="ru-RU" smtClean="0"/>
              <a:t>17.04.2024</a:t>
            </a:fld>
            <a:endParaRPr lang="ru-RU"/>
          </a:p>
        </p:txBody>
      </p:sp>
      <p:sp>
        <p:nvSpPr>
          <p:cNvPr id="6" name="Нижний колонтитул 5">
            <a:extLst>
              <a:ext uri="{FF2B5EF4-FFF2-40B4-BE49-F238E27FC236}">
                <a16:creationId xmlns:a16="http://schemas.microsoft.com/office/drawing/2014/main" id="{33C8E4BE-CC45-4704-B798-F8913AB41BC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81040A6-F1C7-4269-925A-32D277DAC53C}"/>
              </a:ext>
            </a:extLst>
          </p:cNvPr>
          <p:cNvSpPr>
            <a:spLocks noGrp="1"/>
          </p:cNvSpPr>
          <p:nvPr>
            <p:ph type="sldNum" sz="quarter" idx="12"/>
          </p:nvPr>
        </p:nvSpPr>
        <p:spPr/>
        <p:txBody>
          <a:bodyPr/>
          <a:lstStyle/>
          <a:p>
            <a:fld id="{B8F8EE5D-A6DC-4992-B61F-BB6187C55770}" type="slidenum">
              <a:rPr lang="ru-RU" smtClean="0"/>
              <a:t>‹#›</a:t>
            </a:fld>
            <a:endParaRPr lang="ru-RU"/>
          </a:p>
        </p:txBody>
      </p:sp>
    </p:spTree>
    <p:extLst>
      <p:ext uri="{BB962C8B-B14F-4D97-AF65-F5344CB8AC3E}">
        <p14:creationId xmlns:p14="http://schemas.microsoft.com/office/powerpoint/2010/main" val="2152611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E20787-3B1C-4273-9F8E-667D6F45A49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9C439B2-B408-4478-90A6-87686B6821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1DB522E8-4A2E-420B-B10C-8E0D5ABB09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C3C8F96-7C33-4224-B0FC-B59732513192}"/>
              </a:ext>
            </a:extLst>
          </p:cNvPr>
          <p:cNvSpPr>
            <a:spLocks noGrp="1"/>
          </p:cNvSpPr>
          <p:nvPr>
            <p:ph type="dt" sz="half" idx="10"/>
          </p:nvPr>
        </p:nvSpPr>
        <p:spPr/>
        <p:txBody>
          <a:bodyPr/>
          <a:lstStyle/>
          <a:p>
            <a:fld id="{7087A9BF-1F46-4395-BACD-2C22775CA0FE}" type="datetime1">
              <a:rPr lang="ru-RU" smtClean="0"/>
              <a:t>17.04.2024</a:t>
            </a:fld>
            <a:endParaRPr lang="ru-RU"/>
          </a:p>
        </p:txBody>
      </p:sp>
      <p:sp>
        <p:nvSpPr>
          <p:cNvPr id="6" name="Нижний колонтитул 5">
            <a:extLst>
              <a:ext uri="{FF2B5EF4-FFF2-40B4-BE49-F238E27FC236}">
                <a16:creationId xmlns:a16="http://schemas.microsoft.com/office/drawing/2014/main" id="{A333D09A-DEE7-4C6F-AC1F-079F503821A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F6253AD-264F-41FA-B84B-104FCBAD1C11}"/>
              </a:ext>
            </a:extLst>
          </p:cNvPr>
          <p:cNvSpPr>
            <a:spLocks noGrp="1"/>
          </p:cNvSpPr>
          <p:nvPr>
            <p:ph type="sldNum" sz="quarter" idx="12"/>
          </p:nvPr>
        </p:nvSpPr>
        <p:spPr/>
        <p:txBody>
          <a:bodyPr/>
          <a:lstStyle/>
          <a:p>
            <a:fld id="{B8F8EE5D-A6DC-4992-B61F-BB6187C55770}" type="slidenum">
              <a:rPr lang="ru-RU" smtClean="0"/>
              <a:t>‹#›</a:t>
            </a:fld>
            <a:endParaRPr lang="ru-RU"/>
          </a:p>
        </p:txBody>
      </p:sp>
    </p:spTree>
    <p:extLst>
      <p:ext uri="{BB962C8B-B14F-4D97-AF65-F5344CB8AC3E}">
        <p14:creationId xmlns:p14="http://schemas.microsoft.com/office/powerpoint/2010/main" val="32890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5FF0AF-979A-48F2-BEFF-0D9557D200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13EC883F-BE26-4824-9289-2709189CE5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3FF5B81-0B3D-4720-B63F-5252C6BB38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52A952-E19D-4607-86DF-951459632632}" type="datetime1">
              <a:rPr lang="ru-RU" smtClean="0"/>
              <a:t>17.04.2024</a:t>
            </a:fld>
            <a:endParaRPr lang="ru-RU"/>
          </a:p>
        </p:txBody>
      </p:sp>
      <p:sp>
        <p:nvSpPr>
          <p:cNvPr id="5" name="Нижний колонтитул 4">
            <a:extLst>
              <a:ext uri="{FF2B5EF4-FFF2-40B4-BE49-F238E27FC236}">
                <a16:creationId xmlns:a16="http://schemas.microsoft.com/office/drawing/2014/main" id="{EB14C368-2906-4199-82CE-FC199D77A1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CE4BF34E-2F57-45CF-A2E1-E5BCB8468F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8EE5D-A6DC-4992-B61F-BB6187C55770}" type="slidenum">
              <a:rPr lang="ru-RU" smtClean="0"/>
              <a:t>‹#›</a:t>
            </a:fld>
            <a:endParaRPr lang="ru-RU"/>
          </a:p>
        </p:txBody>
      </p:sp>
    </p:spTree>
    <p:extLst>
      <p:ext uri="{BB962C8B-B14F-4D97-AF65-F5344CB8AC3E}">
        <p14:creationId xmlns:p14="http://schemas.microsoft.com/office/powerpoint/2010/main" val="357994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063CC02-0A34-49B8-9CE6-F8D3FE998CF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424160" y="368301"/>
            <a:ext cx="1396365" cy="643568"/>
          </a:xfrm>
          <a:prstGeom prst="rect">
            <a:avLst/>
          </a:prstGeom>
        </p:spPr>
      </p:pic>
      <p:sp>
        <p:nvSpPr>
          <p:cNvPr id="7" name="TextBox 6">
            <a:extLst>
              <a:ext uri="{FF2B5EF4-FFF2-40B4-BE49-F238E27FC236}">
                <a16:creationId xmlns:a16="http://schemas.microsoft.com/office/drawing/2014/main" id="{AD194215-9AF5-4E30-B98D-9E568EE37919}"/>
              </a:ext>
            </a:extLst>
          </p:cNvPr>
          <p:cNvSpPr txBox="1"/>
          <p:nvPr/>
        </p:nvSpPr>
        <p:spPr>
          <a:xfrm>
            <a:off x="401954" y="4435254"/>
            <a:ext cx="9930765" cy="461665"/>
          </a:xfrm>
          <a:prstGeom prst="rect">
            <a:avLst/>
          </a:prstGeom>
          <a:noFill/>
          <a:effectLst>
            <a:outerShdw dist="50800" dir="240000" sx="94000" sy="94000" algn="ctr" rotWithShape="0">
              <a:srgbClr val="000000">
                <a:alpha val="43137"/>
              </a:srgbClr>
            </a:outerShdw>
          </a:effectLst>
        </p:spPr>
        <p:txBody>
          <a:bodyPr wrap="square">
            <a:spAutoFit/>
          </a:bodyPr>
          <a:lstStyle/>
          <a:p>
            <a:r>
              <a:rPr lang="ru-RU" sz="2400" b="1" dirty="0">
                <a:solidFill>
                  <a:srgbClr val="EF532B"/>
                </a:solidFill>
              </a:rPr>
              <a:t>Фонд поддержки и развития предпринимательства Иркутской области </a:t>
            </a:r>
          </a:p>
        </p:txBody>
      </p:sp>
      <p:pic>
        <p:nvPicPr>
          <p:cNvPr id="5" name="Рисунок 4">
            <a:extLst>
              <a:ext uri="{FF2B5EF4-FFF2-40B4-BE49-F238E27FC236}">
                <a16:creationId xmlns:a16="http://schemas.microsoft.com/office/drawing/2014/main" id="{6AF8997F-2E20-88BA-3A6D-BC2C712BA4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082" y="690085"/>
            <a:ext cx="5437518" cy="3063135"/>
          </a:xfrm>
          <a:prstGeom prst="rect">
            <a:avLst/>
          </a:prstGeom>
        </p:spPr>
      </p:pic>
      <p:sp>
        <p:nvSpPr>
          <p:cNvPr id="6" name="AutoShape 2" descr=" В Иркутской области стартует месячник качества и безопасности мяса">
            <a:extLst>
              <a:ext uri="{FF2B5EF4-FFF2-40B4-BE49-F238E27FC236}">
                <a16:creationId xmlns:a16="http://schemas.microsoft.com/office/drawing/2014/main" id="{7ADC40FA-B84C-B2C8-BD10-FE85A99C3F1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TextBox 2">
            <a:extLst>
              <a:ext uri="{FF2B5EF4-FFF2-40B4-BE49-F238E27FC236}">
                <a16:creationId xmlns:a16="http://schemas.microsoft.com/office/drawing/2014/main" id="{4A9736F5-2925-5160-8E72-BFFB719BFD49}"/>
              </a:ext>
            </a:extLst>
          </p:cNvPr>
          <p:cNvSpPr txBox="1"/>
          <p:nvPr/>
        </p:nvSpPr>
        <p:spPr>
          <a:xfrm>
            <a:off x="5724525" y="5407133"/>
            <a:ext cx="6096000" cy="646331"/>
          </a:xfrm>
          <a:prstGeom prst="rect">
            <a:avLst/>
          </a:prstGeom>
          <a:noFill/>
        </p:spPr>
        <p:txBody>
          <a:bodyPr wrap="square">
            <a:spAutoFit/>
          </a:bodyPr>
          <a:lstStyle/>
          <a:p>
            <a:pPr marL="108000" fontAlgn="b"/>
            <a:r>
              <a:rPr lang="ru-RU" dirty="0">
                <a:solidFill>
                  <a:srgbClr val="5E3427"/>
                </a:solidFill>
                <a:latin typeface="Circe" panose="020B0502020203020203" pitchFamily="34" charset="-52"/>
              </a:rPr>
              <a:t>www.mb38.ru</a:t>
            </a:r>
          </a:p>
          <a:p>
            <a:pPr marL="108000" fontAlgn="b"/>
            <a:r>
              <a:rPr lang="ru-RU" dirty="0">
                <a:solidFill>
                  <a:srgbClr val="5E3427"/>
                </a:solidFill>
                <a:latin typeface="Circe" panose="020B0502020203020203" pitchFamily="34" charset="-52"/>
              </a:rPr>
              <a:t>тел. (3952) 258-520 доб. 158, 224, 225. </a:t>
            </a:r>
          </a:p>
        </p:txBody>
      </p:sp>
    </p:spTree>
    <p:extLst>
      <p:ext uri="{BB962C8B-B14F-4D97-AF65-F5344CB8AC3E}">
        <p14:creationId xmlns:p14="http://schemas.microsoft.com/office/powerpoint/2010/main" val="162650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386F99-EAC1-4028-971E-69F66E90732F}"/>
              </a:ext>
            </a:extLst>
          </p:cNvPr>
          <p:cNvSpPr>
            <a:spLocks noGrp="1"/>
          </p:cNvSpPr>
          <p:nvPr>
            <p:ph type="title"/>
          </p:nvPr>
        </p:nvSpPr>
        <p:spPr>
          <a:xfrm>
            <a:off x="838200" y="365126"/>
            <a:ext cx="8731102" cy="643568"/>
          </a:xfrm>
        </p:spPr>
        <p:txBody>
          <a:bodyPr>
            <a:normAutofit/>
          </a:bodyPr>
          <a:lstStyle/>
          <a:p>
            <a:r>
              <a:rPr lang="ru-RU" sz="1800" b="1" dirty="0">
                <a:solidFill>
                  <a:srgbClr val="EF532B"/>
                </a:solidFill>
              </a:rPr>
              <a:t>Фонд поддержки и развития предпринимательства Иркутской области </a:t>
            </a:r>
          </a:p>
        </p:txBody>
      </p:sp>
      <p:sp>
        <p:nvSpPr>
          <p:cNvPr id="3" name="Объект 2">
            <a:extLst>
              <a:ext uri="{FF2B5EF4-FFF2-40B4-BE49-F238E27FC236}">
                <a16:creationId xmlns:a16="http://schemas.microsoft.com/office/drawing/2014/main" id="{A8FE835A-D4A4-4F24-A5CB-D0320FEACBF2}"/>
              </a:ext>
            </a:extLst>
          </p:cNvPr>
          <p:cNvSpPr>
            <a:spLocks noGrp="1"/>
          </p:cNvSpPr>
          <p:nvPr>
            <p:ph idx="1"/>
          </p:nvPr>
        </p:nvSpPr>
        <p:spPr>
          <a:xfrm>
            <a:off x="838200" y="1289304"/>
            <a:ext cx="10515600" cy="4983480"/>
          </a:xfrm>
        </p:spPr>
        <p:txBody>
          <a:bodyPr>
            <a:normAutofit fontScale="55000" lnSpcReduction="20000"/>
          </a:bodyPr>
          <a:lstStyle/>
          <a:p>
            <a:pPr marL="0" indent="0">
              <a:buNone/>
            </a:pPr>
            <a:endParaRPr lang="en-US" sz="2800" dirty="0"/>
          </a:p>
          <a:p>
            <a:pPr marL="0" indent="0" algn="just">
              <a:buNone/>
            </a:pPr>
            <a:endParaRPr lang="ru-RU" sz="2000" b="0" i="0" u="none" strike="noStrike" baseline="0" dirty="0"/>
          </a:p>
          <a:p>
            <a:pPr marL="0" indent="0">
              <a:buNone/>
            </a:pPr>
            <a:endParaRPr lang="ru-RU" sz="2800" dirty="0"/>
          </a:p>
          <a:p>
            <a:pPr marL="5386388" indent="355600">
              <a:buNone/>
            </a:pPr>
            <a:endParaRPr lang="ru-RU" sz="3300" dirty="0"/>
          </a:p>
          <a:p>
            <a:pPr marL="5386388" indent="355600">
              <a:buNone/>
            </a:pPr>
            <a:endParaRPr lang="ru-RU" sz="3300" dirty="0"/>
          </a:p>
          <a:p>
            <a:pPr marL="4754563" indent="355600">
              <a:buNone/>
            </a:pPr>
            <a:r>
              <a:rPr lang="ru-RU" sz="4000" dirty="0"/>
              <a:t>В случае разработки нового продукта для предложения туристам требуется получить декларацию соответствия </a:t>
            </a:r>
          </a:p>
          <a:p>
            <a:pPr marL="4754563" indent="355600">
              <a:buNone/>
            </a:pPr>
            <a:endParaRPr lang="ru-RU" sz="4000" dirty="0"/>
          </a:p>
          <a:p>
            <a:pPr marL="4754563" indent="355600"/>
            <a:r>
              <a:rPr lang="ru-RU" sz="4000" dirty="0"/>
              <a:t>Центр сертификации, стандартизации и испытаний Центра «Мой бизнес» (тел. +7 (3952) 202-102)</a:t>
            </a:r>
          </a:p>
          <a:p>
            <a:pPr marL="4754563" indent="355600">
              <a:buNone/>
            </a:pPr>
            <a:r>
              <a:rPr lang="ru-RU" sz="4000" dirty="0" err="1"/>
              <a:t>софинансирует</a:t>
            </a:r>
            <a:r>
              <a:rPr lang="ru-RU" sz="4000" dirty="0"/>
              <a:t> расходы на оформление деклараций соответствия на продукты питания (варенья и морсы из лесных ягод, сыры, пирожные и другие продукты, предлагаемые туристам)</a:t>
            </a:r>
            <a:endParaRPr lang="ru-RU" sz="4000" b="1" dirty="0"/>
          </a:p>
        </p:txBody>
      </p:sp>
      <p:sp>
        <p:nvSpPr>
          <p:cNvPr id="5" name="Номер слайда 4">
            <a:extLst>
              <a:ext uri="{FF2B5EF4-FFF2-40B4-BE49-F238E27FC236}">
                <a16:creationId xmlns:a16="http://schemas.microsoft.com/office/drawing/2014/main" id="{FDD3BAB9-B8D0-4976-9665-5500E63F803F}"/>
              </a:ext>
            </a:extLst>
          </p:cNvPr>
          <p:cNvSpPr>
            <a:spLocks noGrp="1"/>
          </p:cNvSpPr>
          <p:nvPr>
            <p:ph type="sldNum" sz="quarter" idx="12"/>
          </p:nvPr>
        </p:nvSpPr>
        <p:spPr/>
        <p:txBody>
          <a:bodyPr/>
          <a:lstStyle/>
          <a:p>
            <a:fld id="{B8F8EE5D-A6DC-4992-B61F-BB6187C55770}" type="slidenum">
              <a:rPr lang="ru-RU" sz="1400" b="1" smtClean="0">
                <a:solidFill>
                  <a:srgbClr val="EF532B"/>
                </a:solidFill>
              </a:rPr>
              <a:t>10</a:t>
            </a:fld>
            <a:endParaRPr lang="ru-RU" sz="1400" b="1" dirty="0">
              <a:solidFill>
                <a:srgbClr val="EF532B"/>
              </a:solidFill>
            </a:endParaRPr>
          </a:p>
        </p:txBody>
      </p:sp>
      <p:pic>
        <p:nvPicPr>
          <p:cNvPr id="4" name="Рисунок 3">
            <a:extLst>
              <a:ext uri="{FF2B5EF4-FFF2-40B4-BE49-F238E27FC236}">
                <a16:creationId xmlns:a16="http://schemas.microsoft.com/office/drawing/2014/main" id="{9B1049A2-D23E-42C5-A580-910386118A5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577981" y="205295"/>
            <a:ext cx="1338277" cy="616796"/>
          </a:xfrm>
          <a:prstGeom prst="rect">
            <a:avLst/>
          </a:prstGeom>
        </p:spPr>
      </p:pic>
      <p:sp>
        <p:nvSpPr>
          <p:cNvPr id="9" name="TextBox 8">
            <a:extLst>
              <a:ext uri="{FF2B5EF4-FFF2-40B4-BE49-F238E27FC236}">
                <a16:creationId xmlns:a16="http://schemas.microsoft.com/office/drawing/2014/main" id="{B7F9C075-EE46-4E26-A4C3-D3D3E3FDD349}"/>
              </a:ext>
            </a:extLst>
          </p:cNvPr>
          <p:cNvSpPr txBox="1"/>
          <p:nvPr/>
        </p:nvSpPr>
        <p:spPr>
          <a:xfrm>
            <a:off x="374904" y="1271016"/>
            <a:ext cx="11335512" cy="461665"/>
          </a:xfrm>
          <a:prstGeom prst="rect">
            <a:avLst/>
          </a:prstGeom>
          <a:noFill/>
        </p:spPr>
        <p:txBody>
          <a:bodyPr wrap="square">
            <a:spAutoFit/>
          </a:bodyPr>
          <a:lstStyle/>
          <a:p>
            <a:pPr algn="ctr"/>
            <a:r>
              <a:rPr lang="ru-RU" sz="2400" b="1" dirty="0">
                <a:solidFill>
                  <a:schemeClr val="accent6">
                    <a:lumMod val="75000"/>
                  </a:schemeClr>
                </a:solidFill>
              </a:rPr>
              <a:t>Безопасность пищевой продукции в сельском туризме</a:t>
            </a:r>
          </a:p>
        </p:txBody>
      </p:sp>
      <p:pic>
        <p:nvPicPr>
          <p:cNvPr id="7" name="Рисунок 6">
            <a:extLst>
              <a:ext uri="{FF2B5EF4-FFF2-40B4-BE49-F238E27FC236}">
                <a16:creationId xmlns:a16="http://schemas.microsoft.com/office/drawing/2014/main" id="{DD5C35E6-586E-408F-96AB-EA1A95253552}"/>
              </a:ext>
            </a:extLst>
          </p:cNvPr>
          <p:cNvPicPr>
            <a:picLocks noChangeAspect="1"/>
          </p:cNvPicPr>
          <p:nvPr/>
        </p:nvPicPr>
        <p:blipFill>
          <a:blip r:embed="rId3"/>
          <a:stretch>
            <a:fillRect/>
          </a:stretch>
        </p:blipFill>
        <p:spPr>
          <a:xfrm>
            <a:off x="776095" y="1907744"/>
            <a:ext cx="2989433" cy="1393240"/>
          </a:xfrm>
          <a:prstGeom prst="rect">
            <a:avLst/>
          </a:prstGeom>
        </p:spPr>
      </p:pic>
      <p:sp>
        <p:nvSpPr>
          <p:cNvPr id="11" name="TextBox 10">
            <a:extLst>
              <a:ext uri="{FF2B5EF4-FFF2-40B4-BE49-F238E27FC236}">
                <a16:creationId xmlns:a16="http://schemas.microsoft.com/office/drawing/2014/main" id="{F6C4B64A-7D16-4C7D-9D4B-C66F16C2A618}"/>
              </a:ext>
            </a:extLst>
          </p:cNvPr>
          <p:cNvSpPr txBox="1"/>
          <p:nvPr/>
        </p:nvSpPr>
        <p:spPr>
          <a:xfrm>
            <a:off x="5458968" y="1944320"/>
            <a:ext cx="5788152" cy="461665"/>
          </a:xfrm>
          <a:prstGeom prst="rect">
            <a:avLst/>
          </a:prstGeom>
          <a:noFill/>
        </p:spPr>
        <p:txBody>
          <a:bodyPr wrap="square">
            <a:spAutoFit/>
          </a:bodyPr>
          <a:lstStyle/>
          <a:p>
            <a:r>
              <a:rPr lang="ru-RU" sz="2400" b="1" dirty="0">
                <a:solidFill>
                  <a:srgbClr val="EF532B"/>
                </a:solidFill>
              </a:rPr>
              <a:t>Поддержка Центра «Мой бизнес»</a:t>
            </a:r>
          </a:p>
        </p:txBody>
      </p:sp>
      <p:pic>
        <p:nvPicPr>
          <p:cNvPr id="12" name="Рисунок 11">
            <a:extLst>
              <a:ext uri="{FF2B5EF4-FFF2-40B4-BE49-F238E27FC236}">
                <a16:creationId xmlns:a16="http://schemas.microsoft.com/office/drawing/2014/main" id="{5762C227-14A2-4694-B5A8-4D50E93E0986}"/>
              </a:ext>
            </a:extLst>
          </p:cNvPr>
          <p:cNvPicPr>
            <a:picLocks noChangeAspect="1"/>
          </p:cNvPicPr>
          <p:nvPr/>
        </p:nvPicPr>
        <p:blipFill>
          <a:blip r:embed="rId4"/>
          <a:stretch>
            <a:fillRect/>
          </a:stretch>
        </p:blipFill>
        <p:spPr>
          <a:xfrm>
            <a:off x="838200" y="3557017"/>
            <a:ext cx="4204254" cy="2799333"/>
          </a:xfrm>
          <a:prstGeom prst="rect">
            <a:avLst/>
          </a:prstGeom>
        </p:spPr>
      </p:pic>
    </p:spTree>
    <p:extLst>
      <p:ext uri="{BB962C8B-B14F-4D97-AF65-F5344CB8AC3E}">
        <p14:creationId xmlns:p14="http://schemas.microsoft.com/office/powerpoint/2010/main" val="235993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386F99-EAC1-4028-971E-69F66E90732F}"/>
              </a:ext>
            </a:extLst>
          </p:cNvPr>
          <p:cNvSpPr>
            <a:spLocks noGrp="1"/>
          </p:cNvSpPr>
          <p:nvPr>
            <p:ph type="title"/>
          </p:nvPr>
        </p:nvSpPr>
        <p:spPr>
          <a:xfrm>
            <a:off x="838199" y="365126"/>
            <a:ext cx="8324123" cy="511428"/>
          </a:xfrm>
        </p:spPr>
        <p:txBody>
          <a:bodyPr>
            <a:noAutofit/>
          </a:bodyPr>
          <a:lstStyle/>
          <a:p>
            <a:r>
              <a:rPr lang="ru-RU" sz="1800" b="1" dirty="0">
                <a:solidFill>
                  <a:srgbClr val="EF532B"/>
                </a:solidFill>
              </a:rPr>
              <a:t>Фонд поддержки и развития предпринимательства Иркутской области </a:t>
            </a:r>
          </a:p>
        </p:txBody>
      </p:sp>
      <p:sp>
        <p:nvSpPr>
          <p:cNvPr id="3" name="Объект 2">
            <a:extLst>
              <a:ext uri="{FF2B5EF4-FFF2-40B4-BE49-F238E27FC236}">
                <a16:creationId xmlns:a16="http://schemas.microsoft.com/office/drawing/2014/main" id="{A8FE835A-D4A4-4F24-A5CB-D0320FEACBF2}"/>
              </a:ext>
            </a:extLst>
          </p:cNvPr>
          <p:cNvSpPr>
            <a:spLocks noGrp="1"/>
          </p:cNvSpPr>
          <p:nvPr>
            <p:ph idx="1"/>
          </p:nvPr>
        </p:nvSpPr>
        <p:spPr>
          <a:xfrm>
            <a:off x="838200" y="1289304"/>
            <a:ext cx="10515600" cy="4983480"/>
          </a:xfrm>
        </p:spPr>
        <p:txBody>
          <a:bodyPr>
            <a:normAutofit/>
          </a:bodyPr>
          <a:lstStyle/>
          <a:p>
            <a:pPr marL="0" indent="0">
              <a:buNone/>
            </a:pPr>
            <a:endParaRPr lang="en-US" sz="2800" dirty="0"/>
          </a:p>
          <a:p>
            <a:pPr marL="0" indent="0" algn="just">
              <a:buNone/>
            </a:pPr>
            <a:endParaRPr lang="ru-RU" sz="2000" b="0" i="0" u="none" strike="noStrike" baseline="0" dirty="0"/>
          </a:p>
          <a:p>
            <a:pPr marL="0" indent="0">
              <a:buNone/>
            </a:pPr>
            <a:endParaRPr lang="ru-RU" sz="2800" b="1" dirty="0"/>
          </a:p>
        </p:txBody>
      </p:sp>
      <p:sp>
        <p:nvSpPr>
          <p:cNvPr id="5" name="Номер слайда 4">
            <a:extLst>
              <a:ext uri="{FF2B5EF4-FFF2-40B4-BE49-F238E27FC236}">
                <a16:creationId xmlns:a16="http://schemas.microsoft.com/office/drawing/2014/main" id="{FDD3BAB9-B8D0-4976-9665-5500E63F803F}"/>
              </a:ext>
            </a:extLst>
          </p:cNvPr>
          <p:cNvSpPr>
            <a:spLocks noGrp="1"/>
          </p:cNvSpPr>
          <p:nvPr>
            <p:ph type="sldNum" sz="quarter" idx="12"/>
          </p:nvPr>
        </p:nvSpPr>
        <p:spPr/>
        <p:txBody>
          <a:bodyPr/>
          <a:lstStyle/>
          <a:p>
            <a:fld id="{B8F8EE5D-A6DC-4992-B61F-BB6187C55770}" type="slidenum">
              <a:rPr lang="ru-RU" sz="1400" b="1" smtClean="0">
                <a:solidFill>
                  <a:srgbClr val="EF532B"/>
                </a:solidFill>
              </a:rPr>
              <a:t>11</a:t>
            </a:fld>
            <a:endParaRPr lang="ru-RU" sz="1400" b="1" dirty="0">
              <a:solidFill>
                <a:srgbClr val="EF532B"/>
              </a:solidFill>
            </a:endParaRPr>
          </a:p>
        </p:txBody>
      </p:sp>
      <p:pic>
        <p:nvPicPr>
          <p:cNvPr id="4" name="Рисунок 3">
            <a:extLst>
              <a:ext uri="{FF2B5EF4-FFF2-40B4-BE49-F238E27FC236}">
                <a16:creationId xmlns:a16="http://schemas.microsoft.com/office/drawing/2014/main" id="{9B1049A2-D23E-42C5-A580-910386118A5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314051" y="193208"/>
            <a:ext cx="1396365" cy="643568"/>
          </a:xfrm>
          <a:prstGeom prst="rect">
            <a:avLst/>
          </a:prstGeom>
        </p:spPr>
      </p:pic>
      <p:sp>
        <p:nvSpPr>
          <p:cNvPr id="9" name="TextBox 8">
            <a:extLst>
              <a:ext uri="{FF2B5EF4-FFF2-40B4-BE49-F238E27FC236}">
                <a16:creationId xmlns:a16="http://schemas.microsoft.com/office/drawing/2014/main" id="{B7F9C075-EE46-4E26-A4C3-D3D3E3FDD349}"/>
              </a:ext>
            </a:extLst>
          </p:cNvPr>
          <p:cNvSpPr txBox="1"/>
          <p:nvPr/>
        </p:nvSpPr>
        <p:spPr>
          <a:xfrm>
            <a:off x="310896" y="960120"/>
            <a:ext cx="11399520" cy="830997"/>
          </a:xfrm>
          <a:prstGeom prst="rect">
            <a:avLst/>
          </a:prstGeom>
          <a:noFill/>
        </p:spPr>
        <p:txBody>
          <a:bodyPr wrap="square">
            <a:spAutoFit/>
          </a:bodyPr>
          <a:lstStyle/>
          <a:p>
            <a:pPr algn="ctr"/>
            <a:r>
              <a:rPr lang="ru-RU" sz="2400" b="1" dirty="0">
                <a:solidFill>
                  <a:schemeClr val="accent6">
                    <a:lumMod val="50000"/>
                  </a:schemeClr>
                </a:solidFill>
              </a:rPr>
              <a:t>Организация приема гостей </a:t>
            </a:r>
          </a:p>
          <a:p>
            <a:pPr algn="ctr"/>
            <a:r>
              <a:rPr lang="ru-RU" sz="2400" b="1" dirty="0">
                <a:solidFill>
                  <a:schemeClr val="accent6">
                    <a:lumMod val="50000"/>
                  </a:schemeClr>
                </a:solidFill>
              </a:rPr>
              <a:t>в индивидуальных средствах размещения (ИСР)</a:t>
            </a:r>
          </a:p>
        </p:txBody>
      </p:sp>
      <p:sp>
        <p:nvSpPr>
          <p:cNvPr id="10" name="Объект 2">
            <a:extLst>
              <a:ext uri="{FF2B5EF4-FFF2-40B4-BE49-F238E27FC236}">
                <a16:creationId xmlns:a16="http://schemas.microsoft.com/office/drawing/2014/main" id="{38B95C74-73B8-466B-8276-D0F4B3AF84DC}"/>
              </a:ext>
            </a:extLst>
          </p:cNvPr>
          <p:cNvSpPr txBox="1">
            <a:spLocks/>
          </p:cNvSpPr>
          <p:nvPr/>
        </p:nvSpPr>
        <p:spPr>
          <a:xfrm>
            <a:off x="4306186" y="2120301"/>
            <a:ext cx="7198426" cy="3790921"/>
          </a:xfrm>
          <a:prstGeom prst="rect">
            <a:avLst/>
          </a:prstGeom>
          <a:noFill/>
          <a:ln w="38100">
            <a:noFill/>
          </a:ln>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2800" dirty="0"/>
              <a:t>Предоставление в аренду целиком или </a:t>
            </a:r>
            <a:r>
              <a:rPr lang="ru-RU" sz="2800" dirty="0" err="1"/>
              <a:t>покомнатно</a:t>
            </a:r>
            <a:r>
              <a:rPr lang="ru-RU" sz="2800" dirty="0"/>
              <a:t> по договору найма для кратковременного проживания средства размещения (обычно до 30 дней). </a:t>
            </a:r>
          </a:p>
          <a:p>
            <a:r>
              <a:rPr lang="ru-RU" sz="2800" dirty="0"/>
              <a:t>Количество предоставляемых гостям дополнительных услуг оговаривается в договоре и может быть различным для разных категорий гостей (взрослые, молодежь, родители с детьми).</a:t>
            </a:r>
          </a:p>
          <a:p>
            <a:r>
              <a:rPr lang="ru-RU" sz="2800" dirty="0"/>
              <a:t>Согласно требованиям действующих законов, владелец гостевого дома или иного ИСР обязан предоставить услуги размещения и дополнительные услуги, указанные в договоре, надлежащего качества и безопасные для жизни, здоровья, имущества потребителей и окружающей среды и обеспечить получение достоверной и своевременной информации об оказываемых услугах. </a:t>
            </a:r>
          </a:p>
          <a:p>
            <a:r>
              <a:rPr lang="ru-RU" sz="2800" dirty="0"/>
              <a:t>Владелец гостевого дома не обязан проводить классификацию, а сертификация услуг может быть проведена только по желанию владельца, на добровольной основе.</a:t>
            </a:r>
          </a:p>
          <a:p>
            <a:endParaRPr lang="ru-RU" dirty="0"/>
          </a:p>
        </p:txBody>
      </p:sp>
      <p:pic>
        <p:nvPicPr>
          <p:cNvPr id="4098" name="Picture 2" descr="Сельские средства размещения и пожарная безопасность.">
            <a:extLst>
              <a:ext uri="{FF2B5EF4-FFF2-40B4-BE49-F238E27FC236}">
                <a16:creationId xmlns:a16="http://schemas.microsoft.com/office/drawing/2014/main" id="{6BFF5935-020F-D757-3BF7-5AC70E4DF8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45" y="1968888"/>
            <a:ext cx="38100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089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E9331804-E5B9-40AD-B430-77E44D56F0C6}"/>
              </a:ext>
            </a:extLst>
          </p:cNvPr>
          <p:cNvSpPr>
            <a:spLocks noGrp="1"/>
          </p:cNvSpPr>
          <p:nvPr>
            <p:ph type="title"/>
          </p:nvPr>
        </p:nvSpPr>
        <p:spPr>
          <a:xfrm>
            <a:off x="870586" y="136525"/>
            <a:ext cx="8393747" cy="643569"/>
          </a:xfrm>
        </p:spPr>
        <p:txBody>
          <a:bodyPr>
            <a:normAutofit/>
          </a:bodyPr>
          <a:lstStyle/>
          <a:p>
            <a:r>
              <a:rPr lang="ru-RU" sz="1800" b="1" dirty="0">
                <a:solidFill>
                  <a:srgbClr val="EF532B"/>
                </a:solidFill>
              </a:rPr>
              <a:t>Фонд поддержки и развития предпринимательства Иркутской области </a:t>
            </a:r>
            <a:endParaRPr lang="ru-RU" sz="1800" dirty="0"/>
          </a:p>
        </p:txBody>
      </p:sp>
      <p:sp>
        <p:nvSpPr>
          <p:cNvPr id="6" name="Текст 5">
            <a:extLst>
              <a:ext uri="{FF2B5EF4-FFF2-40B4-BE49-F238E27FC236}">
                <a16:creationId xmlns:a16="http://schemas.microsoft.com/office/drawing/2014/main" id="{1971D109-7481-45CA-B99F-DD1A35EEE3B8}"/>
              </a:ext>
            </a:extLst>
          </p:cNvPr>
          <p:cNvSpPr>
            <a:spLocks noGrp="1"/>
          </p:cNvSpPr>
          <p:nvPr>
            <p:ph type="body" idx="1"/>
          </p:nvPr>
        </p:nvSpPr>
        <p:spPr>
          <a:xfrm>
            <a:off x="274320" y="920988"/>
            <a:ext cx="11389360" cy="809853"/>
          </a:xfrm>
        </p:spPr>
        <p:txBody>
          <a:bodyPr>
            <a:normAutofit lnSpcReduction="10000"/>
          </a:bodyPr>
          <a:lstStyle/>
          <a:p>
            <a:pPr algn="ctr"/>
            <a:r>
              <a:rPr lang="ru-RU" sz="1800" b="0" dirty="0">
                <a:solidFill>
                  <a:schemeClr val="accent6">
                    <a:lumMod val="75000"/>
                  </a:schemeClr>
                </a:solidFill>
                <a:ea typeface="Times New Roman" panose="02020603050405020304" pitchFamily="18" charset="0"/>
              </a:rPr>
              <a:t>Приказ </a:t>
            </a:r>
            <a:r>
              <a:rPr lang="ru-RU" sz="1800" b="0" dirty="0">
                <a:solidFill>
                  <a:schemeClr val="accent6">
                    <a:lumMod val="75000"/>
                  </a:schemeClr>
                </a:solidFill>
                <a:effectLst/>
                <a:ea typeface="Times New Roman" panose="02020603050405020304" pitchFamily="18" charset="0"/>
              </a:rPr>
              <a:t>министерства экономического развития России от 11 ноября 2022 г. n 617 «Об утверждении требований к средствам размещения, используемым для осуществления деятельности по оказанию услуг в сфере сельского туризма в сельской местности</a:t>
            </a:r>
          </a:p>
        </p:txBody>
      </p:sp>
      <p:sp>
        <p:nvSpPr>
          <p:cNvPr id="9" name="Объект 8">
            <a:extLst>
              <a:ext uri="{FF2B5EF4-FFF2-40B4-BE49-F238E27FC236}">
                <a16:creationId xmlns:a16="http://schemas.microsoft.com/office/drawing/2014/main" id="{FF78F5C5-354D-4750-A5D4-0958A13A4C6E}"/>
              </a:ext>
            </a:extLst>
          </p:cNvPr>
          <p:cNvSpPr>
            <a:spLocks noGrp="1"/>
          </p:cNvSpPr>
          <p:nvPr>
            <p:ph sz="half" idx="2"/>
          </p:nvPr>
        </p:nvSpPr>
        <p:spPr>
          <a:xfrm>
            <a:off x="4369066" y="2855433"/>
            <a:ext cx="7431656" cy="3689499"/>
          </a:xfrm>
        </p:spPr>
        <p:txBody>
          <a:bodyPr>
            <a:noAutofit/>
          </a:bodyPr>
          <a:lstStyle/>
          <a:p>
            <a:pPr marL="0" indent="0">
              <a:buNone/>
            </a:pPr>
            <a:r>
              <a:rPr lang="ru-RU" sz="1600" dirty="0"/>
              <a:t>Средства размещения подразделяются на групповые и индивидуальные средства размещения.</a:t>
            </a:r>
          </a:p>
          <a:p>
            <a:pPr indent="0" algn="just">
              <a:buNone/>
            </a:pPr>
            <a:r>
              <a:rPr lang="ru-RU" sz="1600" dirty="0">
                <a:effectLst/>
                <a:ea typeface="Times New Roman" panose="02020603050405020304" pitchFamily="18" charset="0"/>
              </a:rPr>
              <a:t>Центральный вход и подходы к средствам размещения, освещаются в темное время суток искусственным освещением (допускается освещение от альтернативных источников электропитания (в том числе аккумуляторный источник электропитания, солнечная батарея, ветрогенератор) и аварийным освещением (в том числе аккумуляторный источник электропитания, аккумуляторные фонари).</a:t>
            </a:r>
          </a:p>
          <a:p>
            <a:pPr indent="342900" algn="l"/>
            <a:r>
              <a:rPr lang="ru-RU" sz="1600" dirty="0">
                <a:effectLst/>
                <a:ea typeface="Times New Roman" panose="02020603050405020304" pitchFamily="18" charset="0"/>
              </a:rPr>
              <a:t>На сельском средстве размещения устанавливается вывеска:</a:t>
            </a:r>
          </a:p>
          <a:p>
            <a:pPr indent="0" algn="l">
              <a:buNone/>
            </a:pPr>
            <a:r>
              <a:rPr lang="ru-RU" sz="1600" dirty="0">
                <a:ea typeface="Times New Roman" panose="02020603050405020304" pitchFamily="18" charset="0"/>
              </a:rPr>
              <a:t>Для юр. лица -</a:t>
            </a:r>
            <a:r>
              <a:rPr lang="ru-RU" sz="1600" dirty="0">
                <a:effectLst/>
                <a:ea typeface="Times New Roman" panose="02020603050405020304" pitchFamily="18" charset="0"/>
              </a:rPr>
              <a:t>  </a:t>
            </a:r>
            <a:r>
              <a:rPr lang="ru-RU" sz="1600" b="0" i="0" dirty="0">
                <a:solidFill>
                  <a:srgbClr val="000000"/>
                </a:solidFill>
                <a:effectLst/>
                <a:highlight>
                  <a:srgbClr val="FFFFFF"/>
                </a:highlight>
              </a:rPr>
              <a:t>фирменное наименование (наименование) организации, место ее нахождения (адрес) и режим ее работы. </a:t>
            </a:r>
          </a:p>
          <a:p>
            <a:pPr indent="0" algn="l">
              <a:buNone/>
            </a:pPr>
            <a:r>
              <a:rPr lang="ru-RU" sz="1600" dirty="0"/>
              <a:t>Для ИП - информации о государственной регистрации с наименованием зарегистрировавшего его органа, фирменное наименование, место нахождения (адрес) и режим работы.</a:t>
            </a:r>
            <a:endParaRPr lang="ru-RU" sz="1600" b="0" i="0" dirty="0">
              <a:solidFill>
                <a:srgbClr val="828282"/>
              </a:solidFill>
              <a:effectLst/>
              <a:highlight>
                <a:srgbClr val="FFFFFF"/>
              </a:highlight>
            </a:endParaRPr>
          </a:p>
        </p:txBody>
      </p:sp>
      <p:sp>
        <p:nvSpPr>
          <p:cNvPr id="4" name="Номер слайда 3">
            <a:extLst>
              <a:ext uri="{FF2B5EF4-FFF2-40B4-BE49-F238E27FC236}">
                <a16:creationId xmlns:a16="http://schemas.microsoft.com/office/drawing/2014/main" id="{CE33DEFA-ECA9-495A-875C-3082DC9CE546}"/>
              </a:ext>
            </a:extLst>
          </p:cNvPr>
          <p:cNvSpPr>
            <a:spLocks noGrp="1"/>
          </p:cNvSpPr>
          <p:nvPr>
            <p:ph type="sldNum" sz="quarter" idx="12"/>
          </p:nvPr>
        </p:nvSpPr>
        <p:spPr/>
        <p:txBody>
          <a:bodyPr/>
          <a:lstStyle/>
          <a:p>
            <a:fld id="{B8F8EE5D-A6DC-4992-B61F-BB6187C55770}" type="slidenum">
              <a:rPr lang="ru-RU" smtClean="0"/>
              <a:t>12</a:t>
            </a:fld>
            <a:endParaRPr lang="ru-RU"/>
          </a:p>
        </p:txBody>
      </p:sp>
      <p:pic>
        <p:nvPicPr>
          <p:cNvPr id="10" name="Рисунок 9">
            <a:extLst>
              <a:ext uri="{FF2B5EF4-FFF2-40B4-BE49-F238E27FC236}">
                <a16:creationId xmlns:a16="http://schemas.microsoft.com/office/drawing/2014/main" id="{0E561F2A-CA15-43DF-BE72-32D7E49C329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417317" y="179867"/>
            <a:ext cx="1246363" cy="574434"/>
          </a:xfrm>
          <a:prstGeom prst="rect">
            <a:avLst/>
          </a:prstGeom>
        </p:spPr>
      </p:pic>
      <p:sp>
        <p:nvSpPr>
          <p:cNvPr id="15" name="TextBox 14">
            <a:extLst>
              <a:ext uri="{FF2B5EF4-FFF2-40B4-BE49-F238E27FC236}">
                <a16:creationId xmlns:a16="http://schemas.microsoft.com/office/drawing/2014/main" id="{2A5DEBEB-ACA8-4A9C-8A94-E779D376CA53}"/>
              </a:ext>
            </a:extLst>
          </p:cNvPr>
          <p:cNvSpPr txBox="1"/>
          <p:nvPr/>
        </p:nvSpPr>
        <p:spPr>
          <a:xfrm>
            <a:off x="274320" y="1831472"/>
            <a:ext cx="11643360" cy="923330"/>
          </a:xfrm>
          <a:prstGeom prst="rect">
            <a:avLst/>
          </a:prstGeom>
          <a:noFill/>
        </p:spPr>
        <p:txBody>
          <a:bodyPr wrap="square">
            <a:spAutoFit/>
          </a:bodyPr>
          <a:lstStyle/>
          <a:p>
            <a:r>
              <a:rPr lang="ru-RU" dirty="0"/>
              <a:t>Средство размещения - имущественный комплекс, включающий в себя здание или часть здания, помещения, оборудование и иное имущество и используемый для временного размещения и обеспечения временного проживания физических лиц</a:t>
            </a:r>
          </a:p>
        </p:txBody>
      </p:sp>
      <p:pic>
        <p:nvPicPr>
          <p:cNvPr id="2" name="Picture 4" descr="Сельский туризм в Омской области">
            <a:extLst>
              <a:ext uri="{FF2B5EF4-FFF2-40B4-BE49-F238E27FC236}">
                <a16:creationId xmlns:a16="http://schemas.microsoft.com/office/drawing/2014/main" id="{0D0A8DB0-9B9E-0600-7B01-029BFFEF58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 y="3870656"/>
            <a:ext cx="3686946" cy="276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776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E9331804-E5B9-40AD-B430-77E44D56F0C6}"/>
              </a:ext>
            </a:extLst>
          </p:cNvPr>
          <p:cNvSpPr>
            <a:spLocks noGrp="1"/>
          </p:cNvSpPr>
          <p:nvPr>
            <p:ph type="title"/>
          </p:nvPr>
        </p:nvSpPr>
        <p:spPr>
          <a:xfrm>
            <a:off x="193040" y="136525"/>
            <a:ext cx="9966960" cy="643569"/>
          </a:xfrm>
        </p:spPr>
        <p:txBody>
          <a:bodyPr>
            <a:normAutofit fontScale="90000"/>
          </a:bodyPr>
          <a:lstStyle/>
          <a:p>
            <a:r>
              <a:rPr lang="ru-RU" sz="1800" b="1" dirty="0">
                <a:solidFill>
                  <a:schemeClr val="accent6">
                    <a:lumMod val="75000"/>
                  </a:schemeClr>
                </a:solidFill>
                <a:ea typeface="Times New Roman" panose="02020603050405020304" pitchFamily="18" charset="0"/>
              </a:rPr>
              <a:t>Приказ министерства экономического развития России от 11 ноября 2022 г. n 617 «Об утверждении требований к средствам размещения, используемым для осуществления деятельности по оказанию услуг в сфере сельского туризма в сельской местности</a:t>
            </a:r>
            <a:endParaRPr lang="ru-RU" sz="1800" b="1" dirty="0"/>
          </a:p>
        </p:txBody>
      </p:sp>
      <p:sp>
        <p:nvSpPr>
          <p:cNvPr id="9" name="Объект 8">
            <a:extLst>
              <a:ext uri="{FF2B5EF4-FFF2-40B4-BE49-F238E27FC236}">
                <a16:creationId xmlns:a16="http://schemas.microsoft.com/office/drawing/2014/main" id="{FF78F5C5-354D-4750-A5D4-0958A13A4C6E}"/>
              </a:ext>
            </a:extLst>
          </p:cNvPr>
          <p:cNvSpPr>
            <a:spLocks noGrp="1"/>
          </p:cNvSpPr>
          <p:nvPr>
            <p:ph sz="half" idx="2"/>
          </p:nvPr>
        </p:nvSpPr>
        <p:spPr>
          <a:xfrm>
            <a:off x="3931920" y="780095"/>
            <a:ext cx="7985760" cy="3756785"/>
          </a:xfrm>
        </p:spPr>
        <p:txBody>
          <a:bodyPr>
            <a:noAutofit/>
          </a:bodyPr>
          <a:lstStyle/>
          <a:p>
            <a:pPr indent="0" algn="just">
              <a:buNone/>
            </a:pPr>
            <a:r>
              <a:rPr lang="ru-RU" sz="1600" b="1" dirty="0">
                <a:solidFill>
                  <a:srgbClr val="C00000"/>
                </a:solidFill>
                <a:effectLst/>
                <a:ea typeface="Times New Roman" panose="02020603050405020304" pitchFamily="18" charset="0"/>
              </a:rPr>
              <a:t>Сельское средство размещения оснащается:</a:t>
            </a:r>
          </a:p>
          <a:p>
            <a:pPr indent="0" algn="just">
              <a:spcBef>
                <a:spcPts val="1200"/>
              </a:spcBef>
              <a:buNone/>
            </a:pPr>
            <a:r>
              <a:rPr lang="ru-RU" sz="1600" dirty="0">
                <a:effectLst/>
                <a:ea typeface="Times New Roman" panose="02020603050405020304" pitchFamily="18" charset="0"/>
              </a:rPr>
              <a:t>а) искусственным освещением в помещениях, предназначенных для размещения туристов, и общественных помещениях. Допускается освещение от альтернативных источников электропитания (в том числе аккумуляторный источник электропитания, солнечная батарея, ветрогенератор);</a:t>
            </a:r>
          </a:p>
          <a:p>
            <a:pPr indent="0" algn="just">
              <a:spcBef>
                <a:spcPts val="1200"/>
              </a:spcBef>
              <a:buNone/>
            </a:pPr>
            <a:r>
              <a:rPr lang="ru-RU" sz="1600" dirty="0">
                <a:effectLst/>
                <a:ea typeface="Times New Roman" panose="02020603050405020304" pitchFamily="18" charset="0"/>
              </a:rPr>
              <a:t>б) аварийным освещением (в том числе аккумуляторный источник электропитания, аккумуляторные фонари);</a:t>
            </a:r>
          </a:p>
          <a:p>
            <a:pPr indent="0" algn="just">
              <a:spcBef>
                <a:spcPts val="1200"/>
              </a:spcBef>
              <a:buNone/>
            </a:pPr>
            <a:r>
              <a:rPr lang="ru-RU" sz="1600" dirty="0">
                <a:effectLst/>
                <a:ea typeface="Times New Roman" panose="02020603050405020304" pitchFamily="18" charset="0"/>
              </a:rPr>
              <a:t>в) </a:t>
            </a:r>
            <a:r>
              <a:rPr lang="ru-RU" sz="1600" dirty="0"/>
              <a:t>горячим и холодным водоснабжением. </a:t>
            </a:r>
          </a:p>
          <a:p>
            <a:pPr marL="0" indent="0">
              <a:buNone/>
            </a:pPr>
            <a:r>
              <a:rPr lang="ru-RU" sz="1600" dirty="0"/>
              <a:t>В районах с перебоями водоснабжения должен быть обеспечен минимальный запас воды не менее чем на сутки. </a:t>
            </a:r>
          </a:p>
          <a:p>
            <a:pPr marL="0" indent="0">
              <a:buNone/>
            </a:pPr>
            <a:r>
              <a:rPr lang="ru-RU" sz="1600" dirty="0"/>
              <a:t>Обязательно бесплатное предоставление питьевой воды в кулере в коридоре или бутилированной питьевой воды из расчета 1 бутылка воды объемом не менее 0,5 л на 1 туриста в сутки. При отсутствии горячего водоснабжения обеспечивается нагрев воды;</a:t>
            </a:r>
            <a:endParaRPr lang="ru-RU" sz="1400" dirty="0">
              <a:effectLst/>
              <a:ea typeface="Times New Roman" panose="02020603050405020304" pitchFamily="18" charset="0"/>
            </a:endParaRPr>
          </a:p>
        </p:txBody>
      </p:sp>
      <p:sp>
        <p:nvSpPr>
          <p:cNvPr id="4" name="Номер слайда 3">
            <a:extLst>
              <a:ext uri="{FF2B5EF4-FFF2-40B4-BE49-F238E27FC236}">
                <a16:creationId xmlns:a16="http://schemas.microsoft.com/office/drawing/2014/main" id="{CE33DEFA-ECA9-495A-875C-3082DC9CE546}"/>
              </a:ext>
            </a:extLst>
          </p:cNvPr>
          <p:cNvSpPr>
            <a:spLocks noGrp="1"/>
          </p:cNvSpPr>
          <p:nvPr>
            <p:ph type="sldNum" sz="quarter" idx="12"/>
          </p:nvPr>
        </p:nvSpPr>
        <p:spPr/>
        <p:txBody>
          <a:bodyPr/>
          <a:lstStyle/>
          <a:p>
            <a:fld id="{B8F8EE5D-A6DC-4992-B61F-BB6187C55770}" type="slidenum">
              <a:rPr lang="ru-RU" smtClean="0"/>
              <a:t>13</a:t>
            </a:fld>
            <a:endParaRPr lang="ru-RU"/>
          </a:p>
        </p:txBody>
      </p:sp>
      <p:pic>
        <p:nvPicPr>
          <p:cNvPr id="10" name="Рисунок 9">
            <a:extLst>
              <a:ext uri="{FF2B5EF4-FFF2-40B4-BE49-F238E27FC236}">
                <a16:creationId xmlns:a16="http://schemas.microsoft.com/office/drawing/2014/main" id="{0E561F2A-CA15-43DF-BE72-32D7E49C329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2636" y="136524"/>
            <a:ext cx="1302327" cy="600227"/>
          </a:xfrm>
          <a:prstGeom prst="rect">
            <a:avLst/>
          </a:prstGeom>
        </p:spPr>
      </p:pic>
      <p:pic>
        <p:nvPicPr>
          <p:cNvPr id="1028" name="Picture 4" descr="Требования для сельского туризма с 01.03.2023.">
            <a:extLst>
              <a:ext uri="{FF2B5EF4-FFF2-40B4-BE49-F238E27FC236}">
                <a16:creationId xmlns:a16="http://schemas.microsoft.com/office/drawing/2014/main" id="{1BFA25B8-A9A0-AEFF-272D-EC566552F5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6735" y="4580223"/>
            <a:ext cx="2943385" cy="19586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7261395-5193-6141-AF8B-CB2D88596E10}"/>
              </a:ext>
            </a:extLst>
          </p:cNvPr>
          <p:cNvSpPr txBox="1"/>
          <p:nvPr/>
        </p:nvSpPr>
        <p:spPr>
          <a:xfrm>
            <a:off x="193039" y="4653280"/>
            <a:ext cx="7518401" cy="1815882"/>
          </a:xfrm>
          <a:prstGeom prst="rect">
            <a:avLst/>
          </a:prstGeom>
          <a:noFill/>
        </p:spPr>
        <p:txBody>
          <a:bodyPr wrap="square">
            <a:spAutoFit/>
          </a:bodyPr>
          <a:lstStyle/>
          <a:p>
            <a:r>
              <a:rPr lang="ru-RU" sz="1600" dirty="0"/>
              <a:t>г) системой отопления или отопительными приборами, обеспечивающими допустимую температуру воздуха в помещениях, предназначенных для размещения туристов. </a:t>
            </a:r>
          </a:p>
          <a:p>
            <a:r>
              <a:rPr lang="ru-RU" sz="1600" dirty="0"/>
              <a:t>Допустимая температура в номерах 18 - 24 градусов по Цельсию в холодный период года, 20 - 28 градусов по Цельсию в теплый период года.</a:t>
            </a:r>
          </a:p>
          <a:p>
            <a:r>
              <a:rPr lang="ru-RU" sz="1600" dirty="0"/>
              <a:t> </a:t>
            </a:r>
          </a:p>
          <a:p>
            <a:r>
              <a:rPr lang="ru-RU" sz="1600" dirty="0"/>
              <a:t>д) системой вентиляции (естественной и (или) принудительной).</a:t>
            </a:r>
          </a:p>
        </p:txBody>
      </p:sp>
      <p:pic>
        <p:nvPicPr>
          <p:cNvPr id="12" name="Picture 2" descr="В Бурятии состоится Всероссийская конференция по развитию сельского туризма  - Общество - Свежие новости Бурятии и Улан-Удэ - ГТРК - Государственная  Телерадиокомпания &quot;Бурятия&quot;">
            <a:extLst>
              <a:ext uri="{FF2B5EF4-FFF2-40B4-BE49-F238E27FC236}">
                <a16:creationId xmlns:a16="http://schemas.microsoft.com/office/drawing/2014/main" id="{20E94343-B7D2-1987-30ED-CB95E52249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50608"/>
            <a:ext cx="3805427" cy="237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933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E9331804-E5B9-40AD-B430-77E44D56F0C6}"/>
              </a:ext>
            </a:extLst>
          </p:cNvPr>
          <p:cNvSpPr>
            <a:spLocks noGrp="1"/>
          </p:cNvSpPr>
          <p:nvPr>
            <p:ph type="title"/>
          </p:nvPr>
        </p:nvSpPr>
        <p:spPr>
          <a:xfrm>
            <a:off x="193040" y="136525"/>
            <a:ext cx="9966960" cy="643569"/>
          </a:xfrm>
        </p:spPr>
        <p:txBody>
          <a:bodyPr>
            <a:normAutofit fontScale="90000"/>
          </a:bodyPr>
          <a:lstStyle/>
          <a:p>
            <a:r>
              <a:rPr lang="ru-RU" sz="1800" b="1" dirty="0">
                <a:solidFill>
                  <a:schemeClr val="accent6">
                    <a:lumMod val="75000"/>
                  </a:schemeClr>
                </a:solidFill>
                <a:ea typeface="Times New Roman" panose="02020603050405020304" pitchFamily="18" charset="0"/>
              </a:rPr>
              <a:t>Приказ министерства экономического развития России от 11 ноября 2022 г. n 617 «Об утверждении требований к средствам размещения, используемым для осуществления деятельности по оказанию услуг в сфере сельского туризма в сельской местности</a:t>
            </a:r>
            <a:endParaRPr lang="ru-RU" sz="1800" b="1" dirty="0"/>
          </a:p>
        </p:txBody>
      </p:sp>
      <p:sp>
        <p:nvSpPr>
          <p:cNvPr id="9" name="Объект 8">
            <a:extLst>
              <a:ext uri="{FF2B5EF4-FFF2-40B4-BE49-F238E27FC236}">
                <a16:creationId xmlns:a16="http://schemas.microsoft.com/office/drawing/2014/main" id="{FF78F5C5-354D-4750-A5D4-0958A13A4C6E}"/>
              </a:ext>
            </a:extLst>
          </p:cNvPr>
          <p:cNvSpPr>
            <a:spLocks noGrp="1"/>
          </p:cNvSpPr>
          <p:nvPr>
            <p:ph sz="half" idx="2"/>
          </p:nvPr>
        </p:nvSpPr>
        <p:spPr>
          <a:xfrm>
            <a:off x="3903504" y="1056640"/>
            <a:ext cx="8014175" cy="2573184"/>
          </a:xfrm>
        </p:spPr>
        <p:txBody>
          <a:bodyPr>
            <a:noAutofit/>
          </a:bodyPr>
          <a:lstStyle/>
          <a:p>
            <a:pPr indent="0" algn="just">
              <a:spcBef>
                <a:spcPts val="1200"/>
              </a:spcBef>
              <a:buNone/>
            </a:pPr>
            <a:r>
              <a:rPr lang="ru-RU" sz="1600" b="1" dirty="0">
                <a:solidFill>
                  <a:srgbClr val="C00000"/>
                </a:solidFill>
              </a:rPr>
              <a:t>Площадь помещения</a:t>
            </a:r>
            <a:r>
              <a:rPr lang="ru-RU" sz="1600" dirty="0"/>
              <a:t>, предназначенного для размещения туристов (без учета площади санузла, лоджии, балкона), составляет </a:t>
            </a:r>
            <a:r>
              <a:rPr lang="ru-RU" sz="1600" b="1" dirty="0">
                <a:solidFill>
                  <a:srgbClr val="C00000"/>
                </a:solidFill>
              </a:rPr>
              <a:t>не менее</a:t>
            </a:r>
            <a:r>
              <a:rPr lang="ru-RU" sz="1600" dirty="0"/>
              <a:t>:</a:t>
            </a:r>
          </a:p>
          <a:p>
            <a:pPr indent="0" algn="just">
              <a:spcBef>
                <a:spcPts val="1200"/>
              </a:spcBef>
              <a:buNone/>
            </a:pPr>
            <a:r>
              <a:rPr lang="ru-RU" sz="1600" dirty="0"/>
              <a:t>а) 6 кв. м для одноместного помещения, предназначенного для размещения туристов;</a:t>
            </a:r>
          </a:p>
          <a:p>
            <a:pPr indent="0" algn="just">
              <a:spcBef>
                <a:spcPts val="1200"/>
              </a:spcBef>
              <a:buNone/>
            </a:pPr>
            <a:r>
              <a:rPr lang="ru-RU" sz="1600" dirty="0"/>
              <a:t>б) 8 кв. м для двухместного помещения, предназначенного для размещения туристов;</a:t>
            </a:r>
          </a:p>
          <a:p>
            <a:pPr indent="0" algn="just">
              <a:spcBef>
                <a:spcPts val="1200"/>
              </a:spcBef>
              <a:buNone/>
            </a:pPr>
            <a:r>
              <a:rPr lang="ru-RU" sz="1600" dirty="0"/>
              <a:t>в) 4 кв. м на каждого проживающего для многоместного помещения, предназначенного для размещения туристов (вместимостью 3 и более человек).</a:t>
            </a:r>
            <a:endParaRPr lang="ru-RU" sz="1400" dirty="0">
              <a:effectLst/>
              <a:ea typeface="Times New Roman" panose="02020603050405020304" pitchFamily="18" charset="0"/>
            </a:endParaRPr>
          </a:p>
        </p:txBody>
      </p:sp>
      <p:sp>
        <p:nvSpPr>
          <p:cNvPr id="4" name="Номер слайда 3">
            <a:extLst>
              <a:ext uri="{FF2B5EF4-FFF2-40B4-BE49-F238E27FC236}">
                <a16:creationId xmlns:a16="http://schemas.microsoft.com/office/drawing/2014/main" id="{CE33DEFA-ECA9-495A-875C-3082DC9CE546}"/>
              </a:ext>
            </a:extLst>
          </p:cNvPr>
          <p:cNvSpPr>
            <a:spLocks noGrp="1"/>
          </p:cNvSpPr>
          <p:nvPr>
            <p:ph type="sldNum" sz="quarter" idx="12"/>
          </p:nvPr>
        </p:nvSpPr>
        <p:spPr/>
        <p:txBody>
          <a:bodyPr/>
          <a:lstStyle/>
          <a:p>
            <a:fld id="{B8F8EE5D-A6DC-4992-B61F-BB6187C55770}" type="slidenum">
              <a:rPr lang="ru-RU" smtClean="0"/>
              <a:t>14</a:t>
            </a:fld>
            <a:endParaRPr lang="ru-RU"/>
          </a:p>
        </p:txBody>
      </p:sp>
      <p:pic>
        <p:nvPicPr>
          <p:cNvPr id="10" name="Рисунок 9">
            <a:extLst>
              <a:ext uri="{FF2B5EF4-FFF2-40B4-BE49-F238E27FC236}">
                <a16:creationId xmlns:a16="http://schemas.microsoft.com/office/drawing/2014/main" id="{0E561F2A-CA15-43DF-BE72-32D7E49C329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2636" y="136524"/>
            <a:ext cx="1302327" cy="600227"/>
          </a:xfrm>
          <a:prstGeom prst="rect">
            <a:avLst/>
          </a:prstGeom>
        </p:spPr>
      </p:pic>
      <p:pic>
        <p:nvPicPr>
          <p:cNvPr id="2052" name="Picture 4" descr="Требования для сельского туризма с 01.03.2023.">
            <a:extLst>
              <a:ext uri="{FF2B5EF4-FFF2-40B4-BE49-F238E27FC236}">
                <a16:creationId xmlns:a16="http://schemas.microsoft.com/office/drawing/2014/main" id="{53FBA588-11D5-56BF-51F1-46C1DEE7F8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88" y="957736"/>
            <a:ext cx="3770681" cy="277638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B5D954B5-A77B-0288-0993-DD498A7FBB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9685" y="3071999"/>
            <a:ext cx="5257118" cy="3636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76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E9331804-E5B9-40AD-B430-77E44D56F0C6}"/>
              </a:ext>
            </a:extLst>
          </p:cNvPr>
          <p:cNvSpPr>
            <a:spLocks noGrp="1"/>
          </p:cNvSpPr>
          <p:nvPr>
            <p:ph type="title"/>
          </p:nvPr>
        </p:nvSpPr>
        <p:spPr>
          <a:xfrm>
            <a:off x="193040" y="136525"/>
            <a:ext cx="9966960" cy="643569"/>
          </a:xfrm>
        </p:spPr>
        <p:txBody>
          <a:bodyPr>
            <a:normAutofit fontScale="90000"/>
          </a:bodyPr>
          <a:lstStyle/>
          <a:p>
            <a:r>
              <a:rPr lang="ru-RU" sz="1800" b="1" dirty="0">
                <a:solidFill>
                  <a:schemeClr val="accent6">
                    <a:lumMod val="75000"/>
                  </a:schemeClr>
                </a:solidFill>
                <a:ea typeface="Times New Roman" panose="02020603050405020304" pitchFamily="18" charset="0"/>
              </a:rPr>
              <a:t>Приказ министерства экономического развития России от 11 ноября 2022 г. n 617 «Об утверждении требований к средствам размещения, используемым для осуществления деятельности по оказанию услуг в сфере сельского туризма в сельской местности</a:t>
            </a:r>
            <a:endParaRPr lang="ru-RU" sz="1800" b="1" dirty="0"/>
          </a:p>
        </p:txBody>
      </p:sp>
      <p:sp>
        <p:nvSpPr>
          <p:cNvPr id="4" name="Номер слайда 3">
            <a:extLst>
              <a:ext uri="{FF2B5EF4-FFF2-40B4-BE49-F238E27FC236}">
                <a16:creationId xmlns:a16="http://schemas.microsoft.com/office/drawing/2014/main" id="{CE33DEFA-ECA9-495A-875C-3082DC9CE546}"/>
              </a:ext>
            </a:extLst>
          </p:cNvPr>
          <p:cNvSpPr>
            <a:spLocks noGrp="1"/>
          </p:cNvSpPr>
          <p:nvPr>
            <p:ph type="sldNum" sz="quarter" idx="12"/>
          </p:nvPr>
        </p:nvSpPr>
        <p:spPr/>
        <p:txBody>
          <a:bodyPr/>
          <a:lstStyle/>
          <a:p>
            <a:fld id="{B8F8EE5D-A6DC-4992-B61F-BB6187C55770}" type="slidenum">
              <a:rPr lang="ru-RU" smtClean="0"/>
              <a:t>15</a:t>
            </a:fld>
            <a:endParaRPr lang="ru-RU"/>
          </a:p>
        </p:txBody>
      </p:sp>
      <p:pic>
        <p:nvPicPr>
          <p:cNvPr id="10" name="Рисунок 9">
            <a:extLst>
              <a:ext uri="{FF2B5EF4-FFF2-40B4-BE49-F238E27FC236}">
                <a16:creationId xmlns:a16="http://schemas.microsoft.com/office/drawing/2014/main" id="{0E561F2A-CA15-43DF-BE72-32D7E49C329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2636" y="136524"/>
            <a:ext cx="1302327" cy="600227"/>
          </a:xfrm>
          <a:prstGeom prst="rect">
            <a:avLst/>
          </a:prstGeom>
        </p:spPr>
      </p:pic>
      <p:sp>
        <p:nvSpPr>
          <p:cNvPr id="8" name="TextBox 7">
            <a:extLst>
              <a:ext uri="{FF2B5EF4-FFF2-40B4-BE49-F238E27FC236}">
                <a16:creationId xmlns:a16="http://schemas.microsoft.com/office/drawing/2014/main" id="{E7261395-5193-6141-AF8B-CB2D88596E10}"/>
              </a:ext>
            </a:extLst>
          </p:cNvPr>
          <p:cNvSpPr txBox="1"/>
          <p:nvPr/>
        </p:nvSpPr>
        <p:spPr>
          <a:xfrm>
            <a:off x="193040" y="4463524"/>
            <a:ext cx="11419840" cy="1892826"/>
          </a:xfrm>
          <a:prstGeom prst="rect">
            <a:avLst/>
          </a:prstGeom>
          <a:noFill/>
        </p:spPr>
        <p:txBody>
          <a:bodyPr wrap="square">
            <a:spAutoFit/>
          </a:bodyPr>
          <a:lstStyle/>
          <a:p>
            <a:pPr indent="182563" algn="just"/>
            <a:r>
              <a:rPr lang="ru-RU" sz="1600" dirty="0">
                <a:ea typeface="Times New Roman" panose="02020603050405020304" pitchFamily="18" charset="0"/>
              </a:rPr>
              <a:t>Информация доводится до сведения туристов в наглядной и доступной форме (на информационном стенде, </a:t>
            </a:r>
          </a:p>
          <a:p>
            <a:pPr indent="182563" algn="just"/>
            <a:r>
              <a:rPr lang="ru-RU" sz="1600" dirty="0">
                <a:ea typeface="Times New Roman" panose="02020603050405020304" pitchFamily="18" charset="0"/>
              </a:rPr>
              <a:t>сайте сельскохозяйственного товаропроизводителя, осуществляющего деятельность по оказанию услуг, в информационно-телекоммуникационной сети "Интернет", </a:t>
            </a:r>
          </a:p>
          <a:p>
            <a:pPr indent="182563" algn="just"/>
            <a:r>
              <a:rPr lang="ru-RU" sz="1600" dirty="0">
                <a:ea typeface="Times New Roman" panose="02020603050405020304" pitchFamily="18" charset="0"/>
              </a:rPr>
              <a:t>странице в социальных сетях и (или) странице сайта в информационно-телекоммуникационной сети "Интернет" владельца агрегатора информации о товарах (услугах), с которым у сельскохозяйственного товаропроизводителя, осуществляющего деятельность по оказанию услуг, заключено соответствующее соглашение).</a:t>
            </a:r>
          </a:p>
          <a:p>
            <a:pPr indent="182563" algn="just">
              <a:spcBef>
                <a:spcPts val="600"/>
              </a:spcBef>
            </a:pPr>
            <a:endParaRPr lang="ru-RU" sz="1600" dirty="0"/>
          </a:p>
        </p:txBody>
      </p:sp>
      <p:sp>
        <p:nvSpPr>
          <p:cNvPr id="7" name="TextBox 6">
            <a:extLst>
              <a:ext uri="{FF2B5EF4-FFF2-40B4-BE49-F238E27FC236}">
                <a16:creationId xmlns:a16="http://schemas.microsoft.com/office/drawing/2014/main" id="{CAABDCA3-0BFC-9F15-B9F3-63E6E1B9D279}"/>
              </a:ext>
            </a:extLst>
          </p:cNvPr>
          <p:cNvSpPr txBox="1"/>
          <p:nvPr/>
        </p:nvSpPr>
        <p:spPr>
          <a:xfrm>
            <a:off x="193040" y="1111305"/>
            <a:ext cx="6116320" cy="2800767"/>
          </a:xfrm>
          <a:prstGeom prst="rect">
            <a:avLst/>
          </a:prstGeom>
          <a:noFill/>
        </p:spPr>
        <p:txBody>
          <a:bodyPr wrap="square">
            <a:spAutoFit/>
          </a:bodyPr>
          <a:lstStyle/>
          <a:p>
            <a:pPr indent="182563" algn="just"/>
            <a:r>
              <a:rPr lang="ru-RU" sz="1600" b="1" dirty="0">
                <a:solidFill>
                  <a:srgbClr val="C00000"/>
                </a:solidFill>
              </a:rPr>
              <a:t>Туристы информируются:</a:t>
            </a:r>
          </a:p>
          <a:p>
            <a:pPr indent="182563" algn="just"/>
            <a:r>
              <a:rPr lang="ru-RU" sz="1600" dirty="0"/>
              <a:t>об условиях благоустроенности прилегающей территории сельского средства размещения и ее освещенности;</a:t>
            </a:r>
          </a:p>
          <a:p>
            <a:pPr indent="182563" algn="just"/>
            <a:r>
              <a:rPr lang="ru-RU" sz="1600" dirty="0"/>
              <a:t>о площади помещений, предназначенных для размещения туристов;</a:t>
            </a:r>
          </a:p>
          <a:p>
            <a:pPr indent="182563" algn="just"/>
            <a:r>
              <a:rPr lang="ru-RU" sz="1600" dirty="0"/>
              <a:t>об оснащенности площади помещений, предназначенных для размещения туристов, мебелью и сантехническим оборудованием;</a:t>
            </a:r>
          </a:p>
          <a:p>
            <a:pPr indent="182563" algn="just"/>
            <a:r>
              <a:rPr lang="ru-RU" sz="1600" dirty="0"/>
              <a:t>о наличии (отсутствии) услуг общественного питания;</a:t>
            </a:r>
          </a:p>
          <a:p>
            <a:pPr indent="182563" algn="just"/>
            <a:r>
              <a:rPr lang="ru-RU" sz="1600" dirty="0"/>
              <a:t>о способах подхода (подъезда) к сельскому средству размещения;</a:t>
            </a:r>
          </a:p>
          <a:p>
            <a:pPr indent="182563" algn="just"/>
            <a:r>
              <a:rPr lang="ru-RU" sz="1600" dirty="0"/>
              <a:t>о наличии (отсутствии) парковки.</a:t>
            </a:r>
            <a:r>
              <a:rPr lang="ru-RU" sz="1600" dirty="0">
                <a:ea typeface="Times New Roman" panose="02020603050405020304" pitchFamily="18" charset="0"/>
              </a:rPr>
              <a:t> </a:t>
            </a:r>
          </a:p>
        </p:txBody>
      </p:sp>
      <p:pic>
        <p:nvPicPr>
          <p:cNvPr id="11" name="Рисунок 10">
            <a:extLst>
              <a:ext uri="{FF2B5EF4-FFF2-40B4-BE49-F238E27FC236}">
                <a16:creationId xmlns:a16="http://schemas.microsoft.com/office/drawing/2014/main" id="{AC29FBB8-6C97-2EF6-8AC2-B74396784D74}"/>
              </a:ext>
            </a:extLst>
          </p:cNvPr>
          <p:cNvPicPr>
            <a:picLocks noChangeAspect="1"/>
          </p:cNvPicPr>
          <p:nvPr/>
        </p:nvPicPr>
        <p:blipFill>
          <a:blip r:embed="rId4"/>
          <a:stretch>
            <a:fillRect/>
          </a:stretch>
        </p:blipFill>
        <p:spPr>
          <a:xfrm>
            <a:off x="6652299" y="1111305"/>
            <a:ext cx="5539701" cy="2987094"/>
          </a:xfrm>
          <a:prstGeom prst="rect">
            <a:avLst/>
          </a:prstGeom>
        </p:spPr>
      </p:pic>
    </p:spTree>
    <p:extLst>
      <p:ext uri="{BB962C8B-B14F-4D97-AF65-F5344CB8AC3E}">
        <p14:creationId xmlns:p14="http://schemas.microsoft.com/office/powerpoint/2010/main" val="2127334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E9331804-E5B9-40AD-B430-77E44D56F0C6}"/>
              </a:ext>
            </a:extLst>
          </p:cNvPr>
          <p:cNvSpPr>
            <a:spLocks noGrp="1"/>
          </p:cNvSpPr>
          <p:nvPr>
            <p:ph type="title"/>
          </p:nvPr>
        </p:nvSpPr>
        <p:spPr>
          <a:xfrm>
            <a:off x="193040" y="136525"/>
            <a:ext cx="9966960" cy="643569"/>
          </a:xfrm>
        </p:spPr>
        <p:txBody>
          <a:bodyPr>
            <a:normAutofit fontScale="90000"/>
          </a:bodyPr>
          <a:lstStyle/>
          <a:p>
            <a:r>
              <a:rPr lang="ru-RU" sz="1800" b="1" dirty="0">
                <a:solidFill>
                  <a:schemeClr val="accent6">
                    <a:lumMod val="75000"/>
                  </a:schemeClr>
                </a:solidFill>
                <a:ea typeface="Times New Roman" panose="02020603050405020304" pitchFamily="18" charset="0"/>
              </a:rPr>
              <a:t>Приказ министерства экономического развития России от 11 ноября 2022 г. n 617 «Об утверждении требований к средствам размещения, используемым для осуществления деятельности по оказанию услуг в сфере сельского туризма в сельской местности</a:t>
            </a:r>
            <a:endParaRPr lang="ru-RU" sz="1800" b="1" dirty="0"/>
          </a:p>
        </p:txBody>
      </p:sp>
      <p:sp>
        <p:nvSpPr>
          <p:cNvPr id="4" name="Номер слайда 3">
            <a:extLst>
              <a:ext uri="{FF2B5EF4-FFF2-40B4-BE49-F238E27FC236}">
                <a16:creationId xmlns:a16="http://schemas.microsoft.com/office/drawing/2014/main" id="{CE33DEFA-ECA9-495A-875C-3082DC9CE546}"/>
              </a:ext>
            </a:extLst>
          </p:cNvPr>
          <p:cNvSpPr>
            <a:spLocks noGrp="1"/>
          </p:cNvSpPr>
          <p:nvPr>
            <p:ph type="sldNum" sz="quarter" idx="12"/>
          </p:nvPr>
        </p:nvSpPr>
        <p:spPr/>
        <p:txBody>
          <a:bodyPr/>
          <a:lstStyle/>
          <a:p>
            <a:fld id="{B8F8EE5D-A6DC-4992-B61F-BB6187C55770}" type="slidenum">
              <a:rPr lang="ru-RU" smtClean="0"/>
              <a:t>16</a:t>
            </a:fld>
            <a:endParaRPr lang="ru-RU"/>
          </a:p>
        </p:txBody>
      </p:sp>
      <p:pic>
        <p:nvPicPr>
          <p:cNvPr id="10" name="Рисунок 9">
            <a:extLst>
              <a:ext uri="{FF2B5EF4-FFF2-40B4-BE49-F238E27FC236}">
                <a16:creationId xmlns:a16="http://schemas.microsoft.com/office/drawing/2014/main" id="{0E561F2A-CA15-43DF-BE72-32D7E49C329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2636" y="136524"/>
            <a:ext cx="1302327" cy="600227"/>
          </a:xfrm>
          <a:prstGeom prst="rect">
            <a:avLst/>
          </a:prstGeom>
        </p:spPr>
      </p:pic>
      <p:pic>
        <p:nvPicPr>
          <p:cNvPr id="2056" name="Picture 8" descr="Новости - Правительство России">
            <a:extLst>
              <a:ext uri="{FF2B5EF4-FFF2-40B4-BE49-F238E27FC236}">
                <a16:creationId xmlns:a16="http://schemas.microsoft.com/office/drawing/2014/main" id="{0B34441E-E9BA-0148-FBF8-7ECAED06C8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 y="1257300"/>
            <a:ext cx="4757964" cy="26644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AABDCA3-0BFC-9F15-B9F3-63E6E1B9D279}"/>
              </a:ext>
            </a:extLst>
          </p:cNvPr>
          <p:cNvSpPr txBox="1"/>
          <p:nvPr/>
        </p:nvSpPr>
        <p:spPr>
          <a:xfrm>
            <a:off x="5176520" y="837458"/>
            <a:ext cx="6578601" cy="3539430"/>
          </a:xfrm>
          <a:prstGeom prst="rect">
            <a:avLst/>
          </a:prstGeom>
          <a:noFill/>
        </p:spPr>
        <p:txBody>
          <a:bodyPr wrap="square">
            <a:spAutoFit/>
          </a:bodyPr>
          <a:lstStyle/>
          <a:p>
            <a:pPr indent="342900" algn="just"/>
            <a:r>
              <a:rPr lang="ru-RU" sz="1600" dirty="0">
                <a:effectLst/>
                <a:ea typeface="Times New Roman" panose="02020603050405020304" pitchFamily="18" charset="0"/>
              </a:rPr>
              <a:t>Оснащение помещения, предназначенного для размещения туристов:</a:t>
            </a:r>
          </a:p>
          <a:p>
            <a:pPr indent="182563" algn="just"/>
            <a:r>
              <a:rPr lang="ru-RU" sz="1600" dirty="0">
                <a:effectLst/>
                <a:ea typeface="Times New Roman" panose="02020603050405020304" pitchFamily="18" charset="0"/>
              </a:rPr>
              <a:t>а) спальное место:</a:t>
            </a:r>
          </a:p>
          <a:p>
            <a:pPr indent="342900" algn="just"/>
            <a:r>
              <a:rPr lang="ru-RU" sz="1600" dirty="0">
                <a:effectLst/>
                <a:ea typeface="Times New Roman" panose="02020603050405020304" pitchFamily="18" charset="0"/>
              </a:rPr>
              <a:t>односпальное на одноярусной кровати 90 x 200 см;</a:t>
            </a:r>
          </a:p>
          <a:p>
            <a:pPr indent="342900" algn="just"/>
            <a:r>
              <a:rPr lang="ru-RU" sz="1600" dirty="0">
                <a:effectLst/>
                <a:ea typeface="Times New Roman" panose="02020603050405020304" pitchFamily="18" charset="0"/>
              </a:rPr>
              <a:t>двуспальное 160 x 200 см;</a:t>
            </a:r>
          </a:p>
          <a:p>
            <a:pPr indent="342900" algn="just"/>
            <a:r>
              <a:rPr lang="ru-RU" sz="1600" dirty="0">
                <a:effectLst/>
                <a:ea typeface="Times New Roman" panose="02020603050405020304" pitchFamily="18" charset="0"/>
              </a:rPr>
              <a:t>односпальное на двухъярусной кровати, размер спального места 90 x 200 см;</a:t>
            </a:r>
          </a:p>
          <a:p>
            <a:pPr indent="182563" algn="just"/>
            <a:r>
              <a:rPr lang="ru-RU" sz="1600" dirty="0">
                <a:effectLst/>
                <a:ea typeface="Times New Roman" panose="02020603050405020304" pitchFamily="18" charset="0"/>
              </a:rPr>
              <a:t>б) комплект постельных принадлежностей и белья, включающий матрас с </a:t>
            </a:r>
            <a:r>
              <a:rPr lang="ru-RU" sz="1600" dirty="0" err="1">
                <a:effectLst/>
                <a:ea typeface="Times New Roman" panose="02020603050405020304" pitchFamily="18" charset="0"/>
              </a:rPr>
              <a:t>наматрасником</a:t>
            </a:r>
            <a:r>
              <a:rPr lang="ru-RU" sz="1600" dirty="0">
                <a:effectLst/>
                <a:ea typeface="Times New Roman" panose="02020603050405020304" pitchFamily="18" charset="0"/>
              </a:rPr>
              <a:t>, не менее одной подушки с наволочками (для каждого туриста), одеяло, дополнительное одеяло (по просьбе туриста), простыню, пододеяльник. </a:t>
            </a:r>
          </a:p>
          <a:p>
            <a:pPr indent="182563" algn="just"/>
            <a:r>
              <a:rPr lang="ru-RU" sz="1600" dirty="0">
                <a:effectLst/>
                <a:ea typeface="Times New Roman" panose="02020603050405020304" pitchFamily="18" charset="0"/>
              </a:rPr>
              <a:t>Смена постельного белья должна проводиться перед каждым вселением потребителя, но не реже 1 </a:t>
            </a:r>
            <a:r>
              <a:rPr lang="ru-RU" sz="1600" dirty="0"/>
              <a:t>раза в неделю.</a:t>
            </a:r>
          </a:p>
          <a:p>
            <a:pPr indent="182563" algn="just"/>
            <a:endParaRPr lang="ru-RU" sz="1600" dirty="0">
              <a:ea typeface="Times New Roman" panose="02020603050405020304" pitchFamily="18" charset="0"/>
            </a:endParaRPr>
          </a:p>
        </p:txBody>
      </p:sp>
      <p:sp>
        <p:nvSpPr>
          <p:cNvPr id="3" name="TextBox 2">
            <a:extLst>
              <a:ext uri="{FF2B5EF4-FFF2-40B4-BE49-F238E27FC236}">
                <a16:creationId xmlns:a16="http://schemas.microsoft.com/office/drawing/2014/main" id="{0FE7562C-1640-B520-9017-79D17C379BC7}"/>
              </a:ext>
            </a:extLst>
          </p:cNvPr>
          <p:cNvSpPr txBox="1"/>
          <p:nvPr/>
        </p:nvSpPr>
        <p:spPr>
          <a:xfrm>
            <a:off x="320040" y="4166930"/>
            <a:ext cx="11551919" cy="2554545"/>
          </a:xfrm>
          <a:prstGeom prst="rect">
            <a:avLst/>
          </a:prstGeom>
          <a:noFill/>
        </p:spPr>
        <p:txBody>
          <a:bodyPr wrap="square">
            <a:spAutoFit/>
          </a:bodyPr>
          <a:lstStyle/>
          <a:p>
            <a:r>
              <a:rPr lang="ru-RU" sz="1600" dirty="0"/>
              <a:t>в) не менее двух полотенец для каждого туриста. Смена полотенец должна проводиться перед каждым вселением потребителя, но не реже 2 раз в неделю;</a:t>
            </a:r>
          </a:p>
          <a:p>
            <a:r>
              <a:rPr lang="ru-RU" sz="1600" dirty="0"/>
              <a:t>г) вешалка или крючки для одежды и головных уборов или вешалка для одежды в шкафу, разделенном на 2 части;</a:t>
            </a:r>
          </a:p>
          <a:p>
            <a:r>
              <a:rPr lang="ru-RU" sz="1600" dirty="0"/>
              <a:t>д) стулья (табуретки, скамьи, пуфы);</a:t>
            </a:r>
          </a:p>
          <a:p>
            <a:r>
              <a:rPr lang="ru-RU" sz="1600" dirty="0"/>
              <a:t>е) занавеси (жалюзи, ставни), обеспечивающие затемнение помещения, предназначенного для размещения туристов;</a:t>
            </a:r>
          </a:p>
          <a:p>
            <a:r>
              <a:rPr lang="ru-RU" sz="1600" dirty="0"/>
              <a:t>ж) зеркало в прихожей и (или) в комнате, предназначенной для размещения туристов;</a:t>
            </a:r>
          </a:p>
          <a:p>
            <a:r>
              <a:rPr lang="ru-RU" sz="1600" dirty="0"/>
              <a:t>з) информационные материалы о работе сельского средства размещения, в том числе:</a:t>
            </a:r>
          </a:p>
          <a:p>
            <a:r>
              <a:rPr lang="ru-RU" sz="1600" dirty="0"/>
              <a:t>- правила пользования услугами сельского средства размещения (при наличии);</a:t>
            </a:r>
          </a:p>
          <a:p>
            <a:r>
              <a:rPr lang="ru-RU" sz="1600" dirty="0"/>
              <a:t>- перечень и цены иных платных услуг, не входящих в цену размещения, условия их приобретения и оплаты;</a:t>
            </a:r>
          </a:p>
          <a:p>
            <a:r>
              <a:rPr lang="ru-RU" sz="1600" dirty="0"/>
              <a:t>- рекламные материалы (буклеты, брошюры);</a:t>
            </a:r>
          </a:p>
        </p:txBody>
      </p:sp>
    </p:spTree>
    <p:extLst>
      <p:ext uri="{BB962C8B-B14F-4D97-AF65-F5344CB8AC3E}">
        <p14:creationId xmlns:p14="http://schemas.microsoft.com/office/powerpoint/2010/main" val="1078133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E9331804-E5B9-40AD-B430-77E44D56F0C6}"/>
              </a:ext>
            </a:extLst>
          </p:cNvPr>
          <p:cNvSpPr>
            <a:spLocks noGrp="1"/>
          </p:cNvSpPr>
          <p:nvPr>
            <p:ph type="title"/>
          </p:nvPr>
        </p:nvSpPr>
        <p:spPr>
          <a:xfrm>
            <a:off x="193040" y="136525"/>
            <a:ext cx="9966960" cy="643569"/>
          </a:xfrm>
        </p:spPr>
        <p:txBody>
          <a:bodyPr>
            <a:normAutofit fontScale="90000"/>
          </a:bodyPr>
          <a:lstStyle/>
          <a:p>
            <a:r>
              <a:rPr lang="ru-RU" sz="1800" b="1" dirty="0">
                <a:solidFill>
                  <a:schemeClr val="accent6">
                    <a:lumMod val="75000"/>
                  </a:schemeClr>
                </a:solidFill>
                <a:ea typeface="Times New Roman" panose="02020603050405020304" pitchFamily="18" charset="0"/>
              </a:rPr>
              <a:t>Приказ министерства экономического развития России от 11 ноября 2022 г. n 617 «Об утверждении требований к средствам размещения, используемым для осуществления деятельности по оказанию услуг в сфере сельского туризма в сельской местности</a:t>
            </a:r>
            <a:endParaRPr lang="ru-RU" sz="1800" b="1" dirty="0"/>
          </a:p>
        </p:txBody>
      </p:sp>
      <p:sp>
        <p:nvSpPr>
          <p:cNvPr id="4" name="Номер слайда 3">
            <a:extLst>
              <a:ext uri="{FF2B5EF4-FFF2-40B4-BE49-F238E27FC236}">
                <a16:creationId xmlns:a16="http://schemas.microsoft.com/office/drawing/2014/main" id="{CE33DEFA-ECA9-495A-875C-3082DC9CE546}"/>
              </a:ext>
            </a:extLst>
          </p:cNvPr>
          <p:cNvSpPr>
            <a:spLocks noGrp="1"/>
          </p:cNvSpPr>
          <p:nvPr>
            <p:ph type="sldNum" sz="quarter" idx="12"/>
          </p:nvPr>
        </p:nvSpPr>
        <p:spPr/>
        <p:txBody>
          <a:bodyPr/>
          <a:lstStyle/>
          <a:p>
            <a:fld id="{B8F8EE5D-A6DC-4992-B61F-BB6187C55770}" type="slidenum">
              <a:rPr lang="ru-RU" smtClean="0"/>
              <a:t>17</a:t>
            </a:fld>
            <a:endParaRPr lang="ru-RU"/>
          </a:p>
        </p:txBody>
      </p:sp>
      <p:pic>
        <p:nvPicPr>
          <p:cNvPr id="10" name="Рисунок 9">
            <a:extLst>
              <a:ext uri="{FF2B5EF4-FFF2-40B4-BE49-F238E27FC236}">
                <a16:creationId xmlns:a16="http://schemas.microsoft.com/office/drawing/2014/main" id="{0E561F2A-CA15-43DF-BE72-32D7E49C329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2636" y="136524"/>
            <a:ext cx="1302327" cy="600227"/>
          </a:xfrm>
          <a:prstGeom prst="rect">
            <a:avLst/>
          </a:prstGeom>
        </p:spPr>
      </p:pic>
      <p:sp>
        <p:nvSpPr>
          <p:cNvPr id="7" name="TextBox 6">
            <a:extLst>
              <a:ext uri="{FF2B5EF4-FFF2-40B4-BE49-F238E27FC236}">
                <a16:creationId xmlns:a16="http://schemas.microsoft.com/office/drawing/2014/main" id="{CAABDCA3-0BFC-9F15-B9F3-63E6E1B9D279}"/>
              </a:ext>
            </a:extLst>
          </p:cNvPr>
          <p:cNvSpPr txBox="1"/>
          <p:nvPr/>
        </p:nvSpPr>
        <p:spPr>
          <a:xfrm>
            <a:off x="115423" y="1080844"/>
            <a:ext cx="6578601" cy="2062103"/>
          </a:xfrm>
          <a:prstGeom prst="rect">
            <a:avLst/>
          </a:prstGeom>
          <a:noFill/>
        </p:spPr>
        <p:txBody>
          <a:bodyPr wrap="square">
            <a:spAutoFit/>
          </a:bodyPr>
          <a:lstStyle/>
          <a:p>
            <a:pPr indent="342900" algn="just">
              <a:spcBef>
                <a:spcPts val="1200"/>
              </a:spcBef>
            </a:pPr>
            <a:r>
              <a:rPr lang="ru-RU" sz="1600" dirty="0"/>
              <a:t>санузел (при наличии) в помещении, предназначенном для размещения туристов, включает умывальник с горячей (при наличии) и холодной водой, унитаз, ванну или душ, зеркало над умывальником, полку для туалетных принадлежностей, занавес для ванны (душа), фен для сушки волос (предоставляется по запросу), полотенцедержатель, крючки для одежды, держатель для туалетной бумаги с рулоном туалетной бумаги, щетку для унитаза в футляре, корзину для мусора;</a:t>
            </a:r>
          </a:p>
          <a:p>
            <a:pPr indent="182563" algn="just"/>
            <a:endParaRPr lang="ru-RU" sz="1600" dirty="0">
              <a:ea typeface="Times New Roman" panose="02020603050405020304" pitchFamily="18" charset="0"/>
            </a:endParaRPr>
          </a:p>
        </p:txBody>
      </p:sp>
      <p:pic>
        <p:nvPicPr>
          <p:cNvPr id="3074" name="Picture 2" descr="Новые модульные средства размещения для отдыха появляются на Камчатке">
            <a:extLst>
              <a:ext uri="{FF2B5EF4-FFF2-40B4-BE49-F238E27FC236}">
                <a16:creationId xmlns:a16="http://schemas.microsoft.com/office/drawing/2014/main" id="{7A4BD16C-542B-E13E-9C56-B4577871AF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6616" y="921354"/>
            <a:ext cx="4959961" cy="37151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для чистки обуви - Купить товары для ремонта и строительства во всех  регионах | Недорогие товары для дома и дачи | Авито">
            <a:extLst>
              <a:ext uri="{FF2B5EF4-FFF2-40B4-BE49-F238E27FC236}">
                <a16:creationId xmlns:a16="http://schemas.microsoft.com/office/drawing/2014/main" id="{451C2405-C401-DE0D-917A-6EF8CBDBEC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798" y="3663359"/>
            <a:ext cx="2875553" cy="28755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73CE979-9382-5818-4702-DFB78565E49D}"/>
              </a:ext>
            </a:extLst>
          </p:cNvPr>
          <p:cNvSpPr txBox="1"/>
          <p:nvPr/>
        </p:nvSpPr>
        <p:spPr>
          <a:xfrm>
            <a:off x="3219007" y="5135699"/>
            <a:ext cx="6097772" cy="584775"/>
          </a:xfrm>
          <a:prstGeom prst="rect">
            <a:avLst/>
          </a:prstGeom>
          <a:noFill/>
        </p:spPr>
        <p:txBody>
          <a:bodyPr wrap="square">
            <a:spAutoFit/>
          </a:bodyPr>
          <a:lstStyle/>
          <a:p>
            <a:r>
              <a:rPr lang="ru-RU" sz="1600" dirty="0"/>
              <a:t>центральный вход в сельское средство размещения оборудован приспособлением для очистки обуви.</a:t>
            </a:r>
          </a:p>
        </p:txBody>
      </p:sp>
    </p:spTree>
    <p:extLst>
      <p:ext uri="{BB962C8B-B14F-4D97-AF65-F5344CB8AC3E}">
        <p14:creationId xmlns:p14="http://schemas.microsoft.com/office/powerpoint/2010/main" val="2961560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386F99-EAC1-4028-971E-69F66E90732F}"/>
              </a:ext>
            </a:extLst>
          </p:cNvPr>
          <p:cNvSpPr>
            <a:spLocks noGrp="1"/>
          </p:cNvSpPr>
          <p:nvPr>
            <p:ph type="title"/>
          </p:nvPr>
        </p:nvSpPr>
        <p:spPr>
          <a:xfrm>
            <a:off x="838199" y="365126"/>
            <a:ext cx="8667307" cy="511428"/>
          </a:xfrm>
        </p:spPr>
        <p:txBody>
          <a:bodyPr>
            <a:noAutofit/>
          </a:bodyPr>
          <a:lstStyle/>
          <a:p>
            <a:r>
              <a:rPr lang="ru-RU" sz="1800" b="1" dirty="0">
                <a:solidFill>
                  <a:srgbClr val="EF532B"/>
                </a:solidFill>
              </a:rPr>
              <a:t>Фонд поддержки и развития предпринимательства Иркутской области </a:t>
            </a:r>
          </a:p>
        </p:txBody>
      </p:sp>
      <p:sp>
        <p:nvSpPr>
          <p:cNvPr id="3" name="Объект 2">
            <a:extLst>
              <a:ext uri="{FF2B5EF4-FFF2-40B4-BE49-F238E27FC236}">
                <a16:creationId xmlns:a16="http://schemas.microsoft.com/office/drawing/2014/main" id="{A8FE835A-D4A4-4F24-A5CB-D0320FEACBF2}"/>
              </a:ext>
            </a:extLst>
          </p:cNvPr>
          <p:cNvSpPr>
            <a:spLocks noGrp="1"/>
          </p:cNvSpPr>
          <p:nvPr>
            <p:ph idx="1"/>
          </p:nvPr>
        </p:nvSpPr>
        <p:spPr>
          <a:xfrm>
            <a:off x="838200" y="1289304"/>
            <a:ext cx="10515600" cy="4983480"/>
          </a:xfrm>
        </p:spPr>
        <p:txBody>
          <a:bodyPr>
            <a:normAutofit/>
          </a:bodyPr>
          <a:lstStyle/>
          <a:p>
            <a:pPr marL="0" indent="0">
              <a:buNone/>
            </a:pPr>
            <a:endParaRPr lang="en-US" sz="2800" dirty="0"/>
          </a:p>
          <a:p>
            <a:pPr marL="0" indent="0" algn="just">
              <a:buNone/>
            </a:pPr>
            <a:endParaRPr lang="ru-RU" sz="2000" b="0" i="0" u="none" strike="noStrike" baseline="0" dirty="0"/>
          </a:p>
          <a:p>
            <a:pPr marL="0" indent="0">
              <a:buNone/>
            </a:pPr>
            <a:endParaRPr lang="ru-RU" sz="2800" b="1" dirty="0"/>
          </a:p>
        </p:txBody>
      </p:sp>
      <p:sp>
        <p:nvSpPr>
          <p:cNvPr id="5" name="Номер слайда 4">
            <a:extLst>
              <a:ext uri="{FF2B5EF4-FFF2-40B4-BE49-F238E27FC236}">
                <a16:creationId xmlns:a16="http://schemas.microsoft.com/office/drawing/2014/main" id="{FDD3BAB9-B8D0-4976-9665-5500E63F803F}"/>
              </a:ext>
            </a:extLst>
          </p:cNvPr>
          <p:cNvSpPr>
            <a:spLocks noGrp="1"/>
          </p:cNvSpPr>
          <p:nvPr>
            <p:ph type="sldNum" sz="quarter" idx="12"/>
          </p:nvPr>
        </p:nvSpPr>
        <p:spPr/>
        <p:txBody>
          <a:bodyPr/>
          <a:lstStyle/>
          <a:p>
            <a:fld id="{B8F8EE5D-A6DC-4992-B61F-BB6187C55770}" type="slidenum">
              <a:rPr lang="ru-RU" sz="1400" b="1" smtClean="0">
                <a:solidFill>
                  <a:srgbClr val="EF532B"/>
                </a:solidFill>
              </a:rPr>
              <a:t>18</a:t>
            </a:fld>
            <a:endParaRPr lang="ru-RU" sz="1400" b="1" dirty="0">
              <a:solidFill>
                <a:srgbClr val="EF532B"/>
              </a:solidFill>
            </a:endParaRPr>
          </a:p>
        </p:txBody>
      </p:sp>
      <p:pic>
        <p:nvPicPr>
          <p:cNvPr id="4" name="Рисунок 3">
            <a:extLst>
              <a:ext uri="{FF2B5EF4-FFF2-40B4-BE49-F238E27FC236}">
                <a16:creationId xmlns:a16="http://schemas.microsoft.com/office/drawing/2014/main" id="{9B1049A2-D23E-42C5-A580-910386118A5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524996" y="136525"/>
            <a:ext cx="1396365" cy="643568"/>
          </a:xfrm>
          <a:prstGeom prst="rect">
            <a:avLst/>
          </a:prstGeom>
        </p:spPr>
      </p:pic>
      <p:sp>
        <p:nvSpPr>
          <p:cNvPr id="9" name="TextBox 8">
            <a:extLst>
              <a:ext uri="{FF2B5EF4-FFF2-40B4-BE49-F238E27FC236}">
                <a16:creationId xmlns:a16="http://schemas.microsoft.com/office/drawing/2014/main" id="{B7F9C075-EE46-4E26-A4C3-D3D3E3FDD349}"/>
              </a:ext>
            </a:extLst>
          </p:cNvPr>
          <p:cNvSpPr txBox="1"/>
          <p:nvPr/>
        </p:nvSpPr>
        <p:spPr>
          <a:xfrm>
            <a:off x="310896" y="960120"/>
            <a:ext cx="11399520" cy="461665"/>
          </a:xfrm>
          <a:prstGeom prst="rect">
            <a:avLst/>
          </a:prstGeom>
          <a:noFill/>
        </p:spPr>
        <p:txBody>
          <a:bodyPr wrap="square">
            <a:spAutoFit/>
          </a:bodyPr>
          <a:lstStyle/>
          <a:p>
            <a:pPr algn="ctr"/>
            <a:r>
              <a:rPr lang="ru-RU" sz="2400" b="1" dirty="0">
                <a:solidFill>
                  <a:schemeClr val="accent6">
                    <a:lumMod val="50000"/>
                  </a:schemeClr>
                </a:solidFill>
              </a:rPr>
              <a:t>Требования которым должны отвечать сельские гостевые дома</a:t>
            </a:r>
          </a:p>
        </p:txBody>
      </p:sp>
      <p:sp>
        <p:nvSpPr>
          <p:cNvPr id="10" name="Объект 2">
            <a:extLst>
              <a:ext uri="{FF2B5EF4-FFF2-40B4-BE49-F238E27FC236}">
                <a16:creationId xmlns:a16="http://schemas.microsoft.com/office/drawing/2014/main" id="{38B95C74-73B8-466B-8276-D0F4B3AF84DC}"/>
              </a:ext>
            </a:extLst>
          </p:cNvPr>
          <p:cNvSpPr txBox="1">
            <a:spLocks/>
          </p:cNvSpPr>
          <p:nvPr/>
        </p:nvSpPr>
        <p:spPr>
          <a:xfrm>
            <a:off x="566929" y="1675623"/>
            <a:ext cx="10937684" cy="4235599"/>
          </a:xfrm>
          <a:prstGeom prst="rect">
            <a:avLst/>
          </a:prstGeom>
          <a:noFill/>
          <a:ln w="38100">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dirty="0"/>
          </a:p>
        </p:txBody>
      </p:sp>
      <p:graphicFrame>
        <p:nvGraphicFramePr>
          <p:cNvPr id="6" name="Таблица 6">
            <a:extLst>
              <a:ext uri="{FF2B5EF4-FFF2-40B4-BE49-F238E27FC236}">
                <a16:creationId xmlns:a16="http://schemas.microsoft.com/office/drawing/2014/main" id="{8A1595D4-164C-4320-B9EB-A526551430D0}"/>
              </a:ext>
            </a:extLst>
          </p:cNvPr>
          <p:cNvGraphicFramePr>
            <a:graphicFrameLocks noGrp="1"/>
          </p:cNvGraphicFramePr>
          <p:nvPr>
            <p:extLst>
              <p:ext uri="{D42A27DB-BD31-4B8C-83A1-F6EECF244321}">
                <p14:modId xmlns:p14="http://schemas.microsoft.com/office/powerpoint/2010/main" val="4030010305"/>
              </p:ext>
            </p:extLst>
          </p:nvPr>
        </p:nvGraphicFramePr>
        <p:xfrm>
          <a:off x="1042416" y="1750969"/>
          <a:ext cx="10668000" cy="4595449"/>
        </p:xfrm>
        <a:graphic>
          <a:graphicData uri="http://schemas.openxmlformats.org/drawingml/2006/table">
            <a:tbl>
              <a:tblPr firstRow="1" bandRow="1">
                <a:tableStyleId>{21E4AEA4-8DFA-4A89-87EB-49C32662AFE0}</a:tableStyleId>
              </a:tblPr>
              <a:tblGrid>
                <a:gridCol w="4678229">
                  <a:extLst>
                    <a:ext uri="{9D8B030D-6E8A-4147-A177-3AD203B41FA5}">
                      <a16:colId xmlns:a16="http://schemas.microsoft.com/office/drawing/2014/main" val="3243405437"/>
                    </a:ext>
                  </a:extLst>
                </a:gridCol>
                <a:gridCol w="5989771">
                  <a:extLst>
                    <a:ext uri="{9D8B030D-6E8A-4147-A177-3AD203B41FA5}">
                      <a16:colId xmlns:a16="http://schemas.microsoft.com/office/drawing/2014/main" val="3574848541"/>
                    </a:ext>
                  </a:extLst>
                </a:gridCol>
              </a:tblGrid>
              <a:tr h="456630">
                <a:tc>
                  <a:txBody>
                    <a:bodyPr/>
                    <a:lstStyle/>
                    <a:p>
                      <a:r>
                        <a:rPr lang="ru-RU" dirty="0"/>
                        <a:t>Наименование требования</a:t>
                      </a:r>
                    </a:p>
                  </a:txBody>
                  <a:tcPr/>
                </a:tc>
                <a:tc>
                  <a:txBody>
                    <a:bodyPr/>
                    <a:lstStyle/>
                    <a:p>
                      <a:r>
                        <a:rPr lang="ru-RU" dirty="0"/>
                        <a:t>ФЗ, НПА соответствующий требованию</a:t>
                      </a:r>
                    </a:p>
                  </a:txBody>
                  <a:tcPr/>
                </a:tc>
                <a:extLst>
                  <a:ext uri="{0D108BD9-81ED-4DB2-BD59-A6C34878D82A}">
                    <a16:rowId xmlns:a16="http://schemas.microsoft.com/office/drawing/2014/main" val="3373753950"/>
                  </a:ext>
                </a:extLst>
              </a:tr>
              <a:tr h="2400977">
                <a:tc>
                  <a:txBody>
                    <a:bodyPr/>
                    <a:lstStyle/>
                    <a:p>
                      <a:r>
                        <a:rPr lang="ru-RU" sz="1600" b="0" dirty="0"/>
                        <a:t>Пожарная </a:t>
                      </a:r>
                    </a:p>
                    <a:p>
                      <a:r>
                        <a:rPr lang="ru-RU" sz="1600" b="0" dirty="0"/>
                        <a:t>безопасность </a:t>
                      </a:r>
                    </a:p>
                  </a:txBody>
                  <a:tcPr/>
                </a:tc>
                <a:tc>
                  <a:txBody>
                    <a:bodyPr/>
                    <a:lstStyle/>
                    <a:p>
                      <a:r>
                        <a:rPr lang="ru-RU" sz="1600" b="0" dirty="0"/>
                        <a:t>ФЗ «О пожарной безопасности», СанПиН  2.1.2.2645-10, </a:t>
                      </a:r>
                    </a:p>
                    <a:p>
                      <a:r>
                        <a:rPr lang="ru-RU" sz="1600" b="0" dirty="0"/>
                        <a:t>Строительные нормы и правила - СНиП 31-02- 2001, в которых даны рекомендации по вопросам пожарной безопасности для частных жилых домов</a:t>
                      </a:r>
                    </a:p>
                    <a:p>
                      <a:r>
                        <a:rPr lang="ru-RU" sz="1600" b="0" dirty="0"/>
                        <a:t>Инструкция по пожарной безопасности для жилых домов (МЧС Иркутской области)</a:t>
                      </a:r>
                    </a:p>
                  </a:txBody>
                  <a:tcPr/>
                </a:tc>
                <a:extLst>
                  <a:ext uri="{0D108BD9-81ED-4DB2-BD59-A6C34878D82A}">
                    <a16:rowId xmlns:a16="http://schemas.microsoft.com/office/drawing/2014/main" val="843331984"/>
                  </a:ext>
                </a:extLst>
              </a:tr>
              <a:tr h="418577">
                <a:tc>
                  <a:txBody>
                    <a:bodyPr/>
                    <a:lstStyle/>
                    <a:p>
                      <a:r>
                        <a:rPr lang="ru-RU" sz="1600" b="0" dirty="0"/>
                        <a:t>Электробезопасность</a:t>
                      </a:r>
                    </a:p>
                  </a:txBody>
                  <a:tcPr/>
                </a:tc>
                <a:tc>
                  <a:txBody>
                    <a:bodyPr/>
                    <a:lstStyle/>
                    <a:p>
                      <a:r>
                        <a:rPr lang="ru-RU" sz="1600" b="0" kern="1200" dirty="0">
                          <a:solidFill>
                            <a:schemeClr val="dk1"/>
                          </a:solidFill>
                          <a:latin typeface="+mn-lt"/>
                          <a:ea typeface="+mn-ea"/>
                          <a:cs typeface="+mn-cs"/>
                        </a:rPr>
                        <a:t>Строительные нормы и правила - СНиП 31-02- 2001 и др.</a:t>
                      </a:r>
                    </a:p>
                  </a:txBody>
                  <a:tcPr/>
                </a:tc>
                <a:extLst>
                  <a:ext uri="{0D108BD9-81ED-4DB2-BD59-A6C34878D82A}">
                    <a16:rowId xmlns:a16="http://schemas.microsoft.com/office/drawing/2014/main" val="3633131584"/>
                  </a:ext>
                </a:extLst>
              </a:tr>
              <a:tr h="444058">
                <a:tc>
                  <a:txBody>
                    <a:bodyPr/>
                    <a:lstStyle/>
                    <a:p>
                      <a:r>
                        <a:rPr lang="ru-RU" sz="1600" b="0" dirty="0"/>
                        <a:t>Санитарно-гигиенические требования</a:t>
                      </a:r>
                    </a:p>
                  </a:txBody>
                  <a:tcPr/>
                </a:tc>
                <a:tc>
                  <a:txBody>
                    <a:bodyPr/>
                    <a:lstStyle/>
                    <a:p>
                      <a:r>
                        <a:rPr lang="ru-RU" sz="1600" b="0" kern="1200" dirty="0">
                          <a:solidFill>
                            <a:schemeClr val="dk1"/>
                          </a:solidFill>
                          <a:latin typeface="+mn-lt"/>
                          <a:ea typeface="+mn-ea"/>
                          <a:cs typeface="+mn-cs"/>
                        </a:rPr>
                        <a:t>ФЗ «О санитарно-эпидемиологическом благополучии населения»</a:t>
                      </a:r>
                    </a:p>
                  </a:txBody>
                  <a:tcPr/>
                </a:tc>
                <a:extLst>
                  <a:ext uri="{0D108BD9-81ED-4DB2-BD59-A6C34878D82A}">
                    <a16:rowId xmlns:a16="http://schemas.microsoft.com/office/drawing/2014/main" val="4023708666"/>
                  </a:ext>
                </a:extLst>
              </a:tr>
              <a:tr h="418577">
                <a:tc>
                  <a:txBody>
                    <a:bodyPr/>
                    <a:lstStyle/>
                    <a:p>
                      <a:r>
                        <a:rPr lang="ru-RU" sz="1600" b="0" dirty="0"/>
                        <a:t>Неотложная медицинская помощь</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600" b="0" kern="1200" dirty="0">
                          <a:solidFill>
                            <a:schemeClr val="dk1"/>
                          </a:solidFill>
                          <a:latin typeface="+mn-lt"/>
                          <a:ea typeface="+mn-ea"/>
                          <a:cs typeface="+mn-cs"/>
                        </a:rPr>
                        <a:t>ФЗ «Об основах охраны здоровья граждан в РФ»</a:t>
                      </a:r>
                    </a:p>
                  </a:txBody>
                  <a:tcPr/>
                </a:tc>
                <a:extLst>
                  <a:ext uri="{0D108BD9-81ED-4DB2-BD59-A6C34878D82A}">
                    <a16:rowId xmlns:a16="http://schemas.microsoft.com/office/drawing/2014/main" val="1630278628"/>
                  </a:ext>
                </a:extLst>
              </a:tr>
              <a:tr h="456630">
                <a:tc>
                  <a:txBody>
                    <a:bodyPr/>
                    <a:lstStyle/>
                    <a:p>
                      <a:r>
                        <a:rPr lang="ru-RU" sz="1800" b="1" dirty="0"/>
                        <a:t>Питание туристов</a:t>
                      </a:r>
                      <a:endParaRPr lang="ru-RU" dirty="0"/>
                    </a:p>
                  </a:txBody>
                  <a:tcPr/>
                </a:tc>
                <a:tc>
                  <a:txBody>
                    <a:bodyPr/>
                    <a:lstStyle/>
                    <a:p>
                      <a:r>
                        <a:rPr lang="ru-RU" dirty="0"/>
                        <a:t>Договор с туристом (отдыхающим)</a:t>
                      </a:r>
                    </a:p>
                  </a:txBody>
                  <a:tcPr/>
                </a:tc>
                <a:extLst>
                  <a:ext uri="{0D108BD9-81ED-4DB2-BD59-A6C34878D82A}">
                    <a16:rowId xmlns:a16="http://schemas.microsoft.com/office/drawing/2014/main" val="2534082271"/>
                  </a:ext>
                </a:extLst>
              </a:tr>
            </a:tbl>
          </a:graphicData>
        </a:graphic>
      </p:graphicFrame>
      <p:pic>
        <p:nvPicPr>
          <p:cNvPr id="8" name="Рисунок 7">
            <a:extLst>
              <a:ext uri="{FF2B5EF4-FFF2-40B4-BE49-F238E27FC236}">
                <a16:creationId xmlns:a16="http://schemas.microsoft.com/office/drawing/2014/main" id="{5E4DD1D3-D58B-4C60-976C-5CCA8965E2A5}"/>
              </a:ext>
            </a:extLst>
          </p:cNvPr>
          <p:cNvPicPr>
            <a:picLocks noChangeAspect="1"/>
          </p:cNvPicPr>
          <p:nvPr/>
        </p:nvPicPr>
        <p:blipFill>
          <a:blip r:embed="rId3"/>
          <a:stretch>
            <a:fillRect/>
          </a:stretch>
        </p:blipFill>
        <p:spPr>
          <a:xfrm>
            <a:off x="2368297" y="2240279"/>
            <a:ext cx="3289774" cy="2140701"/>
          </a:xfrm>
          <a:prstGeom prst="rect">
            <a:avLst/>
          </a:prstGeom>
        </p:spPr>
      </p:pic>
    </p:spTree>
    <p:extLst>
      <p:ext uri="{BB962C8B-B14F-4D97-AF65-F5344CB8AC3E}">
        <p14:creationId xmlns:p14="http://schemas.microsoft.com/office/powerpoint/2010/main" val="1089254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386F99-EAC1-4028-971E-69F66E90732F}"/>
              </a:ext>
            </a:extLst>
          </p:cNvPr>
          <p:cNvSpPr>
            <a:spLocks noGrp="1"/>
          </p:cNvSpPr>
          <p:nvPr>
            <p:ph type="title"/>
          </p:nvPr>
        </p:nvSpPr>
        <p:spPr>
          <a:xfrm>
            <a:off x="838200" y="365126"/>
            <a:ext cx="8677940" cy="643568"/>
          </a:xfrm>
        </p:spPr>
        <p:txBody>
          <a:bodyPr>
            <a:noAutofit/>
          </a:bodyPr>
          <a:lstStyle/>
          <a:p>
            <a:r>
              <a:rPr lang="ru-RU" sz="1800" b="1" dirty="0">
                <a:solidFill>
                  <a:srgbClr val="EF532B"/>
                </a:solidFill>
              </a:rPr>
              <a:t>Фонд поддержки и развития предпринимательства Иркутской области </a:t>
            </a:r>
          </a:p>
        </p:txBody>
      </p:sp>
      <p:sp>
        <p:nvSpPr>
          <p:cNvPr id="3" name="Объект 2">
            <a:extLst>
              <a:ext uri="{FF2B5EF4-FFF2-40B4-BE49-F238E27FC236}">
                <a16:creationId xmlns:a16="http://schemas.microsoft.com/office/drawing/2014/main" id="{A8FE835A-D4A4-4F24-A5CB-D0320FEACBF2}"/>
              </a:ext>
            </a:extLst>
          </p:cNvPr>
          <p:cNvSpPr>
            <a:spLocks noGrp="1"/>
          </p:cNvSpPr>
          <p:nvPr>
            <p:ph idx="1"/>
          </p:nvPr>
        </p:nvSpPr>
        <p:spPr>
          <a:xfrm>
            <a:off x="329184" y="2016522"/>
            <a:ext cx="5601777" cy="3131550"/>
          </a:xfrm>
        </p:spPr>
        <p:txBody>
          <a:bodyPr>
            <a:normAutofit fontScale="70000" lnSpcReduction="20000"/>
          </a:bodyPr>
          <a:lstStyle/>
          <a:p>
            <a:pPr marL="0" indent="0" algn="just">
              <a:buNone/>
            </a:pPr>
            <a:endParaRPr lang="ru-RU" sz="2000" b="0" i="0" u="none" strike="noStrike" baseline="0" dirty="0"/>
          </a:p>
          <a:p>
            <a:r>
              <a:rPr lang="ru-RU" dirty="0"/>
              <a:t>Питание в гостевом доме не относится к общественному питанию, а осуществляется в соответствии с договором. </a:t>
            </a:r>
          </a:p>
          <a:p>
            <a:r>
              <a:rPr lang="ru-RU" dirty="0"/>
              <a:t>Питание туристов может быть предоставлено хозяевами, или возможен вариант самостоятельного приготовления пищи.</a:t>
            </a:r>
          </a:p>
          <a:p>
            <a:r>
              <a:rPr lang="ru-RU" dirty="0"/>
              <a:t>Если гости будут готовить пищу самостоятельно, необходимо оборудовать помещение или часть помещения, в котором будет расположена кухня или кухонный уголок.</a:t>
            </a:r>
          </a:p>
          <a:p>
            <a:pPr marL="0" indent="0">
              <a:buNone/>
            </a:pPr>
            <a:endParaRPr lang="ru-RU" sz="2800" b="1" dirty="0"/>
          </a:p>
        </p:txBody>
      </p:sp>
      <p:sp>
        <p:nvSpPr>
          <p:cNvPr id="5" name="Номер слайда 4">
            <a:extLst>
              <a:ext uri="{FF2B5EF4-FFF2-40B4-BE49-F238E27FC236}">
                <a16:creationId xmlns:a16="http://schemas.microsoft.com/office/drawing/2014/main" id="{FDD3BAB9-B8D0-4976-9665-5500E63F803F}"/>
              </a:ext>
            </a:extLst>
          </p:cNvPr>
          <p:cNvSpPr>
            <a:spLocks noGrp="1"/>
          </p:cNvSpPr>
          <p:nvPr>
            <p:ph type="sldNum" sz="quarter" idx="12"/>
          </p:nvPr>
        </p:nvSpPr>
        <p:spPr/>
        <p:txBody>
          <a:bodyPr/>
          <a:lstStyle/>
          <a:p>
            <a:fld id="{B8F8EE5D-A6DC-4992-B61F-BB6187C55770}" type="slidenum">
              <a:rPr lang="ru-RU" sz="1400" b="1" smtClean="0">
                <a:solidFill>
                  <a:srgbClr val="EF532B"/>
                </a:solidFill>
              </a:rPr>
              <a:t>19</a:t>
            </a:fld>
            <a:endParaRPr lang="ru-RU" sz="1400" b="1" dirty="0">
              <a:solidFill>
                <a:srgbClr val="EF532B"/>
              </a:solidFill>
            </a:endParaRPr>
          </a:p>
        </p:txBody>
      </p:sp>
      <p:pic>
        <p:nvPicPr>
          <p:cNvPr id="4" name="Рисунок 3">
            <a:extLst>
              <a:ext uri="{FF2B5EF4-FFF2-40B4-BE49-F238E27FC236}">
                <a16:creationId xmlns:a16="http://schemas.microsoft.com/office/drawing/2014/main" id="{9B1049A2-D23E-42C5-A580-910386118A5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738187" y="391898"/>
            <a:ext cx="1396365" cy="643568"/>
          </a:xfrm>
          <a:prstGeom prst="rect">
            <a:avLst/>
          </a:prstGeom>
        </p:spPr>
      </p:pic>
      <p:sp>
        <p:nvSpPr>
          <p:cNvPr id="9" name="TextBox 8">
            <a:extLst>
              <a:ext uri="{FF2B5EF4-FFF2-40B4-BE49-F238E27FC236}">
                <a16:creationId xmlns:a16="http://schemas.microsoft.com/office/drawing/2014/main" id="{B7F9C075-EE46-4E26-A4C3-D3D3E3FDD349}"/>
              </a:ext>
            </a:extLst>
          </p:cNvPr>
          <p:cNvSpPr txBox="1"/>
          <p:nvPr/>
        </p:nvSpPr>
        <p:spPr>
          <a:xfrm>
            <a:off x="329184" y="1217803"/>
            <a:ext cx="11399520" cy="461665"/>
          </a:xfrm>
          <a:prstGeom prst="rect">
            <a:avLst/>
          </a:prstGeom>
          <a:noFill/>
        </p:spPr>
        <p:txBody>
          <a:bodyPr wrap="square">
            <a:spAutoFit/>
          </a:bodyPr>
          <a:lstStyle/>
          <a:p>
            <a:pPr algn="ctr"/>
            <a:r>
              <a:rPr lang="ru-RU" sz="2400" b="1" dirty="0">
                <a:solidFill>
                  <a:schemeClr val="accent6">
                    <a:lumMod val="50000"/>
                  </a:schemeClr>
                </a:solidFill>
              </a:rPr>
              <a:t>ПИТАНИЕ ТУРИСТОВ</a:t>
            </a:r>
          </a:p>
        </p:txBody>
      </p:sp>
      <p:pic>
        <p:nvPicPr>
          <p:cNvPr id="1026" name="Picture 2" descr="Сельский туризм в РФ будут активно развивать">
            <a:extLst>
              <a:ext uri="{FF2B5EF4-FFF2-40B4-BE49-F238E27FC236}">
                <a16:creationId xmlns:a16="http://schemas.microsoft.com/office/drawing/2014/main" id="{DEA51D37-36BA-4FDE-86D6-E75501F874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9498" y="2207223"/>
            <a:ext cx="4566666" cy="2750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36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E9331804-E5B9-40AD-B430-77E44D56F0C6}"/>
              </a:ext>
            </a:extLst>
          </p:cNvPr>
          <p:cNvSpPr>
            <a:spLocks noGrp="1"/>
          </p:cNvSpPr>
          <p:nvPr>
            <p:ph type="title"/>
          </p:nvPr>
        </p:nvSpPr>
        <p:spPr>
          <a:xfrm>
            <a:off x="398934" y="14957"/>
            <a:ext cx="8028432" cy="455650"/>
          </a:xfrm>
        </p:spPr>
        <p:txBody>
          <a:bodyPr>
            <a:normAutofit/>
          </a:bodyPr>
          <a:lstStyle/>
          <a:p>
            <a:r>
              <a:rPr lang="ru-RU" sz="1800" b="1" dirty="0">
                <a:solidFill>
                  <a:srgbClr val="EF532B"/>
                </a:solidFill>
              </a:rPr>
              <a:t>Фонд поддержки и развития предпринимательства Иркутской области </a:t>
            </a:r>
          </a:p>
        </p:txBody>
      </p:sp>
      <p:sp>
        <p:nvSpPr>
          <p:cNvPr id="6" name="Текст 5">
            <a:extLst>
              <a:ext uri="{FF2B5EF4-FFF2-40B4-BE49-F238E27FC236}">
                <a16:creationId xmlns:a16="http://schemas.microsoft.com/office/drawing/2014/main" id="{1971D109-7481-45CA-B99F-DD1A35EEE3B8}"/>
              </a:ext>
            </a:extLst>
          </p:cNvPr>
          <p:cNvSpPr>
            <a:spLocks noGrp="1"/>
          </p:cNvSpPr>
          <p:nvPr>
            <p:ph type="body" idx="1"/>
          </p:nvPr>
        </p:nvSpPr>
        <p:spPr>
          <a:xfrm>
            <a:off x="2868414" y="470607"/>
            <a:ext cx="7891829" cy="1446151"/>
          </a:xfrm>
        </p:spPr>
        <p:txBody>
          <a:bodyPr anchor="ctr">
            <a:normAutofit fontScale="85000" lnSpcReduction="20000"/>
          </a:bodyPr>
          <a:lstStyle/>
          <a:p>
            <a:r>
              <a:rPr lang="ru-RU" sz="2000" b="1" dirty="0">
                <a:solidFill>
                  <a:schemeClr val="accent6">
                    <a:lumMod val="75000"/>
                  </a:schemeClr>
                </a:solidFill>
              </a:rPr>
              <a:t>Приказ Минсельхоза России от 10.02.2022 № 68 «Об утверждении порядка проведения конкурсного отбора проектов развития сельского туризма, формы проекта развития сельского туризма, перечня документов для участия в конкурсном отборе проектов развития сельского туризма, требований к ним и форм их представления, требований к заявителям для участия в конкурсном отборе проектов развития сельского туризма, а также случаев и порядка внесения изменений в проект развития сельского туризма»</a:t>
            </a:r>
            <a:endParaRPr lang="ru-RU" sz="2000" dirty="0">
              <a:solidFill>
                <a:schemeClr val="accent6">
                  <a:lumMod val="75000"/>
                </a:schemeClr>
              </a:solidFill>
            </a:endParaRPr>
          </a:p>
        </p:txBody>
      </p:sp>
      <p:pic>
        <p:nvPicPr>
          <p:cNvPr id="1026" name="Picture 2" descr="Министерство сельского хозяйства Российской Федерации — Википедия">
            <a:extLst>
              <a:ext uri="{FF2B5EF4-FFF2-40B4-BE49-F238E27FC236}">
                <a16:creationId xmlns:a16="http://schemas.microsoft.com/office/drawing/2014/main" id="{BB1DB2C9-CF95-4535-A051-554D9B518F0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12381" y="666435"/>
            <a:ext cx="1800802" cy="1166920"/>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a:extLst>
              <a:ext uri="{FF2B5EF4-FFF2-40B4-BE49-F238E27FC236}">
                <a16:creationId xmlns:a16="http://schemas.microsoft.com/office/drawing/2014/main" id="{CE33DEFA-ECA9-495A-875C-3082DC9CE546}"/>
              </a:ext>
            </a:extLst>
          </p:cNvPr>
          <p:cNvSpPr>
            <a:spLocks noGrp="1"/>
          </p:cNvSpPr>
          <p:nvPr>
            <p:ph type="sldNum" sz="quarter" idx="12"/>
          </p:nvPr>
        </p:nvSpPr>
        <p:spPr/>
        <p:txBody>
          <a:bodyPr/>
          <a:lstStyle/>
          <a:p>
            <a:fld id="{B8F8EE5D-A6DC-4992-B61F-BB6187C55770}" type="slidenum">
              <a:rPr lang="ru-RU" smtClean="0"/>
              <a:t>2</a:t>
            </a:fld>
            <a:endParaRPr lang="ru-RU"/>
          </a:p>
        </p:txBody>
      </p:sp>
      <p:pic>
        <p:nvPicPr>
          <p:cNvPr id="10" name="Рисунок 9">
            <a:extLst>
              <a:ext uri="{FF2B5EF4-FFF2-40B4-BE49-F238E27FC236}">
                <a16:creationId xmlns:a16="http://schemas.microsoft.com/office/drawing/2014/main" id="{0E561F2A-CA15-43DF-BE72-32D7E49C329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620579" y="242782"/>
            <a:ext cx="988635" cy="455650"/>
          </a:xfrm>
          <a:prstGeom prst="rect">
            <a:avLst/>
          </a:prstGeom>
        </p:spPr>
      </p:pic>
      <p:graphicFrame>
        <p:nvGraphicFramePr>
          <p:cNvPr id="7" name="Таблица 7">
            <a:extLst>
              <a:ext uri="{FF2B5EF4-FFF2-40B4-BE49-F238E27FC236}">
                <a16:creationId xmlns:a16="http://schemas.microsoft.com/office/drawing/2014/main" id="{D13545AA-841F-4D36-B64B-6A90D381D6EB}"/>
              </a:ext>
            </a:extLst>
          </p:cNvPr>
          <p:cNvGraphicFramePr>
            <a:graphicFrameLocks noGrp="1"/>
          </p:cNvGraphicFramePr>
          <p:nvPr>
            <p:extLst>
              <p:ext uri="{D42A27DB-BD31-4B8C-83A1-F6EECF244321}">
                <p14:modId xmlns:p14="http://schemas.microsoft.com/office/powerpoint/2010/main" val="1824859841"/>
              </p:ext>
            </p:extLst>
          </p:nvPr>
        </p:nvGraphicFramePr>
        <p:xfrm>
          <a:off x="315394" y="1866600"/>
          <a:ext cx="11735448" cy="4719582"/>
        </p:xfrm>
        <a:graphic>
          <a:graphicData uri="http://schemas.openxmlformats.org/drawingml/2006/table">
            <a:tbl>
              <a:tblPr firstRow="1" bandRow="1">
                <a:tableStyleId>{21E4AEA4-8DFA-4A89-87EB-49C32662AFE0}</a:tableStyleId>
              </a:tblPr>
              <a:tblGrid>
                <a:gridCol w="513946">
                  <a:extLst>
                    <a:ext uri="{9D8B030D-6E8A-4147-A177-3AD203B41FA5}">
                      <a16:colId xmlns:a16="http://schemas.microsoft.com/office/drawing/2014/main" val="758946427"/>
                    </a:ext>
                  </a:extLst>
                </a:gridCol>
                <a:gridCol w="8508782">
                  <a:extLst>
                    <a:ext uri="{9D8B030D-6E8A-4147-A177-3AD203B41FA5}">
                      <a16:colId xmlns:a16="http://schemas.microsoft.com/office/drawing/2014/main" val="3566900525"/>
                    </a:ext>
                  </a:extLst>
                </a:gridCol>
                <a:gridCol w="2712720">
                  <a:extLst>
                    <a:ext uri="{9D8B030D-6E8A-4147-A177-3AD203B41FA5}">
                      <a16:colId xmlns:a16="http://schemas.microsoft.com/office/drawing/2014/main" val="1777391601"/>
                    </a:ext>
                  </a:extLst>
                </a:gridCol>
              </a:tblGrid>
              <a:tr h="438541">
                <a:tc>
                  <a:txBody>
                    <a:bodyPr/>
                    <a:lstStyle/>
                    <a:p>
                      <a:pPr algn="ctr"/>
                      <a:r>
                        <a:rPr lang="ru-RU" sz="1200" dirty="0"/>
                        <a:t>№ </a:t>
                      </a:r>
                      <a:r>
                        <a:rPr lang="ru-RU" sz="1200" dirty="0" err="1"/>
                        <a:t>п.п</a:t>
                      </a:r>
                      <a:endParaRPr lang="ru-RU" sz="1200" dirty="0"/>
                    </a:p>
                  </a:txBody>
                  <a:tcPr/>
                </a:tc>
                <a:tc>
                  <a:txBody>
                    <a:bodyPr/>
                    <a:lstStyle/>
                    <a:p>
                      <a:pPr algn="ctr"/>
                      <a:r>
                        <a:rPr lang="ru-RU" sz="1200" dirty="0"/>
                        <a:t>Наименование документа</a:t>
                      </a:r>
                    </a:p>
                  </a:txBody>
                  <a:tcPr/>
                </a:tc>
                <a:tc>
                  <a:txBody>
                    <a:bodyPr/>
                    <a:lstStyle/>
                    <a:p>
                      <a:pPr algn="ctr"/>
                      <a:r>
                        <a:rPr lang="ru-RU" sz="1200" dirty="0"/>
                        <a:t>Исполнитель</a:t>
                      </a:r>
                    </a:p>
                  </a:txBody>
                  <a:tcPr/>
                </a:tc>
                <a:extLst>
                  <a:ext uri="{0D108BD9-81ED-4DB2-BD59-A6C34878D82A}">
                    <a16:rowId xmlns:a16="http://schemas.microsoft.com/office/drawing/2014/main" val="1721206651"/>
                  </a:ext>
                </a:extLst>
              </a:tr>
              <a:tr h="323498">
                <a:tc>
                  <a:txBody>
                    <a:bodyPr/>
                    <a:lstStyle/>
                    <a:p>
                      <a:r>
                        <a:rPr lang="ru-RU" sz="1200" dirty="0"/>
                        <a:t>1</a:t>
                      </a:r>
                    </a:p>
                  </a:txBody>
                  <a:tcPr/>
                </a:tc>
                <a:tc>
                  <a:txBody>
                    <a:bodyPr/>
                    <a:lstStyle/>
                    <a:p>
                      <a:r>
                        <a:rPr lang="ru-RU" sz="1200" dirty="0"/>
                        <a:t>Сопроводительное письмо </a:t>
                      </a:r>
                    </a:p>
                  </a:txBody>
                  <a:tcPr/>
                </a:tc>
                <a:tc>
                  <a:txBody>
                    <a:bodyPr/>
                    <a:lstStyle/>
                    <a:p>
                      <a:r>
                        <a:rPr lang="ru-RU" sz="1200" dirty="0"/>
                        <a:t>МСХ Иркутской области </a:t>
                      </a:r>
                    </a:p>
                  </a:txBody>
                  <a:tcPr/>
                </a:tc>
                <a:extLst>
                  <a:ext uri="{0D108BD9-81ED-4DB2-BD59-A6C34878D82A}">
                    <a16:rowId xmlns:a16="http://schemas.microsoft.com/office/drawing/2014/main" val="787499745"/>
                  </a:ext>
                </a:extLst>
              </a:tr>
              <a:tr h="284519">
                <a:tc>
                  <a:txBody>
                    <a:bodyPr/>
                    <a:lstStyle/>
                    <a:p>
                      <a:r>
                        <a:rPr lang="ru-RU" sz="1200" dirty="0"/>
                        <a:t>2</a:t>
                      </a:r>
                    </a:p>
                  </a:txBody>
                  <a:tcPr/>
                </a:tc>
                <a:tc>
                  <a:txBody>
                    <a:bodyPr/>
                    <a:lstStyle/>
                    <a:p>
                      <a:r>
                        <a:rPr lang="ru-RU" sz="1200" dirty="0"/>
                        <a:t>Опись документов </a:t>
                      </a:r>
                    </a:p>
                  </a:txBody>
                  <a:tcPr/>
                </a:tc>
                <a:tc>
                  <a:txBody>
                    <a:bodyPr/>
                    <a:lstStyle/>
                    <a:p>
                      <a:r>
                        <a:rPr lang="ru-RU" sz="1200" dirty="0"/>
                        <a:t>Центр Компетенций</a:t>
                      </a:r>
                    </a:p>
                  </a:txBody>
                  <a:tcPr/>
                </a:tc>
                <a:extLst>
                  <a:ext uri="{0D108BD9-81ED-4DB2-BD59-A6C34878D82A}">
                    <a16:rowId xmlns:a16="http://schemas.microsoft.com/office/drawing/2014/main" val="2959006660"/>
                  </a:ext>
                </a:extLst>
              </a:tr>
              <a:tr h="323498">
                <a:tc>
                  <a:txBody>
                    <a:bodyPr/>
                    <a:lstStyle/>
                    <a:p>
                      <a:r>
                        <a:rPr lang="ru-RU" sz="1200" dirty="0"/>
                        <a:t>3</a:t>
                      </a:r>
                    </a:p>
                  </a:txBody>
                  <a:tcPr/>
                </a:tc>
                <a:tc>
                  <a:txBody>
                    <a:bodyPr/>
                    <a:lstStyle/>
                    <a:p>
                      <a:r>
                        <a:rPr lang="ru-RU" sz="1200" dirty="0"/>
                        <a:t>Письмо подтверждающее выделение из бюджета Иркутской области средств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t>МСХ Иркутской области </a:t>
                      </a:r>
                    </a:p>
                  </a:txBody>
                  <a:tcPr/>
                </a:tc>
                <a:extLst>
                  <a:ext uri="{0D108BD9-81ED-4DB2-BD59-A6C34878D82A}">
                    <a16:rowId xmlns:a16="http://schemas.microsoft.com/office/drawing/2014/main" val="2215667503"/>
                  </a:ext>
                </a:extLst>
              </a:tr>
              <a:tr h="323498">
                <a:tc>
                  <a:txBody>
                    <a:bodyPr/>
                    <a:lstStyle/>
                    <a:p>
                      <a:r>
                        <a:rPr lang="ru-RU" sz="1200" dirty="0"/>
                        <a:t>4</a:t>
                      </a:r>
                    </a:p>
                  </a:txBody>
                  <a:tcPr/>
                </a:tc>
                <a:tc>
                  <a:txBody>
                    <a:bodyPr/>
                    <a:lstStyle/>
                    <a:p>
                      <a:r>
                        <a:rPr lang="ru-RU" sz="1200" dirty="0"/>
                        <a:t>Заявка на участие в отборе – форма МСХ РФ </a:t>
                      </a:r>
                    </a:p>
                  </a:txBody>
                  <a:tcPr/>
                </a:tc>
                <a:tc>
                  <a:txBody>
                    <a:bodyPr/>
                    <a:lstStyle/>
                    <a:p>
                      <a:r>
                        <a:rPr lang="ru-RU" sz="1200" dirty="0"/>
                        <a:t>Центр Компетенций</a:t>
                      </a:r>
                    </a:p>
                  </a:txBody>
                  <a:tcPr/>
                </a:tc>
                <a:extLst>
                  <a:ext uri="{0D108BD9-81ED-4DB2-BD59-A6C34878D82A}">
                    <a16:rowId xmlns:a16="http://schemas.microsoft.com/office/drawing/2014/main" val="1469045150"/>
                  </a:ext>
                </a:extLst>
              </a:tr>
              <a:tr h="336090">
                <a:tc>
                  <a:txBody>
                    <a:bodyPr/>
                    <a:lstStyle/>
                    <a:p>
                      <a:r>
                        <a:rPr lang="ru-RU" sz="1200" dirty="0"/>
                        <a:t>5</a:t>
                      </a:r>
                    </a:p>
                  </a:txBody>
                  <a:tcPr/>
                </a:tc>
                <a:tc>
                  <a:txBody>
                    <a:bodyPr/>
                    <a:lstStyle/>
                    <a:p>
                      <a:r>
                        <a:rPr lang="ru-RU" sz="1200" dirty="0"/>
                        <a:t>Проект развития сельского туризма по форме утв. МСХ России </a:t>
                      </a:r>
                    </a:p>
                  </a:txBody>
                  <a:tcPr/>
                </a:tc>
                <a:tc>
                  <a:txBody>
                    <a:bodyPr/>
                    <a:lstStyle/>
                    <a:p>
                      <a:r>
                        <a:rPr lang="ru-RU" sz="1200" dirty="0"/>
                        <a:t>Центр Компетенций</a:t>
                      </a:r>
                    </a:p>
                  </a:txBody>
                  <a:tcPr/>
                </a:tc>
                <a:extLst>
                  <a:ext uri="{0D108BD9-81ED-4DB2-BD59-A6C34878D82A}">
                    <a16:rowId xmlns:a16="http://schemas.microsoft.com/office/drawing/2014/main" val="1821511752"/>
                  </a:ext>
                </a:extLst>
              </a:tr>
              <a:tr h="558770">
                <a:tc>
                  <a:txBody>
                    <a:bodyPr/>
                    <a:lstStyle/>
                    <a:p>
                      <a:r>
                        <a:rPr lang="ru-RU" sz="1200" dirty="0"/>
                        <a:t>6</a:t>
                      </a:r>
                    </a:p>
                  </a:txBody>
                  <a:tcPr/>
                </a:tc>
                <a:tc>
                  <a:txBody>
                    <a:bodyPr/>
                    <a:lstStyle/>
                    <a:p>
                      <a:r>
                        <a:rPr lang="ru-RU" sz="1200" dirty="0"/>
                        <a:t>Документ, подтверждающий наличие собственных средств заявителя в размере от 10 до 25 % в зависимости от запрашиваемой суммы гранта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t>письмо или выписка</a:t>
                      </a:r>
                      <a:r>
                        <a:rPr lang="ru-RU" sz="1200" dirty="0">
                          <a:solidFill>
                            <a:srgbClr val="FF0000"/>
                          </a:solidFill>
                        </a:rPr>
                        <a:t> БАНКА</a:t>
                      </a:r>
                    </a:p>
                    <a:p>
                      <a:endParaRPr lang="ru-RU" sz="1200" dirty="0"/>
                    </a:p>
                  </a:txBody>
                  <a:tcPr/>
                </a:tc>
                <a:extLst>
                  <a:ext uri="{0D108BD9-81ED-4DB2-BD59-A6C34878D82A}">
                    <a16:rowId xmlns:a16="http://schemas.microsoft.com/office/drawing/2014/main" val="2564432908"/>
                  </a:ext>
                </a:extLst>
              </a:tr>
              <a:tr h="323498">
                <a:tc>
                  <a:txBody>
                    <a:bodyPr/>
                    <a:lstStyle/>
                    <a:p>
                      <a:r>
                        <a:rPr lang="ru-RU" sz="1200" dirty="0"/>
                        <a:t>7</a:t>
                      </a:r>
                    </a:p>
                  </a:txBody>
                  <a:tcPr/>
                </a:tc>
                <a:tc>
                  <a:txBody>
                    <a:bodyPr/>
                    <a:lstStyle/>
                    <a:p>
                      <a:r>
                        <a:rPr lang="ru-RU" sz="1200" dirty="0"/>
                        <a:t>Справка о соответствии заявителя требованиям по форме утв. МСХ России </a:t>
                      </a:r>
                    </a:p>
                  </a:txBody>
                  <a:tcPr/>
                </a:tc>
                <a:tc>
                  <a:txBody>
                    <a:bodyPr/>
                    <a:lstStyle/>
                    <a:p>
                      <a:r>
                        <a:rPr lang="ru-RU" sz="1200" dirty="0"/>
                        <a:t>Центр Компетенций</a:t>
                      </a:r>
                    </a:p>
                  </a:txBody>
                  <a:tcPr/>
                </a:tc>
                <a:extLst>
                  <a:ext uri="{0D108BD9-81ED-4DB2-BD59-A6C34878D82A}">
                    <a16:rowId xmlns:a16="http://schemas.microsoft.com/office/drawing/2014/main" val="2863900282"/>
                  </a:ext>
                </a:extLst>
              </a:tr>
              <a:tr h="346291">
                <a:tc>
                  <a:txBody>
                    <a:bodyPr/>
                    <a:lstStyle/>
                    <a:p>
                      <a:r>
                        <a:rPr lang="ru-RU" sz="1200" dirty="0"/>
                        <a:t>8</a:t>
                      </a:r>
                    </a:p>
                  </a:txBody>
                  <a:tcPr/>
                </a:tc>
                <a:tc>
                  <a:txBody>
                    <a:bodyPr/>
                    <a:lstStyle/>
                    <a:p>
                      <a:r>
                        <a:rPr lang="ru-RU" sz="1200" dirty="0"/>
                        <a:t>Таблица плановых показателей проекта развития сельского туризма по форме МСХ РФ</a:t>
                      </a:r>
                    </a:p>
                  </a:txBody>
                  <a:tcPr/>
                </a:tc>
                <a:tc>
                  <a:txBody>
                    <a:bodyPr/>
                    <a:lstStyle/>
                    <a:p>
                      <a:r>
                        <a:rPr lang="ru-RU" sz="1200" dirty="0"/>
                        <a:t>Центр Компетенций</a:t>
                      </a:r>
                    </a:p>
                  </a:txBody>
                  <a:tcPr/>
                </a:tc>
                <a:extLst>
                  <a:ext uri="{0D108BD9-81ED-4DB2-BD59-A6C34878D82A}">
                    <a16:rowId xmlns:a16="http://schemas.microsoft.com/office/drawing/2014/main" val="3377181337"/>
                  </a:ext>
                </a:extLst>
              </a:tr>
              <a:tr h="345440">
                <a:tc>
                  <a:txBody>
                    <a:bodyPr/>
                    <a:lstStyle/>
                    <a:p>
                      <a:r>
                        <a:rPr lang="ru-RU" sz="1200" dirty="0"/>
                        <a:t>9</a:t>
                      </a:r>
                    </a:p>
                  </a:txBody>
                  <a:tcPr/>
                </a:tc>
                <a:tc>
                  <a:txBody>
                    <a:bodyPr/>
                    <a:lstStyle/>
                    <a:p>
                      <a:r>
                        <a:rPr lang="ru-RU" sz="1200" dirty="0"/>
                        <a:t>Презентация проекта развития сельского туризма в произвольной форме</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t>Центр «Мой бизнес»</a:t>
                      </a:r>
                    </a:p>
                  </a:txBody>
                  <a:tcPr/>
                </a:tc>
                <a:extLst>
                  <a:ext uri="{0D108BD9-81ED-4DB2-BD59-A6C34878D82A}">
                    <a16:rowId xmlns:a16="http://schemas.microsoft.com/office/drawing/2014/main" val="967369040"/>
                  </a:ext>
                </a:extLst>
              </a:tr>
              <a:tr h="345440">
                <a:tc>
                  <a:txBody>
                    <a:bodyPr/>
                    <a:lstStyle/>
                    <a:p>
                      <a:r>
                        <a:rPr lang="ru-RU" sz="1200" dirty="0"/>
                        <a:t>10</a:t>
                      </a:r>
                    </a:p>
                  </a:txBody>
                  <a:tcPr/>
                </a:tc>
                <a:tc>
                  <a:txBody>
                    <a:bodyPr/>
                    <a:lstStyle/>
                    <a:p>
                      <a:r>
                        <a:rPr lang="ru-RU" sz="1200" dirty="0"/>
                        <a:t>Видео-файл о текущем состоянии объекта (80 % заявок это заявки от сельскохозяйственных товаропроизводителей которые уже попробовали себя. Нужно заснять ролик: как приехали, как встречаете, какие средства размещения, что показываете. Если нет, то нужно показать площадку, ферму, состояние ее, состояние коров. производства сельхозпродукции, сельского туризма</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t>Центр «Мой бизнес»</a:t>
                      </a:r>
                    </a:p>
                  </a:txBody>
                  <a:tcPr/>
                </a:tc>
                <a:extLst>
                  <a:ext uri="{0D108BD9-81ED-4DB2-BD59-A6C34878D82A}">
                    <a16:rowId xmlns:a16="http://schemas.microsoft.com/office/drawing/2014/main" val="3063021741"/>
                  </a:ext>
                </a:extLst>
              </a:tr>
              <a:tr h="345440">
                <a:tc>
                  <a:txBody>
                    <a:bodyPr/>
                    <a:lstStyle/>
                    <a:p>
                      <a:r>
                        <a:rPr lang="ru-RU" sz="1200" dirty="0"/>
                        <a:t>11</a:t>
                      </a:r>
                    </a:p>
                  </a:txBody>
                  <a:tcPr/>
                </a:tc>
                <a:tc>
                  <a:txBody>
                    <a:bodyPr/>
                    <a:lstStyle/>
                    <a:p>
                      <a:r>
                        <a:rPr lang="ru-RU" sz="1200" dirty="0"/>
                        <a:t>Информация об имеющихся средства размещения, с указанием вида, их емкости (койко-мест). Если есть контракт на размещение ваших гостей</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a:p>
                  </a:txBody>
                  <a:tcPr/>
                </a:tc>
                <a:extLst>
                  <a:ext uri="{0D108BD9-81ED-4DB2-BD59-A6C34878D82A}">
                    <a16:rowId xmlns:a16="http://schemas.microsoft.com/office/drawing/2014/main" val="2320604629"/>
                  </a:ext>
                </a:extLst>
              </a:tr>
            </a:tbl>
          </a:graphicData>
        </a:graphic>
      </p:graphicFrame>
    </p:spTree>
    <p:extLst>
      <p:ext uri="{BB962C8B-B14F-4D97-AF65-F5344CB8AC3E}">
        <p14:creationId xmlns:p14="http://schemas.microsoft.com/office/powerpoint/2010/main" val="863581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386F99-EAC1-4028-971E-69F66E90732F}"/>
              </a:ext>
            </a:extLst>
          </p:cNvPr>
          <p:cNvSpPr>
            <a:spLocks noGrp="1"/>
          </p:cNvSpPr>
          <p:nvPr>
            <p:ph type="title"/>
          </p:nvPr>
        </p:nvSpPr>
        <p:spPr>
          <a:xfrm>
            <a:off x="838200" y="365126"/>
            <a:ext cx="8646042" cy="511428"/>
          </a:xfrm>
        </p:spPr>
        <p:txBody>
          <a:bodyPr>
            <a:noAutofit/>
          </a:bodyPr>
          <a:lstStyle/>
          <a:p>
            <a:r>
              <a:rPr lang="ru-RU" sz="1800" b="1" dirty="0">
                <a:solidFill>
                  <a:srgbClr val="EF532B"/>
                </a:solidFill>
              </a:rPr>
              <a:t>Фонд поддержки и развития предпринимательства Иркутской области </a:t>
            </a:r>
          </a:p>
        </p:txBody>
      </p:sp>
      <p:sp>
        <p:nvSpPr>
          <p:cNvPr id="3" name="Объект 2">
            <a:extLst>
              <a:ext uri="{FF2B5EF4-FFF2-40B4-BE49-F238E27FC236}">
                <a16:creationId xmlns:a16="http://schemas.microsoft.com/office/drawing/2014/main" id="{A8FE835A-D4A4-4F24-A5CB-D0320FEACBF2}"/>
              </a:ext>
            </a:extLst>
          </p:cNvPr>
          <p:cNvSpPr>
            <a:spLocks noGrp="1"/>
          </p:cNvSpPr>
          <p:nvPr>
            <p:ph idx="1"/>
          </p:nvPr>
        </p:nvSpPr>
        <p:spPr>
          <a:xfrm>
            <a:off x="838200" y="1289304"/>
            <a:ext cx="10515600" cy="4983480"/>
          </a:xfrm>
        </p:spPr>
        <p:txBody>
          <a:bodyPr>
            <a:normAutofit/>
          </a:bodyPr>
          <a:lstStyle/>
          <a:p>
            <a:pPr marL="0" indent="0">
              <a:buNone/>
            </a:pPr>
            <a:endParaRPr lang="en-US" sz="2800" dirty="0"/>
          </a:p>
          <a:p>
            <a:pPr marL="0" indent="0" algn="just">
              <a:buNone/>
            </a:pPr>
            <a:endParaRPr lang="ru-RU" sz="2000" b="0" i="0" u="none" strike="noStrike" baseline="0" dirty="0"/>
          </a:p>
          <a:p>
            <a:pPr marL="0" indent="0">
              <a:buNone/>
            </a:pPr>
            <a:endParaRPr lang="ru-RU" sz="2800" b="1" dirty="0"/>
          </a:p>
        </p:txBody>
      </p:sp>
      <p:sp>
        <p:nvSpPr>
          <p:cNvPr id="5" name="Номер слайда 4">
            <a:extLst>
              <a:ext uri="{FF2B5EF4-FFF2-40B4-BE49-F238E27FC236}">
                <a16:creationId xmlns:a16="http://schemas.microsoft.com/office/drawing/2014/main" id="{FDD3BAB9-B8D0-4976-9665-5500E63F803F}"/>
              </a:ext>
            </a:extLst>
          </p:cNvPr>
          <p:cNvSpPr>
            <a:spLocks noGrp="1"/>
          </p:cNvSpPr>
          <p:nvPr>
            <p:ph type="sldNum" sz="quarter" idx="12"/>
          </p:nvPr>
        </p:nvSpPr>
        <p:spPr/>
        <p:txBody>
          <a:bodyPr/>
          <a:lstStyle/>
          <a:p>
            <a:fld id="{B8F8EE5D-A6DC-4992-B61F-BB6187C55770}" type="slidenum">
              <a:rPr lang="ru-RU" sz="1400" b="1" smtClean="0">
                <a:solidFill>
                  <a:srgbClr val="EF532B"/>
                </a:solidFill>
              </a:rPr>
              <a:t>20</a:t>
            </a:fld>
            <a:endParaRPr lang="ru-RU" sz="1400" b="1" dirty="0">
              <a:solidFill>
                <a:srgbClr val="EF532B"/>
              </a:solidFill>
            </a:endParaRPr>
          </a:p>
        </p:txBody>
      </p:sp>
      <p:pic>
        <p:nvPicPr>
          <p:cNvPr id="4" name="Рисунок 3">
            <a:extLst>
              <a:ext uri="{FF2B5EF4-FFF2-40B4-BE49-F238E27FC236}">
                <a16:creationId xmlns:a16="http://schemas.microsoft.com/office/drawing/2014/main" id="{9B1049A2-D23E-42C5-A580-910386118A5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738187" y="391898"/>
            <a:ext cx="1396365" cy="643568"/>
          </a:xfrm>
          <a:prstGeom prst="rect">
            <a:avLst/>
          </a:prstGeom>
        </p:spPr>
      </p:pic>
      <p:sp>
        <p:nvSpPr>
          <p:cNvPr id="9" name="TextBox 8">
            <a:extLst>
              <a:ext uri="{FF2B5EF4-FFF2-40B4-BE49-F238E27FC236}">
                <a16:creationId xmlns:a16="http://schemas.microsoft.com/office/drawing/2014/main" id="{B7F9C075-EE46-4E26-A4C3-D3D3E3FDD349}"/>
              </a:ext>
            </a:extLst>
          </p:cNvPr>
          <p:cNvSpPr txBox="1"/>
          <p:nvPr/>
        </p:nvSpPr>
        <p:spPr>
          <a:xfrm>
            <a:off x="310896" y="960120"/>
            <a:ext cx="11399520" cy="461665"/>
          </a:xfrm>
          <a:prstGeom prst="rect">
            <a:avLst/>
          </a:prstGeom>
          <a:noFill/>
        </p:spPr>
        <p:txBody>
          <a:bodyPr wrap="square">
            <a:spAutoFit/>
          </a:bodyPr>
          <a:lstStyle/>
          <a:p>
            <a:pPr algn="ctr"/>
            <a:r>
              <a:rPr lang="ru-RU" sz="2400" b="1" dirty="0">
                <a:solidFill>
                  <a:schemeClr val="accent6">
                    <a:lumMod val="50000"/>
                  </a:schemeClr>
                </a:solidFill>
              </a:rPr>
              <a:t>Контролирующие организации </a:t>
            </a:r>
          </a:p>
        </p:txBody>
      </p:sp>
      <p:sp>
        <p:nvSpPr>
          <p:cNvPr id="10" name="Объект 2">
            <a:extLst>
              <a:ext uri="{FF2B5EF4-FFF2-40B4-BE49-F238E27FC236}">
                <a16:creationId xmlns:a16="http://schemas.microsoft.com/office/drawing/2014/main" id="{38B95C74-73B8-466B-8276-D0F4B3AF84DC}"/>
              </a:ext>
            </a:extLst>
          </p:cNvPr>
          <p:cNvSpPr txBox="1">
            <a:spLocks/>
          </p:cNvSpPr>
          <p:nvPr/>
        </p:nvSpPr>
        <p:spPr>
          <a:xfrm>
            <a:off x="566929" y="1675623"/>
            <a:ext cx="10937684" cy="4235599"/>
          </a:xfrm>
          <a:prstGeom prst="rect">
            <a:avLst/>
          </a:prstGeom>
          <a:noFill/>
          <a:ln w="38100">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dirty="0"/>
          </a:p>
        </p:txBody>
      </p:sp>
      <p:graphicFrame>
        <p:nvGraphicFramePr>
          <p:cNvPr id="6" name="Таблица 6">
            <a:extLst>
              <a:ext uri="{FF2B5EF4-FFF2-40B4-BE49-F238E27FC236}">
                <a16:creationId xmlns:a16="http://schemas.microsoft.com/office/drawing/2014/main" id="{8A1595D4-164C-4320-B9EB-A526551430D0}"/>
              </a:ext>
            </a:extLst>
          </p:cNvPr>
          <p:cNvGraphicFramePr>
            <a:graphicFrameLocks noGrp="1"/>
          </p:cNvGraphicFramePr>
          <p:nvPr>
            <p:extLst>
              <p:ext uri="{D42A27DB-BD31-4B8C-83A1-F6EECF244321}">
                <p14:modId xmlns:p14="http://schemas.microsoft.com/office/powerpoint/2010/main" val="3395450527"/>
              </p:ext>
            </p:extLst>
          </p:nvPr>
        </p:nvGraphicFramePr>
        <p:xfrm>
          <a:off x="886969" y="1505351"/>
          <a:ext cx="10823447" cy="4678914"/>
        </p:xfrm>
        <a:graphic>
          <a:graphicData uri="http://schemas.openxmlformats.org/drawingml/2006/table">
            <a:tbl>
              <a:tblPr firstRow="1" bandRow="1">
                <a:tableStyleId>{21E4AEA4-8DFA-4A89-87EB-49C32662AFE0}</a:tableStyleId>
              </a:tblPr>
              <a:tblGrid>
                <a:gridCol w="1810512">
                  <a:extLst>
                    <a:ext uri="{9D8B030D-6E8A-4147-A177-3AD203B41FA5}">
                      <a16:colId xmlns:a16="http://schemas.microsoft.com/office/drawing/2014/main" val="4215386246"/>
                    </a:ext>
                  </a:extLst>
                </a:gridCol>
                <a:gridCol w="2340864">
                  <a:extLst>
                    <a:ext uri="{9D8B030D-6E8A-4147-A177-3AD203B41FA5}">
                      <a16:colId xmlns:a16="http://schemas.microsoft.com/office/drawing/2014/main" val="3243405437"/>
                    </a:ext>
                  </a:extLst>
                </a:gridCol>
                <a:gridCol w="6672071">
                  <a:extLst>
                    <a:ext uri="{9D8B030D-6E8A-4147-A177-3AD203B41FA5}">
                      <a16:colId xmlns:a16="http://schemas.microsoft.com/office/drawing/2014/main" val="3574848541"/>
                    </a:ext>
                  </a:extLst>
                </a:gridCol>
              </a:tblGrid>
              <a:tr h="456630">
                <a:tc>
                  <a:txBody>
                    <a:bodyPr/>
                    <a:lstStyle/>
                    <a:p>
                      <a:r>
                        <a:rPr lang="ru-RU" sz="1600" dirty="0"/>
                        <a:t>Наименование контрольного органа</a:t>
                      </a:r>
                    </a:p>
                  </a:txBody>
                  <a:tcPr/>
                </a:tc>
                <a:tc>
                  <a:txBody>
                    <a:bodyPr/>
                    <a:lstStyle/>
                    <a:p>
                      <a:r>
                        <a:rPr lang="ru-RU" sz="1600" dirty="0"/>
                        <a:t>Федеральный Закон, регулирующий контрольную функцию</a:t>
                      </a:r>
                    </a:p>
                  </a:txBody>
                  <a:tcPr/>
                </a:tc>
                <a:tc>
                  <a:txBody>
                    <a:bodyPr/>
                    <a:lstStyle/>
                    <a:p>
                      <a:r>
                        <a:rPr lang="ru-RU" sz="1600" dirty="0"/>
                        <a:t>Объект проверки</a:t>
                      </a:r>
                    </a:p>
                  </a:txBody>
                  <a:tcPr/>
                </a:tc>
                <a:extLst>
                  <a:ext uri="{0D108BD9-81ED-4DB2-BD59-A6C34878D82A}">
                    <a16:rowId xmlns:a16="http://schemas.microsoft.com/office/drawing/2014/main" val="3373753950"/>
                  </a:ext>
                </a:extLst>
              </a:tr>
              <a:tr h="862945">
                <a:tc>
                  <a:txBody>
                    <a:bodyPr/>
                    <a:lstStyle/>
                    <a:p>
                      <a:r>
                        <a:rPr lang="ru-RU" sz="1600" b="0" dirty="0"/>
                        <a:t>Общественный контроль</a:t>
                      </a:r>
                    </a:p>
                  </a:txBody>
                  <a:tcPr/>
                </a:tc>
                <a:tc>
                  <a:txBody>
                    <a:bodyPr/>
                    <a:lstStyle/>
                    <a:p>
                      <a:r>
                        <a:rPr lang="ru-RU" sz="1600" b="0" dirty="0"/>
                        <a:t>«О защите прав потребителей»</a:t>
                      </a:r>
                    </a:p>
                  </a:txBody>
                  <a:tcPr/>
                </a:tc>
                <a:tc>
                  <a:txBody>
                    <a:bodyPr/>
                    <a:lstStyle/>
                    <a:p>
                      <a:r>
                        <a:rPr lang="ru-RU" sz="1600" b="0" dirty="0"/>
                        <a:t>Правила оформления вывески на гостевом доме (фирменное наименование, адрес, режим работы; размещение прайсов на услуги, наличие «уголка потребителя»). </a:t>
                      </a:r>
                    </a:p>
                  </a:txBody>
                  <a:tcPr/>
                </a:tc>
                <a:extLst>
                  <a:ext uri="{0D108BD9-81ED-4DB2-BD59-A6C34878D82A}">
                    <a16:rowId xmlns:a16="http://schemas.microsoft.com/office/drawing/2014/main" val="843331984"/>
                  </a:ext>
                </a:extLst>
              </a:tr>
              <a:tr h="418577">
                <a:tc>
                  <a:txBody>
                    <a:bodyPr/>
                    <a:lstStyle/>
                    <a:p>
                      <a:r>
                        <a:rPr lang="ru-RU" sz="1600" b="0" dirty="0"/>
                        <a:t>Роспотребнадзор</a:t>
                      </a:r>
                    </a:p>
                  </a:txBody>
                  <a:tcPr/>
                </a:tc>
                <a:tc>
                  <a:txBody>
                    <a:bodyPr/>
                    <a:lstStyle/>
                    <a:p>
                      <a:r>
                        <a:rPr lang="ru-RU" sz="1600" b="0" dirty="0"/>
                        <a:t>«О санитарно-эпидемиологическом благополучии населения»</a:t>
                      </a:r>
                    </a:p>
                  </a:txBody>
                  <a:tcPr/>
                </a:tc>
                <a:tc>
                  <a:txBody>
                    <a:bodyPr/>
                    <a:lstStyle/>
                    <a:p>
                      <a:pPr>
                        <a:lnSpc>
                          <a:spcPts val="2300"/>
                        </a:lnSpc>
                        <a:buAutoNum type="arabicPeriod"/>
                      </a:pPr>
                      <a:r>
                        <a:rPr lang="ru-RU" sz="1600" b="0" dirty="0"/>
                        <a:t> Водоснабжение </a:t>
                      </a:r>
                    </a:p>
                    <a:p>
                      <a:pPr>
                        <a:lnSpc>
                          <a:spcPts val="2300"/>
                        </a:lnSpc>
                        <a:buAutoNum type="arabicPeriod"/>
                      </a:pPr>
                      <a:r>
                        <a:rPr lang="ru-RU" sz="1600" b="0" dirty="0"/>
                        <a:t> Состояние внутренней среды и условий труда </a:t>
                      </a:r>
                    </a:p>
                    <a:p>
                      <a:pPr>
                        <a:lnSpc>
                          <a:spcPts val="2300"/>
                        </a:lnSpc>
                        <a:buAutoNum type="arabicPeriod"/>
                      </a:pPr>
                      <a:r>
                        <a:rPr lang="ru-RU" sz="1600" b="0" dirty="0"/>
                        <a:t> Организация общественного питания </a:t>
                      </a:r>
                    </a:p>
                    <a:p>
                      <a:pPr>
                        <a:lnSpc>
                          <a:spcPts val="2300"/>
                        </a:lnSpc>
                        <a:buAutoNum type="arabicPeriod"/>
                      </a:pPr>
                      <a:r>
                        <a:rPr lang="ru-RU" sz="1600" b="0" dirty="0"/>
                        <a:t> Санитарное состояние помещений </a:t>
                      </a:r>
                    </a:p>
                    <a:p>
                      <a:pPr>
                        <a:lnSpc>
                          <a:spcPts val="2300"/>
                        </a:lnSpc>
                        <a:buAutoNum type="arabicPeriod"/>
                      </a:pPr>
                      <a:r>
                        <a:rPr lang="ru-RU" sz="1600" b="0" dirty="0"/>
                        <a:t> Осуществление дезинфекционных мероприятий </a:t>
                      </a:r>
                    </a:p>
                    <a:p>
                      <a:pPr>
                        <a:lnSpc>
                          <a:spcPts val="2300"/>
                        </a:lnSpc>
                        <a:buAutoNum type="arabicPeriod"/>
                      </a:pPr>
                      <a:r>
                        <a:rPr lang="ru-RU" sz="1600" b="0" dirty="0"/>
                        <a:t> Реализация антитабачного законодательства </a:t>
                      </a:r>
                    </a:p>
                    <a:p>
                      <a:pPr>
                        <a:lnSpc>
                          <a:spcPts val="2300"/>
                        </a:lnSpc>
                        <a:buAutoNum type="arabicPeriod"/>
                      </a:pPr>
                      <a:r>
                        <a:rPr lang="ru-RU" sz="1600" b="0" dirty="0"/>
                        <a:t> Осуществление производственного контроля </a:t>
                      </a:r>
                    </a:p>
                    <a:p>
                      <a:pPr>
                        <a:lnSpc>
                          <a:spcPts val="2300"/>
                        </a:lnSpc>
                        <a:buAutoNum type="arabicPeriod"/>
                      </a:pPr>
                      <a:r>
                        <a:rPr lang="ru-RU" sz="1600" b="0" dirty="0"/>
                        <a:t> Прачечная</a:t>
                      </a:r>
                    </a:p>
                    <a:p>
                      <a:pPr>
                        <a:lnSpc>
                          <a:spcPts val="2300"/>
                        </a:lnSpc>
                        <a:buAutoNum type="arabicPeriod"/>
                      </a:pPr>
                      <a:r>
                        <a:rPr lang="ru-RU" sz="1600" b="0" dirty="0"/>
                        <a:t> Обращение с отходами </a:t>
                      </a:r>
                    </a:p>
                    <a:p>
                      <a:pPr>
                        <a:lnSpc>
                          <a:spcPts val="2300"/>
                        </a:lnSpc>
                        <a:buAutoNum type="arabicPeriod"/>
                      </a:pPr>
                      <a:r>
                        <a:rPr lang="ru-RU" sz="1600" b="0" dirty="0"/>
                        <a:t> Проведение медицинских осмотров</a:t>
                      </a:r>
                    </a:p>
                  </a:txBody>
                  <a:tcPr/>
                </a:tc>
                <a:extLst>
                  <a:ext uri="{0D108BD9-81ED-4DB2-BD59-A6C34878D82A}">
                    <a16:rowId xmlns:a16="http://schemas.microsoft.com/office/drawing/2014/main" val="3633131584"/>
                  </a:ext>
                </a:extLst>
              </a:tr>
            </a:tbl>
          </a:graphicData>
        </a:graphic>
      </p:graphicFrame>
    </p:spTree>
    <p:extLst>
      <p:ext uri="{BB962C8B-B14F-4D97-AF65-F5344CB8AC3E}">
        <p14:creationId xmlns:p14="http://schemas.microsoft.com/office/powerpoint/2010/main" val="3074813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386F99-EAC1-4028-971E-69F66E90732F}"/>
              </a:ext>
            </a:extLst>
          </p:cNvPr>
          <p:cNvSpPr>
            <a:spLocks noGrp="1"/>
          </p:cNvSpPr>
          <p:nvPr>
            <p:ph type="title"/>
          </p:nvPr>
        </p:nvSpPr>
        <p:spPr>
          <a:xfrm>
            <a:off x="838199" y="365126"/>
            <a:ext cx="8582247" cy="594994"/>
          </a:xfrm>
        </p:spPr>
        <p:txBody>
          <a:bodyPr>
            <a:noAutofit/>
          </a:bodyPr>
          <a:lstStyle/>
          <a:p>
            <a:r>
              <a:rPr lang="ru-RU" sz="1800" b="1" dirty="0">
                <a:solidFill>
                  <a:srgbClr val="EF532B"/>
                </a:solidFill>
              </a:rPr>
              <a:t>Фонд поддержки и развития предпринимательства Иркутской области </a:t>
            </a:r>
          </a:p>
        </p:txBody>
      </p:sp>
      <p:sp>
        <p:nvSpPr>
          <p:cNvPr id="3" name="Объект 2">
            <a:extLst>
              <a:ext uri="{FF2B5EF4-FFF2-40B4-BE49-F238E27FC236}">
                <a16:creationId xmlns:a16="http://schemas.microsoft.com/office/drawing/2014/main" id="{A8FE835A-D4A4-4F24-A5CB-D0320FEACBF2}"/>
              </a:ext>
            </a:extLst>
          </p:cNvPr>
          <p:cNvSpPr>
            <a:spLocks noGrp="1"/>
          </p:cNvSpPr>
          <p:nvPr>
            <p:ph idx="1"/>
          </p:nvPr>
        </p:nvSpPr>
        <p:spPr>
          <a:xfrm>
            <a:off x="838200" y="1289304"/>
            <a:ext cx="10515600" cy="4983480"/>
          </a:xfrm>
        </p:spPr>
        <p:txBody>
          <a:bodyPr>
            <a:normAutofit/>
          </a:bodyPr>
          <a:lstStyle/>
          <a:p>
            <a:pPr marL="0" indent="0">
              <a:buNone/>
            </a:pPr>
            <a:endParaRPr lang="en-US" sz="2800" dirty="0"/>
          </a:p>
          <a:p>
            <a:pPr marL="0" indent="0" algn="just">
              <a:buNone/>
            </a:pPr>
            <a:endParaRPr lang="ru-RU" sz="2000" b="0" i="0" u="none" strike="noStrike" baseline="0" dirty="0"/>
          </a:p>
          <a:p>
            <a:pPr marL="0" indent="0">
              <a:buNone/>
            </a:pPr>
            <a:endParaRPr lang="ru-RU" sz="2800" b="1" dirty="0"/>
          </a:p>
        </p:txBody>
      </p:sp>
      <p:sp>
        <p:nvSpPr>
          <p:cNvPr id="5" name="Номер слайда 4">
            <a:extLst>
              <a:ext uri="{FF2B5EF4-FFF2-40B4-BE49-F238E27FC236}">
                <a16:creationId xmlns:a16="http://schemas.microsoft.com/office/drawing/2014/main" id="{FDD3BAB9-B8D0-4976-9665-5500E63F803F}"/>
              </a:ext>
            </a:extLst>
          </p:cNvPr>
          <p:cNvSpPr>
            <a:spLocks noGrp="1"/>
          </p:cNvSpPr>
          <p:nvPr>
            <p:ph type="sldNum" sz="quarter" idx="12"/>
          </p:nvPr>
        </p:nvSpPr>
        <p:spPr/>
        <p:txBody>
          <a:bodyPr/>
          <a:lstStyle/>
          <a:p>
            <a:fld id="{B8F8EE5D-A6DC-4992-B61F-BB6187C55770}" type="slidenum">
              <a:rPr lang="ru-RU" sz="1400" b="1" smtClean="0">
                <a:solidFill>
                  <a:srgbClr val="EF532B"/>
                </a:solidFill>
              </a:rPr>
              <a:t>21</a:t>
            </a:fld>
            <a:endParaRPr lang="ru-RU" sz="1400" b="1" dirty="0">
              <a:solidFill>
                <a:srgbClr val="EF532B"/>
              </a:solidFill>
            </a:endParaRPr>
          </a:p>
        </p:txBody>
      </p:sp>
      <p:pic>
        <p:nvPicPr>
          <p:cNvPr id="4" name="Рисунок 3">
            <a:extLst>
              <a:ext uri="{FF2B5EF4-FFF2-40B4-BE49-F238E27FC236}">
                <a16:creationId xmlns:a16="http://schemas.microsoft.com/office/drawing/2014/main" id="{9B1049A2-D23E-42C5-A580-910386118A5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523295" y="161446"/>
            <a:ext cx="981318" cy="452278"/>
          </a:xfrm>
          <a:prstGeom prst="rect">
            <a:avLst/>
          </a:prstGeom>
        </p:spPr>
      </p:pic>
      <p:sp>
        <p:nvSpPr>
          <p:cNvPr id="9" name="TextBox 8">
            <a:extLst>
              <a:ext uri="{FF2B5EF4-FFF2-40B4-BE49-F238E27FC236}">
                <a16:creationId xmlns:a16="http://schemas.microsoft.com/office/drawing/2014/main" id="{B7F9C075-EE46-4E26-A4C3-D3D3E3FDD349}"/>
              </a:ext>
            </a:extLst>
          </p:cNvPr>
          <p:cNvSpPr txBox="1"/>
          <p:nvPr/>
        </p:nvSpPr>
        <p:spPr>
          <a:xfrm>
            <a:off x="310896" y="960120"/>
            <a:ext cx="11399520" cy="461665"/>
          </a:xfrm>
          <a:prstGeom prst="rect">
            <a:avLst/>
          </a:prstGeom>
          <a:noFill/>
        </p:spPr>
        <p:txBody>
          <a:bodyPr wrap="square">
            <a:spAutoFit/>
          </a:bodyPr>
          <a:lstStyle/>
          <a:p>
            <a:pPr algn="ctr"/>
            <a:r>
              <a:rPr lang="ru-RU" sz="2400" b="1" dirty="0">
                <a:solidFill>
                  <a:schemeClr val="accent6">
                    <a:lumMod val="50000"/>
                  </a:schemeClr>
                </a:solidFill>
              </a:rPr>
              <a:t>Контролирующие организации </a:t>
            </a:r>
          </a:p>
        </p:txBody>
      </p:sp>
      <p:sp>
        <p:nvSpPr>
          <p:cNvPr id="10" name="Объект 2">
            <a:extLst>
              <a:ext uri="{FF2B5EF4-FFF2-40B4-BE49-F238E27FC236}">
                <a16:creationId xmlns:a16="http://schemas.microsoft.com/office/drawing/2014/main" id="{38B95C74-73B8-466B-8276-D0F4B3AF84DC}"/>
              </a:ext>
            </a:extLst>
          </p:cNvPr>
          <p:cNvSpPr txBox="1">
            <a:spLocks/>
          </p:cNvSpPr>
          <p:nvPr/>
        </p:nvSpPr>
        <p:spPr>
          <a:xfrm>
            <a:off x="566929" y="1675623"/>
            <a:ext cx="10937684" cy="4235599"/>
          </a:xfrm>
          <a:prstGeom prst="rect">
            <a:avLst/>
          </a:prstGeom>
          <a:noFill/>
          <a:ln w="38100">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dirty="0"/>
          </a:p>
        </p:txBody>
      </p:sp>
      <p:graphicFrame>
        <p:nvGraphicFramePr>
          <p:cNvPr id="6" name="Таблица 6">
            <a:extLst>
              <a:ext uri="{FF2B5EF4-FFF2-40B4-BE49-F238E27FC236}">
                <a16:creationId xmlns:a16="http://schemas.microsoft.com/office/drawing/2014/main" id="{8A1595D4-164C-4320-B9EB-A526551430D0}"/>
              </a:ext>
            </a:extLst>
          </p:cNvPr>
          <p:cNvGraphicFramePr>
            <a:graphicFrameLocks noGrp="1"/>
          </p:cNvGraphicFramePr>
          <p:nvPr>
            <p:extLst>
              <p:ext uri="{D42A27DB-BD31-4B8C-83A1-F6EECF244321}">
                <p14:modId xmlns:p14="http://schemas.microsoft.com/office/powerpoint/2010/main" val="791892053"/>
              </p:ext>
            </p:extLst>
          </p:nvPr>
        </p:nvGraphicFramePr>
        <p:xfrm>
          <a:off x="886970" y="1505350"/>
          <a:ext cx="10738102" cy="4489438"/>
        </p:xfrm>
        <a:graphic>
          <a:graphicData uri="http://schemas.openxmlformats.org/drawingml/2006/table">
            <a:tbl>
              <a:tblPr firstRow="1" bandRow="1">
                <a:tableStyleId>{21E4AEA4-8DFA-4A89-87EB-49C32662AFE0}</a:tableStyleId>
              </a:tblPr>
              <a:tblGrid>
                <a:gridCol w="1796236">
                  <a:extLst>
                    <a:ext uri="{9D8B030D-6E8A-4147-A177-3AD203B41FA5}">
                      <a16:colId xmlns:a16="http://schemas.microsoft.com/office/drawing/2014/main" val="4215386246"/>
                    </a:ext>
                  </a:extLst>
                </a:gridCol>
                <a:gridCol w="4327294">
                  <a:extLst>
                    <a:ext uri="{9D8B030D-6E8A-4147-A177-3AD203B41FA5}">
                      <a16:colId xmlns:a16="http://schemas.microsoft.com/office/drawing/2014/main" val="3243405437"/>
                    </a:ext>
                  </a:extLst>
                </a:gridCol>
                <a:gridCol w="4614572">
                  <a:extLst>
                    <a:ext uri="{9D8B030D-6E8A-4147-A177-3AD203B41FA5}">
                      <a16:colId xmlns:a16="http://schemas.microsoft.com/office/drawing/2014/main" val="3574848541"/>
                    </a:ext>
                  </a:extLst>
                </a:gridCol>
              </a:tblGrid>
              <a:tr h="1176332">
                <a:tc>
                  <a:txBody>
                    <a:bodyPr/>
                    <a:lstStyle/>
                    <a:p>
                      <a:r>
                        <a:rPr lang="ru-RU" sz="1600" dirty="0"/>
                        <a:t>Наименование контрольного органа</a:t>
                      </a:r>
                    </a:p>
                  </a:txBody>
                  <a:tcPr/>
                </a:tc>
                <a:tc>
                  <a:txBody>
                    <a:bodyPr/>
                    <a:lstStyle/>
                    <a:p>
                      <a:r>
                        <a:rPr lang="ru-RU" sz="1600" dirty="0"/>
                        <a:t>Федеральный Закон, регулирующий контрольную функцию</a:t>
                      </a:r>
                    </a:p>
                  </a:txBody>
                  <a:tcPr/>
                </a:tc>
                <a:tc>
                  <a:txBody>
                    <a:bodyPr/>
                    <a:lstStyle/>
                    <a:p>
                      <a:r>
                        <a:rPr lang="ru-RU" sz="1600" dirty="0"/>
                        <a:t>Объект проверки</a:t>
                      </a:r>
                    </a:p>
                  </a:txBody>
                  <a:tcPr/>
                </a:tc>
                <a:extLst>
                  <a:ext uri="{0D108BD9-81ED-4DB2-BD59-A6C34878D82A}">
                    <a16:rowId xmlns:a16="http://schemas.microsoft.com/office/drawing/2014/main" val="3373753950"/>
                  </a:ext>
                </a:extLst>
              </a:tr>
              <a:tr h="1233487">
                <a:tc>
                  <a:txBody>
                    <a:bodyPr/>
                    <a:lstStyle/>
                    <a:p>
                      <a:r>
                        <a:rPr lang="ru-RU" sz="1400" b="0" dirty="0"/>
                        <a:t>Государственная инспекции труда </a:t>
                      </a:r>
                    </a:p>
                  </a:txBody>
                  <a:tcPr/>
                </a:tc>
                <a:tc>
                  <a:txBody>
                    <a:bodyPr/>
                    <a:lstStyle/>
                    <a:p>
                      <a:r>
                        <a:rPr lang="ru-RU" sz="1400" b="0" dirty="0"/>
                        <a:t>«О специальной оценке условий труда» </a:t>
                      </a:r>
                    </a:p>
                  </a:txBody>
                  <a:tcPr/>
                </a:tc>
                <a:tc>
                  <a:txBody>
                    <a:bodyPr/>
                    <a:lstStyle/>
                    <a:p>
                      <a:r>
                        <a:rPr lang="ru-RU" sz="1400" b="0" dirty="0"/>
                        <a:t>Специальная оценка условий труда (СОУТ) в установленные законом сроки</a:t>
                      </a:r>
                    </a:p>
                  </a:txBody>
                  <a:tcPr/>
                </a:tc>
                <a:extLst>
                  <a:ext uri="{0D108BD9-81ED-4DB2-BD59-A6C34878D82A}">
                    <a16:rowId xmlns:a16="http://schemas.microsoft.com/office/drawing/2014/main" val="843331984"/>
                  </a:ext>
                </a:extLst>
              </a:tr>
              <a:tr h="740654">
                <a:tc>
                  <a:txBody>
                    <a:bodyPr/>
                    <a:lstStyle/>
                    <a:p>
                      <a:r>
                        <a:rPr lang="ru-RU" sz="1400" b="0" kern="1200" dirty="0">
                          <a:solidFill>
                            <a:schemeClr val="dk1"/>
                          </a:solidFill>
                          <a:latin typeface="+mn-lt"/>
                          <a:ea typeface="+mn-ea"/>
                          <a:cs typeface="+mn-cs"/>
                        </a:rPr>
                        <a:t>Роскомнадзор</a:t>
                      </a:r>
                    </a:p>
                  </a:txBody>
                  <a:tcPr/>
                </a:tc>
                <a:tc>
                  <a:txBody>
                    <a:bodyPr/>
                    <a:lstStyle/>
                    <a:p>
                      <a:r>
                        <a:rPr lang="ru-RU" sz="1400" b="0" kern="1200" dirty="0">
                          <a:solidFill>
                            <a:schemeClr val="dk1"/>
                          </a:solidFill>
                          <a:latin typeface="+mn-lt"/>
                          <a:ea typeface="+mn-ea"/>
                          <a:cs typeface="+mn-cs"/>
                        </a:rPr>
                        <a:t>«О персональных данных» и о порядке обработки персональных данных в ИТС</a:t>
                      </a:r>
                    </a:p>
                  </a:txBody>
                  <a:tcPr/>
                </a:tc>
                <a:tc>
                  <a:txBody>
                    <a:bodyPr/>
                    <a:lstStyle/>
                    <a:p>
                      <a:r>
                        <a:rPr lang="ru-RU" sz="1400" dirty="0"/>
                        <a:t>Соответствие обработки персональных данных в средствах размещения</a:t>
                      </a:r>
                    </a:p>
                  </a:txBody>
                  <a:tcPr/>
                </a:tc>
                <a:extLst>
                  <a:ext uri="{0D108BD9-81ED-4DB2-BD59-A6C34878D82A}">
                    <a16:rowId xmlns:a16="http://schemas.microsoft.com/office/drawing/2014/main" val="3633131584"/>
                  </a:ext>
                </a:extLst>
              </a:tr>
              <a:tr h="598311">
                <a:tc>
                  <a:txBody>
                    <a:bodyPr/>
                    <a:lstStyle/>
                    <a:p>
                      <a:r>
                        <a:rPr lang="ru-RU" sz="1400" dirty="0"/>
                        <a:t>МЧС</a:t>
                      </a:r>
                      <a:endParaRPr lang="ru-RU" sz="1400" b="0" kern="1200" dirty="0">
                        <a:solidFill>
                          <a:schemeClr val="dk1"/>
                        </a:solidFill>
                        <a:latin typeface="+mn-lt"/>
                        <a:ea typeface="+mn-ea"/>
                        <a:cs typeface="+mn-cs"/>
                      </a:endParaRPr>
                    </a:p>
                  </a:txBody>
                  <a:tcPr/>
                </a:tc>
                <a:tc>
                  <a:txBody>
                    <a:bodyPr/>
                    <a:lstStyle/>
                    <a:p>
                      <a:r>
                        <a:rPr lang="ru-RU" sz="1400" b="0" kern="1200" dirty="0">
                          <a:solidFill>
                            <a:schemeClr val="dk1"/>
                          </a:solidFill>
                          <a:latin typeface="+mn-lt"/>
                          <a:ea typeface="+mn-ea"/>
                          <a:cs typeface="+mn-cs"/>
                        </a:rPr>
                        <a:t>«О пожарной безопасности»</a:t>
                      </a:r>
                    </a:p>
                  </a:txBody>
                  <a:tcPr/>
                </a:tc>
                <a:tc>
                  <a:txBody>
                    <a:bodyPr/>
                    <a:lstStyle/>
                    <a:p>
                      <a:r>
                        <a:rPr lang="ru-RU" sz="1400" dirty="0"/>
                        <a:t>Состояние пожарной безопасности</a:t>
                      </a:r>
                    </a:p>
                  </a:txBody>
                  <a:tcPr/>
                </a:tc>
                <a:extLst>
                  <a:ext uri="{0D108BD9-81ED-4DB2-BD59-A6C34878D82A}">
                    <a16:rowId xmlns:a16="http://schemas.microsoft.com/office/drawing/2014/main" val="2116183676"/>
                  </a:ext>
                </a:extLst>
              </a:tr>
              <a:tr h="7406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400" dirty="0"/>
                        <a:t>Ростехнадзор</a:t>
                      </a:r>
                      <a:endParaRPr lang="ru-RU" sz="1400" b="0" kern="1200" dirty="0">
                        <a:solidFill>
                          <a:schemeClr val="dk1"/>
                        </a:solidFill>
                        <a:latin typeface="+mn-lt"/>
                        <a:ea typeface="+mn-ea"/>
                        <a:cs typeface="+mn-cs"/>
                      </a:endParaRPr>
                    </a:p>
                    <a:p>
                      <a:r>
                        <a:rPr lang="ru-RU" sz="1400" dirty="0"/>
                        <a:t>Росприроднадзор</a:t>
                      </a:r>
                      <a:endParaRPr lang="ru-RU" sz="1400" b="0" kern="1200" dirty="0">
                        <a:solidFill>
                          <a:schemeClr val="dk1"/>
                        </a:solidFill>
                        <a:latin typeface="+mn-lt"/>
                        <a:ea typeface="+mn-ea"/>
                        <a:cs typeface="+mn-cs"/>
                      </a:endParaRPr>
                    </a:p>
                  </a:txBody>
                  <a:tcPr/>
                </a:tc>
                <a:tc>
                  <a:txBody>
                    <a:bodyPr/>
                    <a:lstStyle/>
                    <a:p>
                      <a:r>
                        <a:rPr lang="ru-RU" sz="1400" b="0" kern="1200" dirty="0">
                          <a:solidFill>
                            <a:schemeClr val="dk1"/>
                          </a:solidFill>
                          <a:latin typeface="+mn-lt"/>
                          <a:ea typeface="+mn-ea"/>
                          <a:cs typeface="+mn-cs"/>
                        </a:rPr>
                        <a:t>Проверки проводятся на крупных предприятиях</a:t>
                      </a:r>
                    </a:p>
                  </a:txBody>
                  <a:tcPr/>
                </a:tc>
                <a:tc>
                  <a:txBody>
                    <a:bodyPr/>
                    <a:lstStyle/>
                    <a:p>
                      <a:endParaRPr lang="ru-RU" sz="1400" dirty="0"/>
                    </a:p>
                  </a:txBody>
                  <a:tcPr/>
                </a:tc>
                <a:extLst>
                  <a:ext uri="{0D108BD9-81ED-4DB2-BD59-A6C34878D82A}">
                    <a16:rowId xmlns:a16="http://schemas.microsoft.com/office/drawing/2014/main" val="2868676622"/>
                  </a:ext>
                </a:extLst>
              </a:tr>
            </a:tbl>
          </a:graphicData>
        </a:graphic>
      </p:graphicFrame>
    </p:spTree>
    <p:extLst>
      <p:ext uri="{BB962C8B-B14F-4D97-AF65-F5344CB8AC3E}">
        <p14:creationId xmlns:p14="http://schemas.microsoft.com/office/powerpoint/2010/main" val="1994651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386F99-EAC1-4028-971E-69F66E90732F}"/>
              </a:ext>
            </a:extLst>
          </p:cNvPr>
          <p:cNvSpPr>
            <a:spLocks noGrp="1"/>
          </p:cNvSpPr>
          <p:nvPr>
            <p:ph type="title"/>
          </p:nvPr>
        </p:nvSpPr>
        <p:spPr>
          <a:xfrm>
            <a:off x="838200" y="365126"/>
            <a:ext cx="8614144" cy="643568"/>
          </a:xfrm>
        </p:spPr>
        <p:txBody>
          <a:bodyPr>
            <a:noAutofit/>
          </a:bodyPr>
          <a:lstStyle/>
          <a:p>
            <a:r>
              <a:rPr lang="ru-RU" sz="1800" b="1" dirty="0">
                <a:solidFill>
                  <a:srgbClr val="EF532B"/>
                </a:solidFill>
              </a:rPr>
              <a:t>Фонд поддержки и развития предпринимательства Иркутской области </a:t>
            </a:r>
          </a:p>
        </p:txBody>
      </p:sp>
      <p:sp>
        <p:nvSpPr>
          <p:cNvPr id="3" name="Объект 2">
            <a:extLst>
              <a:ext uri="{FF2B5EF4-FFF2-40B4-BE49-F238E27FC236}">
                <a16:creationId xmlns:a16="http://schemas.microsoft.com/office/drawing/2014/main" id="{A8FE835A-D4A4-4F24-A5CB-D0320FEACBF2}"/>
              </a:ext>
            </a:extLst>
          </p:cNvPr>
          <p:cNvSpPr>
            <a:spLocks noGrp="1"/>
          </p:cNvSpPr>
          <p:nvPr>
            <p:ph idx="1"/>
          </p:nvPr>
        </p:nvSpPr>
        <p:spPr>
          <a:xfrm>
            <a:off x="838200" y="1289304"/>
            <a:ext cx="10515600" cy="4983480"/>
          </a:xfrm>
        </p:spPr>
        <p:txBody>
          <a:bodyPr>
            <a:normAutofit/>
          </a:bodyPr>
          <a:lstStyle/>
          <a:p>
            <a:pPr marL="0" indent="0">
              <a:buNone/>
            </a:pPr>
            <a:endParaRPr lang="en-US" sz="2800" dirty="0"/>
          </a:p>
          <a:p>
            <a:pPr marL="0" indent="0" algn="just">
              <a:buNone/>
            </a:pPr>
            <a:endParaRPr lang="ru-RU" sz="2000" b="0" i="0" u="none" strike="noStrike" baseline="0" dirty="0"/>
          </a:p>
          <a:p>
            <a:pPr marL="0" indent="0">
              <a:buNone/>
            </a:pPr>
            <a:endParaRPr lang="ru-RU" sz="2800" b="1" dirty="0"/>
          </a:p>
        </p:txBody>
      </p:sp>
      <p:sp>
        <p:nvSpPr>
          <p:cNvPr id="5" name="Номер слайда 4">
            <a:extLst>
              <a:ext uri="{FF2B5EF4-FFF2-40B4-BE49-F238E27FC236}">
                <a16:creationId xmlns:a16="http://schemas.microsoft.com/office/drawing/2014/main" id="{FDD3BAB9-B8D0-4976-9665-5500E63F803F}"/>
              </a:ext>
            </a:extLst>
          </p:cNvPr>
          <p:cNvSpPr>
            <a:spLocks noGrp="1"/>
          </p:cNvSpPr>
          <p:nvPr>
            <p:ph type="sldNum" sz="quarter" idx="12"/>
          </p:nvPr>
        </p:nvSpPr>
        <p:spPr/>
        <p:txBody>
          <a:bodyPr/>
          <a:lstStyle/>
          <a:p>
            <a:fld id="{B8F8EE5D-A6DC-4992-B61F-BB6187C55770}" type="slidenum">
              <a:rPr lang="ru-RU" sz="1400" b="1" smtClean="0">
                <a:solidFill>
                  <a:srgbClr val="EF532B"/>
                </a:solidFill>
              </a:rPr>
              <a:t>22</a:t>
            </a:fld>
            <a:endParaRPr lang="ru-RU" sz="1400" b="1" dirty="0">
              <a:solidFill>
                <a:srgbClr val="EF532B"/>
              </a:solidFill>
            </a:endParaRPr>
          </a:p>
        </p:txBody>
      </p:sp>
      <p:pic>
        <p:nvPicPr>
          <p:cNvPr id="4" name="Рисунок 3">
            <a:extLst>
              <a:ext uri="{FF2B5EF4-FFF2-40B4-BE49-F238E27FC236}">
                <a16:creationId xmlns:a16="http://schemas.microsoft.com/office/drawing/2014/main" id="{9B1049A2-D23E-42C5-A580-910386118A5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738187" y="391898"/>
            <a:ext cx="1396365" cy="643568"/>
          </a:xfrm>
          <a:prstGeom prst="rect">
            <a:avLst/>
          </a:prstGeom>
        </p:spPr>
      </p:pic>
      <p:sp>
        <p:nvSpPr>
          <p:cNvPr id="9" name="TextBox 8">
            <a:extLst>
              <a:ext uri="{FF2B5EF4-FFF2-40B4-BE49-F238E27FC236}">
                <a16:creationId xmlns:a16="http://schemas.microsoft.com/office/drawing/2014/main" id="{B7F9C075-EE46-4E26-A4C3-D3D3E3FDD349}"/>
              </a:ext>
            </a:extLst>
          </p:cNvPr>
          <p:cNvSpPr txBox="1"/>
          <p:nvPr/>
        </p:nvSpPr>
        <p:spPr>
          <a:xfrm>
            <a:off x="566929" y="810614"/>
            <a:ext cx="11399520" cy="400110"/>
          </a:xfrm>
          <a:prstGeom prst="rect">
            <a:avLst/>
          </a:prstGeom>
          <a:noFill/>
        </p:spPr>
        <p:txBody>
          <a:bodyPr wrap="square">
            <a:spAutoFit/>
          </a:bodyPr>
          <a:lstStyle/>
          <a:p>
            <a:pPr algn="ctr"/>
            <a:r>
              <a:rPr lang="ru-RU" sz="2000" b="1" dirty="0">
                <a:solidFill>
                  <a:schemeClr val="accent6">
                    <a:lumMod val="50000"/>
                  </a:schemeClr>
                </a:solidFill>
              </a:rPr>
              <a:t>Основные этапы организации размещения и отдыха туристов на примере сельского гостевого дома</a:t>
            </a:r>
          </a:p>
        </p:txBody>
      </p:sp>
      <p:sp>
        <p:nvSpPr>
          <p:cNvPr id="10" name="Объект 2">
            <a:extLst>
              <a:ext uri="{FF2B5EF4-FFF2-40B4-BE49-F238E27FC236}">
                <a16:creationId xmlns:a16="http://schemas.microsoft.com/office/drawing/2014/main" id="{38B95C74-73B8-466B-8276-D0F4B3AF84DC}"/>
              </a:ext>
            </a:extLst>
          </p:cNvPr>
          <p:cNvSpPr txBox="1">
            <a:spLocks/>
          </p:cNvSpPr>
          <p:nvPr/>
        </p:nvSpPr>
        <p:spPr>
          <a:xfrm>
            <a:off x="566929" y="1675623"/>
            <a:ext cx="10937684" cy="4235599"/>
          </a:xfrm>
          <a:prstGeom prst="rect">
            <a:avLst/>
          </a:prstGeom>
          <a:noFill/>
          <a:ln w="38100">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dirty="0"/>
          </a:p>
        </p:txBody>
      </p:sp>
      <p:graphicFrame>
        <p:nvGraphicFramePr>
          <p:cNvPr id="6" name="Таблица 6">
            <a:extLst>
              <a:ext uri="{FF2B5EF4-FFF2-40B4-BE49-F238E27FC236}">
                <a16:creationId xmlns:a16="http://schemas.microsoft.com/office/drawing/2014/main" id="{8A1595D4-164C-4320-B9EB-A526551430D0}"/>
              </a:ext>
            </a:extLst>
          </p:cNvPr>
          <p:cNvGraphicFramePr>
            <a:graphicFrameLocks noGrp="1"/>
          </p:cNvGraphicFramePr>
          <p:nvPr>
            <p:extLst>
              <p:ext uri="{D42A27DB-BD31-4B8C-83A1-F6EECF244321}">
                <p14:modId xmlns:p14="http://schemas.microsoft.com/office/powerpoint/2010/main" val="3816656781"/>
              </p:ext>
            </p:extLst>
          </p:nvPr>
        </p:nvGraphicFramePr>
        <p:xfrm>
          <a:off x="270278" y="1314061"/>
          <a:ext cx="11574391" cy="4831557"/>
        </p:xfrm>
        <a:graphic>
          <a:graphicData uri="http://schemas.openxmlformats.org/drawingml/2006/table">
            <a:tbl>
              <a:tblPr firstRow="1" bandRow="1">
                <a:tableStyleId>{21E4AEA4-8DFA-4A89-87EB-49C32662AFE0}</a:tableStyleId>
              </a:tblPr>
              <a:tblGrid>
                <a:gridCol w="2567292">
                  <a:extLst>
                    <a:ext uri="{9D8B030D-6E8A-4147-A177-3AD203B41FA5}">
                      <a16:colId xmlns:a16="http://schemas.microsoft.com/office/drawing/2014/main" val="4215386246"/>
                    </a:ext>
                  </a:extLst>
                </a:gridCol>
                <a:gridCol w="9007099">
                  <a:extLst>
                    <a:ext uri="{9D8B030D-6E8A-4147-A177-3AD203B41FA5}">
                      <a16:colId xmlns:a16="http://schemas.microsoft.com/office/drawing/2014/main" val="3574848541"/>
                    </a:ext>
                  </a:extLst>
                </a:gridCol>
              </a:tblGrid>
              <a:tr h="477727">
                <a:tc>
                  <a:txBody>
                    <a:bodyPr/>
                    <a:lstStyle/>
                    <a:p>
                      <a:r>
                        <a:rPr lang="ru-RU" sz="1600" dirty="0"/>
                        <a:t>Наименование этапа</a:t>
                      </a:r>
                    </a:p>
                  </a:txBody>
                  <a:tcPr/>
                </a:tc>
                <a:tc>
                  <a:txBody>
                    <a:bodyPr/>
                    <a:lstStyle/>
                    <a:p>
                      <a:r>
                        <a:rPr lang="ru-RU" sz="1600" dirty="0"/>
                        <a:t>Наименование мероприятия</a:t>
                      </a:r>
                    </a:p>
                  </a:txBody>
                  <a:tcPr/>
                </a:tc>
                <a:extLst>
                  <a:ext uri="{0D108BD9-81ED-4DB2-BD59-A6C34878D82A}">
                    <a16:rowId xmlns:a16="http://schemas.microsoft.com/office/drawing/2014/main" val="3373753950"/>
                  </a:ext>
                </a:extLst>
              </a:tr>
              <a:tr h="902814">
                <a:tc>
                  <a:txBody>
                    <a:bodyPr/>
                    <a:lstStyle/>
                    <a:p>
                      <a:r>
                        <a:rPr lang="ru-RU" sz="1400" dirty="0"/>
                        <a:t>1. Организационный</a:t>
                      </a:r>
                    </a:p>
                  </a:txBody>
                  <a:tcPr/>
                </a:tc>
                <a:tc>
                  <a:txBody>
                    <a:bodyPr/>
                    <a:lstStyle/>
                    <a:p>
                      <a:r>
                        <a:rPr lang="ru-RU" sz="1400" dirty="0"/>
                        <a:t>Регистрация физического лица в качестве ИП или создание юридического лица (ООО, НП, АО и др.). </a:t>
                      </a:r>
                    </a:p>
                    <a:p>
                      <a:r>
                        <a:rPr lang="ru-RU" sz="1400" dirty="0"/>
                        <a:t>Назначение руководителя</a:t>
                      </a:r>
                    </a:p>
                  </a:txBody>
                  <a:tcPr/>
                </a:tc>
                <a:extLst>
                  <a:ext uri="{0D108BD9-81ED-4DB2-BD59-A6C34878D82A}">
                    <a16:rowId xmlns:a16="http://schemas.microsoft.com/office/drawing/2014/main" val="843331984"/>
                  </a:ext>
                </a:extLst>
              </a:tr>
              <a:tr h="611117">
                <a:tc>
                  <a:txBody>
                    <a:bodyPr/>
                    <a:lstStyle/>
                    <a:p>
                      <a:r>
                        <a:rPr lang="ru-RU" sz="1400" dirty="0"/>
                        <a:t>2. Учетный (бухгалтерский)</a:t>
                      </a:r>
                    </a:p>
                  </a:txBody>
                  <a:tcPr/>
                </a:tc>
                <a:tc>
                  <a:txBody>
                    <a:bodyPr/>
                    <a:lstStyle/>
                    <a:p>
                      <a:r>
                        <a:rPr lang="ru-RU" sz="1400" dirty="0"/>
                        <a:t>Выбор системы налогообложения и кодов ОКВЭД по предполагаемым видам деятельности. </a:t>
                      </a:r>
                    </a:p>
                    <a:p>
                      <a:r>
                        <a:rPr lang="ru-RU" sz="1400" dirty="0"/>
                        <a:t>Постановка на учет, открытие счета в банке</a:t>
                      </a:r>
                    </a:p>
                  </a:txBody>
                  <a:tcPr/>
                </a:tc>
                <a:extLst>
                  <a:ext uri="{0D108BD9-81ED-4DB2-BD59-A6C34878D82A}">
                    <a16:rowId xmlns:a16="http://schemas.microsoft.com/office/drawing/2014/main" val="3633131584"/>
                  </a:ext>
                </a:extLst>
              </a:tr>
              <a:tr h="862754">
                <a:tc>
                  <a:txBody>
                    <a:bodyPr/>
                    <a:lstStyle/>
                    <a:p>
                      <a:r>
                        <a:rPr lang="ru-RU" sz="1400" dirty="0"/>
                        <a:t>3. Определяющий</a:t>
                      </a:r>
                    </a:p>
                  </a:txBody>
                  <a:tcPr/>
                </a:tc>
                <a:tc>
                  <a:txBody>
                    <a:bodyPr/>
                    <a:lstStyle/>
                    <a:p>
                      <a:r>
                        <a:rPr lang="ru-RU" sz="1400" dirty="0"/>
                        <a:t>Выбор вида средства размещения (гостиница, дом рыбака или др.) и его названия. </a:t>
                      </a:r>
                    </a:p>
                    <a:p>
                      <a:r>
                        <a:rPr lang="ru-RU" sz="1400" dirty="0"/>
                        <a:t>Определение дополнительных услуг, которые будут оказываться туристам. </a:t>
                      </a:r>
                    </a:p>
                    <a:p>
                      <a:r>
                        <a:rPr lang="ru-RU" sz="1400" dirty="0"/>
                        <a:t>Изучить требования к ним, подготовить условия для оказания услуг</a:t>
                      </a:r>
                    </a:p>
                  </a:txBody>
                  <a:tcPr/>
                </a:tc>
                <a:extLst>
                  <a:ext uri="{0D108BD9-81ED-4DB2-BD59-A6C34878D82A}">
                    <a16:rowId xmlns:a16="http://schemas.microsoft.com/office/drawing/2014/main" val="2116183676"/>
                  </a:ext>
                </a:extLst>
              </a:tr>
              <a:tr h="862754">
                <a:tc>
                  <a:txBody>
                    <a:bodyPr/>
                    <a:lstStyle/>
                    <a:p>
                      <a:r>
                        <a:rPr lang="ru-RU" sz="1400" dirty="0"/>
                        <a:t>4. Перестройки и оборудования помещений и территории</a:t>
                      </a:r>
                    </a:p>
                  </a:txBody>
                  <a:tcPr/>
                </a:tc>
                <a:tc>
                  <a:txBody>
                    <a:bodyPr/>
                    <a:lstStyle/>
                    <a:p>
                      <a:r>
                        <a:rPr lang="ru-RU" sz="1400" dirty="0"/>
                        <a:t>Оборудовать все комнаты для проживания, кухню для приготовления и приема пищи, санитарно-гигиенические и подсобные помещения с учетом требований пожарной и санитарной безопасности. </a:t>
                      </a:r>
                    </a:p>
                    <a:p>
                      <a:r>
                        <a:rPr lang="ru-RU" sz="1400" dirty="0"/>
                        <a:t>Привести в порядок прилегающую территорию</a:t>
                      </a:r>
                    </a:p>
                  </a:txBody>
                  <a:tcPr/>
                </a:tc>
                <a:extLst>
                  <a:ext uri="{0D108BD9-81ED-4DB2-BD59-A6C34878D82A}">
                    <a16:rowId xmlns:a16="http://schemas.microsoft.com/office/drawing/2014/main" val="2868676622"/>
                  </a:ext>
                </a:extLst>
              </a:tr>
              <a:tr h="1114391">
                <a:tc>
                  <a:txBody>
                    <a:bodyPr/>
                    <a:lstStyle/>
                    <a:p>
                      <a:r>
                        <a:rPr lang="ru-RU" sz="1400" dirty="0"/>
                        <a:t>5. Документарный</a:t>
                      </a:r>
                    </a:p>
                  </a:txBody>
                  <a:tcPr/>
                </a:tc>
                <a:tc>
                  <a:txBody>
                    <a:bodyPr/>
                    <a:lstStyle/>
                    <a:p>
                      <a:r>
                        <a:rPr lang="ru-RU" sz="1400" dirty="0"/>
                        <a:t>Разработать и утвердить: </a:t>
                      </a:r>
                    </a:p>
                    <a:p>
                      <a:r>
                        <a:rPr lang="ru-RU" sz="1400" dirty="0"/>
                        <a:t>договор с туристом (оказания гостиничных услуг или найма), </a:t>
                      </a:r>
                    </a:p>
                    <a:p>
                      <a:r>
                        <a:rPr lang="ru-RU" sz="1400" dirty="0"/>
                        <a:t>правила проживания, информацию, инструкции для туристов и персонала, план эвакуации, штатное расписание, должностные инструкции, стандарты</a:t>
                      </a:r>
                    </a:p>
                  </a:txBody>
                  <a:tcPr/>
                </a:tc>
                <a:extLst>
                  <a:ext uri="{0D108BD9-81ED-4DB2-BD59-A6C34878D82A}">
                    <a16:rowId xmlns:a16="http://schemas.microsoft.com/office/drawing/2014/main" val="1795723002"/>
                  </a:ext>
                </a:extLst>
              </a:tr>
            </a:tbl>
          </a:graphicData>
        </a:graphic>
      </p:graphicFrame>
    </p:spTree>
    <p:extLst>
      <p:ext uri="{BB962C8B-B14F-4D97-AF65-F5344CB8AC3E}">
        <p14:creationId xmlns:p14="http://schemas.microsoft.com/office/powerpoint/2010/main" val="415427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386F99-EAC1-4028-971E-69F66E90732F}"/>
              </a:ext>
            </a:extLst>
          </p:cNvPr>
          <p:cNvSpPr>
            <a:spLocks noGrp="1"/>
          </p:cNvSpPr>
          <p:nvPr>
            <p:ph type="title"/>
          </p:nvPr>
        </p:nvSpPr>
        <p:spPr>
          <a:xfrm>
            <a:off x="838199" y="365126"/>
            <a:ext cx="8741735" cy="670340"/>
          </a:xfrm>
        </p:spPr>
        <p:txBody>
          <a:bodyPr>
            <a:noAutofit/>
          </a:bodyPr>
          <a:lstStyle/>
          <a:p>
            <a:r>
              <a:rPr lang="ru-RU" sz="1800" b="1" dirty="0">
                <a:solidFill>
                  <a:srgbClr val="EF532B"/>
                </a:solidFill>
              </a:rPr>
              <a:t>Фонд поддержки и развития предпринимательства Иркутской области </a:t>
            </a:r>
          </a:p>
        </p:txBody>
      </p:sp>
      <p:sp>
        <p:nvSpPr>
          <p:cNvPr id="3" name="Объект 2">
            <a:extLst>
              <a:ext uri="{FF2B5EF4-FFF2-40B4-BE49-F238E27FC236}">
                <a16:creationId xmlns:a16="http://schemas.microsoft.com/office/drawing/2014/main" id="{A8FE835A-D4A4-4F24-A5CB-D0320FEACBF2}"/>
              </a:ext>
            </a:extLst>
          </p:cNvPr>
          <p:cNvSpPr>
            <a:spLocks noGrp="1"/>
          </p:cNvSpPr>
          <p:nvPr>
            <p:ph idx="1"/>
          </p:nvPr>
        </p:nvSpPr>
        <p:spPr>
          <a:xfrm>
            <a:off x="481584" y="1289304"/>
            <a:ext cx="10872216" cy="4983480"/>
          </a:xfrm>
        </p:spPr>
        <p:txBody>
          <a:bodyPr>
            <a:normAutofit/>
          </a:bodyPr>
          <a:lstStyle/>
          <a:p>
            <a:pPr marL="0" indent="0">
              <a:buNone/>
            </a:pPr>
            <a:endParaRPr lang="en-US" sz="2800" dirty="0"/>
          </a:p>
          <a:p>
            <a:pPr marL="0" indent="0" algn="just">
              <a:buNone/>
            </a:pPr>
            <a:endParaRPr lang="ru-RU" sz="2000" b="0" i="0" u="none" strike="noStrike" baseline="0" dirty="0"/>
          </a:p>
          <a:p>
            <a:pPr marL="0" indent="0">
              <a:buNone/>
            </a:pPr>
            <a:endParaRPr lang="ru-RU" sz="2800" b="1" dirty="0"/>
          </a:p>
        </p:txBody>
      </p:sp>
      <p:sp>
        <p:nvSpPr>
          <p:cNvPr id="5" name="Номер слайда 4">
            <a:extLst>
              <a:ext uri="{FF2B5EF4-FFF2-40B4-BE49-F238E27FC236}">
                <a16:creationId xmlns:a16="http://schemas.microsoft.com/office/drawing/2014/main" id="{FDD3BAB9-B8D0-4976-9665-5500E63F803F}"/>
              </a:ext>
            </a:extLst>
          </p:cNvPr>
          <p:cNvSpPr>
            <a:spLocks noGrp="1"/>
          </p:cNvSpPr>
          <p:nvPr>
            <p:ph type="sldNum" sz="quarter" idx="12"/>
          </p:nvPr>
        </p:nvSpPr>
        <p:spPr/>
        <p:txBody>
          <a:bodyPr/>
          <a:lstStyle/>
          <a:p>
            <a:fld id="{B8F8EE5D-A6DC-4992-B61F-BB6187C55770}" type="slidenum">
              <a:rPr lang="ru-RU" sz="1400" b="1" smtClean="0">
                <a:solidFill>
                  <a:srgbClr val="EF532B"/>
                </a:solidFill>
              </a:rPr>
              <a:t>23</a:t>
            </a:fld>
            <a:endParaRPr lang="ru-RU" sz="1400" b="1" dirty="0">
              <a:solidFill>
                <a:srgbClr val="EF532B"/>
              </a:solidFill>
            </a:endParaRPr>
          </a:p>
        </p:txBody>
      </p:sp>
      <p:pic>
        <p:nvPicPr>
          <p:cNvPr id="4" name="Рисунок 3">
            <a:extLst>
              <a:ext uri="{FF2B5EF4-FFF2-40B4-BE49-F238E27FC236}">
                <a16:creationId xmlns:a16="http://schemas.microsoft.com/office/drawing/2014/main" id="{9B1049A2-D23E-42C5-A580-910386118A5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645548" y="212343"/>
            <a:ext cx="1064868" cy="490785"/>
          </a:xfrm>
          <a:prstGeom prst="rect">
            <a:avLst/>
          </a:prstGeom>
        </p:spPr>
      </p:pic>
      <p:sp>
        <p:nvSpPr>
          <p:cNvPr id="9" name="TextBox 8">
            <a:extLst>
              <a:ext uri="{FF2B5EF4-FFF2-40B4-BE49-F238E27FC236}">
                <a16:creationId xmlns:a16="http://schemas.microsoft.com/office/drawing/2014/main" id="{B7F9C075-EE46-4E26-A4C3-D3D3E3FDD349}"/>
              </a:ext>
            </a:extLst>
          </p:cNvPr>
          <p:cNvSpPr txBox="1"/>
          <p:nvPr/>
        </p:nvSpPr>
        <p:spPr>
          <a:xfrm>
            <a:off x="481584" y="1147549"/>
            <a:ext cx="11228832" cy="707886"/>
          </a:xfrm>
          <a:prstGeom prst="rect">
            <a:avLst/>
          </a:prstGeom>
          <a:noFill/>
        </p:spPr>
        <p:txBody>
          <a:bodyPr wrap="square">
            <a:spAutoFit/>
          </a:bodyPr>
          <a:lstStyle/>
          <a:p>
            <a:pPr algn="ctr"/>
            <a:r>
              <a:rPr lang="ru-RU" sz="2000" b="1" dirty="0">
                <a:solidFill>
                  <a:schemeClr val="accent6">
                    <a:lumMod val="50000"/>
                  </a:schemeClr>
                </a:solidFill>
              </a:rPr>
              <a:t>Основные этапы организации размещения и отдыха туристов на примере сельского гостевого дома</a:t>
            </a:r>
          </a:p>
        </p:txBody>
      </p:sp>
      <p:sp>
        <p:nvSpPr>
          <p:cNvPr id="10" name="Объект 2">
            <a:extLst>
              <a:ext uri="{FF2B5EF4-FFF2-40B4-BE49-F238E27FC236}">
                <a16:creationId xmlns:a16="http://schemas.microsoft.com/office/drawing/2014/main" id="{38B95C74-73B8-466B-8276-D0F4B3AF84DC}"/>
              </a:ext>
            </a:extLst>
          </p:cNvPr>
          <p:cNvSpPr txBox="1">
            <a:spLocks/>
          </p:cNvSpPr>
          <p:nvPr/>
        </p:nvSpPr>
        <p:spPr>
          <a:xfrm>
            <a:off x="566929" y="1675623"/>
            <a:ext cx="10937684" cy="4235599"/>
          </a:xfrm>
          <a:prstGeom prst="rect">
            <a:avLst/>
          </a:prstGeom>
          <a:noFill/>
          <a:ln w="38100">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dirty="0"/>
          </a:p>
        </p:txBody>
      </p:sp>
      <p:graphicFrame>
        <p:nvGraphicFramePr>
          <p:cNvPr id="6" name="Таблица 6">
            <a:extLst>
              <a:ext uri="{FF2B5EF4-FFF2-40B4-BE49-F238E27FC236}">
                <a16:creationId xmlns:a16="http://schemas.microsoft.com/office/drawing/2014/main" id="{8A1595D4-164C-4320-B9EB-A526551430D0}"/>
              </a:ext>
            </a:extLst>
          </p:cNvPr>
          <p:cNvGraphicFramePr>
            <a:graphicFrameLocks noGrp="1"/>
          </p:cNvGraphicFramePr>
          <p:nvPr>
            <p:extLst>
              <p:ext uri="{D42A27DB-BD31-4B8C-83A1-F6EECF244321}">
                <p14:modId xmlns:p14="http://schemas.microsoft.com/office/powerpoint/2010/main" val="897469013"/>
              </p:ext>
            </p:extLst>
          </p:nvPr>
        </p:nvGraphicFramePr>
        <p:xfrm>
          <a:off x="283464" y="2121078"/>
          <a:ext cx="11504613" cy="3061299"/>
        </p:xfrm>
        <a:graphic>
          <a:graphicData uri="http://schemas.openxmlformats.org/drawingml/2006/table">
            <a:tbl>
              <a:tblPr firstRow="1" bandRow="1">
                <a:tableStyleId>{21E4AEA4-8DFA-4A89-87EB-49C32662AFE0}</a:tableStyleId>
              </a:tblPr>
              <a:tblGrid>
                <a:gridCol w="2309526">
                  <a:extLst>
                    <a:ext uri="{9D8B030D-6E8A-4147-A177-3AD203B41FA5}">
                      <a16:colId xmlns:a16="http://schemas.microsoft.com/office/drawing/2014/main" val="4215386246"/>
                    </a:ext>
                  </a:extLst>
                </a:gridCol>
                <a:gridCol w="9195087">
                  <a:extLst>
                    <a:ext uri="{9D8B030D-6E8A-4147-A177-3AD203B41FA5}">
                      <a16:colId xmlns:a16="http://schemas.microsoft.com/office/drawing/2014/main" val="3574848541"/>
                    </a:ext>
                  </a:extLst>
                </a:gridCol>
              </a:tblGrid>
              <a:tr h="445126">
                <a:tc>
                  <a:txBody>
                    <a:bodyPr/>
                    <a:lstStyle/>
                    <a:p>
                      <a:r>
                        <a:rPr lang="ru-RU" sz="1600" dirty="0"/>
                        <a:t>Наименование этапа</a:t>
                      </a:r>
                    </a:p>
                  </a:txBody>
                  <a:tcPr/>
                </a:tc>
                <a:tc>
                  <a:txBody>
                    <a:bodyPr/>
                    <a:lstStyle/>
                    <a:p>
                      <a:r>
                        <a:rPr lang="ru-RU" sz="1600" dirty="0"/>
                        <a:t>Наименование мероприятия</a:t>
                      </a:r>
                    </a:p>
                  </a:txBody>
                  <a:tcPr/>
                </a:tc>
                <a:extLst>
                  <a:ext uri="{0D108BD9-81ED-4DB2-BD59-A6C34878D82A}">
                    <a16:rowId xmlns:a16="http://schemas.microsoft.com/office/drawing/2014/main" val="3373753950"/>
                  </a:ext>
                </a:extLst>
              </a:tr>
              <a:tr h="1086195">
                <a:tc>
                  <a:txBody>
                    <a:bodyPr/>
                    <a:lstStyle/>
                    <a:p>
                      <a:r>
                        <a:rPr lang="ru-RU" sz="1800" dirty="0"/>
                        <a:t>6. Уведомительный</a:t>
                      </a:r>
                    </a:p>
                  </a:txBody>
                  <a:tcPr/>
                </a:tc>
                <a:tc>
                  <a:txBody>
                    <a:bodyPr/>
                    <a:lstStyle/>
                    <a:p>
                      <a:r>
                        <a:rPr lang="ru-RU" sz="1800" dirty="0"/>
                        <a:t>в Роспотребнадзор, </a:t>
                      </a:r>
                    </a:p>
                    <a:p>
                      <a:r>
                        <a:rPr lang="ru-RU" sz="1800" dirty="0"/>
                        <a:t>организовать прохождение медосмотра сотрудников, принять их на работу, </a:t>
                      </a:r>
                    </a:p>
                    <a:p>
                      <a:r>
                        <a:rPr lang="ru-RU" sz="1800" dirty="0"/>
                        <a:t>ознакомить с инструкциями по технике безопасности, должностными обязанностями и стандартами работы</a:t>
                      </a:r>
                    </a:p>
                  </a:txBody>
                  <a:tcPr/>
                </a:tc>
                <a:extLst>
                  <a:ext uri="{0D108BD9-81ED-4DB2-BD59-A6C34878D82A}">
                    <a16:rowId xmlns:a16="http://schemas.microsoft.com/office/drawing/2014/main" val="843331984"/>
                  </a:ext>
                </a:extLst>
              </a:tr>
              <a:tr h="962324">
                <a:tc>
                  <a:txBody>
                    <a:bodyPr/>
                    <a:lstStyle/>
                    <a:p>
                      <a:r>
                        <a:rPr lang="ru-RU" sz="1800" dirty="0"/>
                        <a:t>7. Оценочный</a:t>
                      </a:r>
                    </a:p>
                  </a:txBody>
                  <a:tcPr/>
                </a:tc>
                <a:tc>
                  <a:txBody>
                    <a:bodyPr/>
                    <a:lstStyle/>
                    <a:p>
                      <a:r>
                        <a:rPr lang="ru-RU" sz="1800" dirty="0"/>
                        <a:t>Провести СОУТ, подготовиться и заключить договор на проведение классификации (для гостиниц) или сертификации (по желанию). </a:t>
                      </a:r>
                    </a:p>
                    <a:p>
                      <a:r>
                        <a:rPr lang="ru-RU" sz="1800" dirty="0"/>
                        <a:t>Установить вывеску на входе, информацию для туристов в доступном для обозрения месте</a:t>
                      </a:r>
                    </a:p>
                  </a:txBody>
                  <a:tcPr/>
                </a:tc>
                <a:extLst>
                  <a:ext uri="{0D108BD9-81ED-4DB2-BD59-A6C34878D82A}">
                    <a16:rowId xmlns:a16="http://schemas.microsoft.com/office/drawing/2014/main" val="3633131584"/>
                  </a:ext>
                </a:extLst>
              </a:tr>
              <a:tr h="465129">
                <a:tc>
                  <a:txBody>
                    <a:bodyPr/>
                    <a:lstStyle/>
                    <a:p>
                      <a:r>
                        <a:rPr lang="ru-RU" sz="1800" dirty="0"/>
                        <a:t>8. Торжественный</a:t>
                      </a:r>
                    </a:p>
                  </a:txBody>
                  <a:tcPr/>
                </a:tc>
                <a:tc>
                  <a:txBody>
                    <a:bodyPr/>
                    <a:lstStyle/>
                    <a:p>
                      <a:r>
                        <a:rPr lang="ru-RU" sz="1800" dirty="0"/>
                        <a:t>Подготовить и провести торжественную встречу первых гостей</a:t>
                      </a:r>
                    </a:p>
                  </a:txBody>
                  <a:tcPr/>
                </a:tc>
                <a:extLst>
                  <a:ext uri="{0D108BD9-81ED-4DB2-BD59-A6C34878D82A}">
                    <a16:rowId xmlns:a16="http://schemas.microsoft.com/office/drawing/2014/main" val="2116183676"/>
                  </a:ext>
                </a:extLst>
              </a:tr>
            </a:tbl>
          </a:graphicData>
        </a:graphic>
      </p:graphicFrame>
    </p:spTree>
    <p:extLst>
      <p:ext uri="{BB962C8B-B14F-4D97-AF65-F5344CB8AC3E}">
        <p14:creationId xmlns:p14="http://schemas.microsoft.com/office/powerpoint/2010/main" val="2041908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6D3ABB-6B42-4144-AA47-A2C273401831}"/>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99D460BE-8B75-4AA0-9D69-BA73AF8AFBC4}"/>
              </a:ext>
            </a:extLst>
          </p:cNvPr>
          <p:cNvPicPr>
            <a:picLocks noGrp="1" noChangeAspect="1"/>
          </p:cNvPicPr>
          <p:nvPr>
            <p:ph idx="1"/>
          </p:nvPr>
        </p:nvPicPr>
        <p:blipFill>
          <a:blip r:embed="rId2"/>
          <a:stretch>
            <a:fillRect/>
          </a:stretch>
        </p:blipFill>
        <p:spPr>
          <a:xfrm>
            <a:off x="384048" y="192024"/>
            <a:ext cx="11183112" cy="6526325"/>
          </a:xfrm>
          <a:prstGeom prst="rect">
            <a:avLst/>
          </a:prstGeom>
        </p:spPr>
      </p:pic>
      <p:sp>
        <p:nvSpPr>
          <p:cNvPr id="4" name="Номер слайда 3">
            <a:extLst>
              <a:ext uri="{FF2B5EF4-FFF2-40B4-BE49-F238E27FC236}">
                <a16:creationId xmlns:a16="http://schemas.microsoft.com/office/drawing/2014/main" id="{79286B95-3DDC-4B55-92DD-219E575B4031}"/>
              </a:ext>
            </a:extLst>
          </p:cNvPr>
          <p:cNvSpPr>
            <a:spLocks noGrp="1"/>
          </p:cNvSpPr>
          <p:nvPr>
            <p:ph type="sldNum" sz="quarter" idx="12"/>
          </p:nvPr>
        </p:nvSpPr>
        <p:spPr/>
        <p:txBody>
          <a:bodyPr/>
          <a:lstStyle/>
          <a:p>
            <a:fld id="{B8F8EE5D-A6DC-4992-B61F-BB6187C55770}" type="slidenum">
              <a:rPr lang="ru-RU" smtClean="0"/>
              <a:t>24</a:t>
            </a:fld>
            <a:endParaRPr lang="ru-RU"/>
          </a:p>
        </p:txBody>
      </p:sp>
    </p:spTree>
    <p:extLst>
      <p:ext uri="{BB962C8B-B14F-4D97-AF65-F5344CB8AC3E}">
        <p14:creationId xmlns:p14="http://schemas.microsoft.com/office/powerpoint/2010/main" val="289153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E9331804-E5B9-40AD-B430-77E44D56F0C6}"/>
              </a:ext>
            </a:extLst>
          </p:cNvPr>
          <p:cNvSpPr>
            <a:spLocks noGrp="1"/>
          </p:cNvSpPr>
          <p:nvPr>
            <p:ph type="title"/>
          </p:nvPr>
        </p:nvSpPr>
        <p:spPr>
          <a:xfrm>
            <a:off x="243192" y="365125"/>
            <a:ext cx="7183768" cy="387483"/>
          </a:xfrm>
        </p:spPr>
        <p:txBody>
          <a:bodyPr>
            <a:normAutofit/>
          </a:bodyPr>
          <a:lstStyle/>
          <a:p>
            <a:r>
              <a:rPr lang="ru-RU" sz="1800" b="1" dirty="0">
                <a:solidFill>
                  <a:srgbClr val="EF532B"/>
                </a:solidFill>
              </a:rPr>
              <a:t>Фонд поддержки и развития предпринимательства Иркутской области </a:t>
            </a:r>
            <a:endParaRPr lang="ru-RU" sz="1800" dirty="0"/>
          </a:p>
        </p:txBody>
      </p:sp>
      <p:sp>
        <p:nvSpPr>
          <p:cNvPr id="6" name="Текст 5">
            <a:extLst>
              <a:ext uri="{FF2B5EF4-FFF2-40B4-BE49-F238E27FC236}">
                <a16:creationId xmlns:a16="http://schemas.microsoft.com/office/drawing/2014/main" id="{1971D109-7481-45CA-B99F-DD1A35EEE3B8}"/>
              </a:ext>
            </a:extLst>
          </p:cNvPr>
          <p:cNvSpPr>
            <a:spLocks noGrp="1"/>
          </p:cNvSpPr>
          <p:nvPr>
            <p:ph type="body" idx="1"/>
          </p:nvPr>
        </p:nvSpPr>
        <p:spPr>
          <a:xfrm>
            <a:off x="2916379" y="963038"/>
            <a:ext cx="7891829" cy="1446151"/>
          </a:xfrm>
        </p:spPr>
        <p:txBody>
          <a:bodyPr anchor="ctr">
            <a:normAutofit fontScale="85000" lnSpcReduction="20000"/>
          </a:bodyPr>
          <a:lstStyle/>
          <a:p>
            <a:r>
              <a:rPr lang="ru-RU" sz="2000" b="1" dirty="0">
                <a:solidFill>
                  <a:schemeClr val="accent6">
                    <a:lumMod val="75000"/>
                  </a:schemeClr>
                </a:solidFill>
              </a:rPr>
              <a:t>Приказ Минсельхоза России от 10.02.2022 № 68 «Об утверждении порядка проведения конкурсного отбора проектов развития сельского туризма, формы проекта развития сельского туризма, перечня документов для участия в конкурсном отборе проектов развития сельского туризма, требований к ним и форм их представления, требований к заявителям для участия в конкурсном отборе проектов развития сельского туризма, а также случаев и порядка внесения изменений в проект развития сельского туризма»</a:t>
            </a:r>
            <a:endParaRPr lang="ru-RU" sz="2000" dirty="0">
              <a:solidFill>
                <a:schemeClr val="accent6">
                  <a:lumMod val="75000"/>
                </a:schemeClr>
              </a:solidFill>
            </a:endParaRPr>
          </a:p>
        </p:txBody>
      </p:sp>
      <p:pic>
        <p:nvPicPr>
          <p:cNvPr id="1026" name="Picture 2" descr="Министерство сельского хозяйства Российской Федерации — Википедия">
            <a:extLst>
              <a:ext uri="{FF2B5EF4-FFF2-40B4-BE49-F238E27FC236}">
                <a16:creationId xmlns:a16="http://schemas.microsoft.com/office/drawing/2014/main" id="{BB1DB2C9-CF95-4535-A051-554D9B518F0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14293" y="1048702"/>
            <a:ext cx="2275742" cy="1474681"/>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a:extLst>
              <a:ext uri="{FF2B5EF4-FFF2-40B4-BE49-F238E27FC236}">
                <a16:creationId xmlns:a16="http://schemas.microsoft.com/office/drawing/2014/main" id="{CE33DEFA-ECA9-495A-875C-3082DC9CE546}"/>
              </a:ext>
            </a:extLst>
          </p:cNvPr>
          <p:cNvSpPr>
            <a:spLocks noGrp="1"/>
          </p:cNvSpPr>
          <p:nvPr>
            <p:ph type="sldNum" sz="quarter" idx="12"/>
          </p:nvPr>
        </p:nvSpPr>
        <p:spPr/>
        <p:txBody>
          <a:bodyPr/>
          <a:lstStyle/>
          <a:p>
            <a:fld id="{B8F8EE5D-A6DC-4992-B61F-BB6187C55770}" type="slidenum">
              <a:rPr lang="ru-RU" smtClean="0"/>
              <a:t>3</a:t>
            </a:fld>
            <a:endParaRPr lang="ru-RU"/>
          </a:p>
        </p:txBody>
      </p:sp>
      <p:pic>
        <p:nvPicPr>
          <p:cNvPr id="10" name="Рисунок 9">
            <a:extLst>
              <a:ext uri="{FF2B5EF4-FFF2-40B4-BE49-F238E27FC236}">
                <a16:creationId xmlns:a16="http://schemas.microsoft.com/office/drawing/2014/main" id="{0E561F2A-CA15-43DF-BE72-32D7E49C329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08208" y="198223"/>
            <a:ext cx="1126952" cy="519399"/>
          </a:xfrm>
          <a:prstGeom prst="rect">
            <a:avLst/>
          </a:prstGeom>
        </p:spPr>
      </p:pic>
      <p:graphicFrame>
        <p:nvGraphicFramePr>
          <p:cNvPr id="7" name="Таблица 7">
            <a:extLst>
              <a:ext uri="{FF2B5EF4-FFF2-40B4-BE49-F238E27FC236}">
                <a16:creationId xmlns:a16="http://schemas.microsoft.com/office/drawing/2014/main" id="{D13545AA-841F-4D36-B64B-6A90D381D6EB}"/>
              </a:ext>
            </a:extLst>
          </p:cNvPr>
          <p:cNvGraphicFramePr>
            <a:graphicFrameLocks noGrp="1"/>
          </p:cNvGraphicFramePr>
          <p:nvPr>
            <p:extLst>
              <p:ext uri="{D42A27DB-BD31-4B8C-83A1-F6EECF244321}">
                <p14:modId xmlns:p14="http://schemas.microsoft.com/office/powerpoint/2010/main" val="1888883264"/>
              </p:ext>
            </p:extLst>
          </p:nvPr>
        </p:nvGraphicFramePr>
        <p:xfrm>
          <a:off x="243192" y="2619619"/>
          <a:ext cx="11735448" cy="3846844"/>
        </p:xfrm>
        <a:graphic>
          <a:graphicData uri="http://schemas.openxmlformats.org/drawingml/2006/table">
            <a:tbl>
              <a:tblPr firstRow="1" bandRow="1">
                <a:tableStyleId>{21E4AEA4-8DFA-4A89-87EB-49C32662AFE0}</a:tableStyleId>
              </a:tblPr>
              <a:tblGrid>
                <a:gridCol w="793128">
                  <a:extLst>
                    <a:ext uri="{9D8B030D-6E8A-4147-A177-3AD203B41FA5}">
                      <a16:colId xmlns:a16="http://schemas.microsoft.com/office/drawing/2014/main" val="758946427"/>
                    </a:ext>
                  </a:extLst>
                </a:gridCol>
                <a:gridCol w="8788400">
                  <a:extLst>
                    <a:ext uri="{9D8B030D-6E8A-4147-A177-3AD203B41FA5}">
                      <a16:colId xmlns:a16="http://schemas.microsoft.com/office/drawing/2014/main" val="3566900525"/>
                    </a:ext>
                  </a:extLst>
                </a:gridCol>
                <a:gridCol w="2153920">
                  <a:extLst>
                    <a:ext uri="{9D8B030D-6E8A-4147-A177-3AD203B41FA5}">
                      <a16:colId xmlns:a16="http://schemas.microsoft.com/office/drawing/2014/main" val="1777391601"/>
                    </a:ext>
                  </a:extLst>
                </a:gridCol>
              </a:tblGrid>
              <a:tr h="326404">
                <a:tc>
                  <a:txBody>
                    <a:bodyPr/>
                    <a:lstStyle/>
                    <a:p>
                      <a:pPr algn="ctr"/>
                      <a:r>
                        <a:rPr lang="ru-RU" sz="1600" dirty="0"/>
                        <a:t>№ </a:t>
                      </a:r>
                      <a:r>
                        <a:rPr lang="ru-RU" sz="1600" dirty="0" err="1"/>
                        <a:t>п.п</a:t>
                      </a:r>
                      <a:r>
                        <a:rPr lang="ru-RU" sz="1600" dirty="0"/>
                        <a:t>.</a:t>
                      </a:r>
                    </a:p>
                  </a:txBody>
                  <a:tcPr/>
                </a:tc>
                <a:tc>
                  <a:txBody>
                    <a:bodyPr/>
                    <a:lstStyle/>
                    <a:p>
                      <a:pPr algn="ctr"/>
                      <a:r>
                        <a:rPr lang="ru-RU" sz="1600" dirty="0"/>
                        <a:t>Наименование документа</a:t>
                      </a:r>
                    </a:p>
                  </a:txBody>
                  <a:tcPr/>
                </a:tc>
                <a:tc>
                  <a:txBody>
                    <a:bodyPr/>
                    <a:lstStyle/>
                    <a:p>
                      <a:pPr algn="ctr"/>
                      <a:r>
                        <a:rPr lang="ru-RU" sz="1600" dirty="0"/>
                        <a:t>Исполнитель</a:t>
                      </a:r>
                    </a:p>
                  </a:txBody>
                  <a:tcPr/>
                </a:tc>
                <a:extLst>
                  <a:ext uri="{0D108BD9-81ED-4DB2-BD59-A6C34878D82A}">
                    <a16:rowId xmlns:a16="http://schemas.microsoft.com/office/drawing/2014/main" val="1721206651"/>
                  </a:ext>
                </a:extLst>
              </a:tr>
              <a:tr h="326404">
                <a:tc>
                  <a:txBody>
                    <a:bodyPr/>
                    <a:lstStyle/>
                    <a:p>
                      <a:r>
                        <a:rPr lang="ru-RU" sz="1500" dirty="0"/>
                        <a:t>1</a:t>
                      </a:r>
                      <a:endParaRPr lang="ru-RU" sz="1500" dirty="0">
                        <a:latin typeface="+mn-lt"/>
                      </a:endParaRPr>
                    </a:p>
                  </a:txBody>
                  <a:tcPr/>
                </a:tc>
                <a:tc>
                  <a:txBody>
                    <a:bodyPr/>
                    <a:lstStyle/>
                    <a:p>
                      <a:r>
                        <a:rPr lang="ru-RU" sz="1500" dirty="0"/>
                        <a:t>Копии документов на земельный участок, подтверждающий право собственности и (или) иное право пользования заявителя на срок не менее 5 лет (на период реализации проекта!!)</a:t>
                      </a:r>
                      <a:endParaRPr lang="ru-RU" sz="15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500" b="0" u="none" strike="noStrike" kern="1200" cap="none" spc="0" normalizeH="0" baseline="0" noProof="0" dirty="0">
                          <a:ln>
                            <a:noFill/>
                          </a:ln>
                          <a:solidFill>
                            <a:prstClr val="black"/>
                          </a:solidFill>
                          <a:effectLst/>
                          <a:uLnTx/>
                          <a:uFillTx/>
                        </a:rPr>
                        <a:t>Заявитель </a:t>
                      </a:r>
                      <a:r>
                        <a:rPr lang="ru-RU" sz="1500" dirty="0"/>
                        <a:t>– выписка из ЕГРН</a:t>
                      </a:r>
                      <a:endParaRPr kumimoji="0" lang="ru-RU" sz="15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787499745"/>
                  </a:ext>
                </a:extLst>
              </a:tr>
              <a:tr h="326404">
                <a:tc>
                  <a:txBody>
                    <a:bodyPr/>
                    <a:lstStyle/>
                    <a:p>
                      <a:r>
                        <a:rPr lang="ru-RU" sz="1500" dirty="0"/>
                        <a:t>2</a:t>
                      </a:r>
                      <a:endParaRPr lang="ru-RU" sz="1500" dirty="0">
                        <a:latin typeface="+mn-lt"/>
                      </a:endParaRPr>
                    </a:p>
                  </a:txBody>
                  <a:tcPr/>
                </a:tc>
                <a:tc>
                  <a:txBody>
                    <a:bodyPr/>
                    <a:lstStyle/>
                    <a:p>
                      <a:r>
                        <a:rPr lang="ru-RU" sz="1500" dirty="0"/>
                        <a:t>согласие заявителя на проведение проверок МСХ Иркутской области и органом </a:t>
                      </a:r>
                      <a:r>
                        <a:rPr lang="ru-RU" sz="1500" dirty="0" err="1"/>
                        <a:t>госфинконтроля</a:t>
                      </a:r>
                      <a:endParaRPr lang="ru-RU" sz="15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a:ln>
                            <a:noFill/>
                          </a:ln>
                          <a:solidFill>
                            <a:prstClr val="black"/>
                          </a:solidFill>
                          <a:effectLst/>
                          <a:uLnTx/>
                          <a:uFillTx/>
                          <a:latin typeface="Calibri" panose="020F0502020204030204"/>
                          <a:ea typeface="+mn-ea"/>
                          <a:cs typeface="+mn-cs"/>
                        </a:rPr>
                        <a:t>Центр Компетенций</a:t>
                      </a:r>
                      <a:endPar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2959006660"/>
                  </a:ext>
                </a:extLst>
              </a:tr>
              <a:tr h="256945">
                <a:tc>
                  <a:txBody>
                    <a:bodyPr/>
                    <a:lstStyle/>
                    <a:p>
                      <a:r>
                        <a:rPr lang="ru-RU" sz="1500" dirty="0"/>
                        <a:t>3</a:t>
                      </a:r>
                      <a:endParaRPr lang="ru-RU" sz="1500" dirty="0">
                        <a:latin typeface="+mn-lt"/>
                      </a:endParaRPr>
                    </a:p>
                  </a:txBody>
                  <a:tcPr/>
                </a:tc>
                <a:tc>
                  <a:txBody>
                    <a:bodyPr/>
                    <a:lstStyle/>
                    <a:p>
                      <a:r>
                        <a:rPr lang="ru-RU" sz="1500" dirty="0"/>
                        <a:t>Сведения о заявителе:</a:t>
                      </a:r>
                      <a:endParaRPr lang="ru-RU" sz="15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Центр Компетенций</a:t>
                      </a:r>
                    </a:p>
                  </a:txBody>
                  <a:tcPr/>
                </a:tc>
                <a:extLst>
                  <a:ext uri="{0D108BD9-81ED-4DB2-BD59-A6C34878D82A}">
                    <a16:rowId xmlns:a16="http://schemas.microsoft.com/office/drawing/2014/main" val="2215667503"/>
                  </a:ext>
                </a:extLst>
              </a:tr>
              <a:tr h="0">
                <a:tc>
                  <a:txBody>
                    <a:bodyPr/>
                    <a:lstStyle/>
                    <a:p>
                      <a:endParaRPr lang="ru-RU" sz="15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500" dirty="0"/>
                        <a:t>выписка из ЕГРЮЛ или ЕГРИП с основным видом деятельности «растениеводство и животноводство, охота и предоставление соотв. услуг в этих областях (код 01 по ОКВЭД 02)</a:t>
                      </a:r>
                      <a:endParaRPr lang="ru-RU" sz="15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5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2132085374"/>
                  </a:ext>
                </a:extLst>
              </a:tr>
              <a:tr h="0">
                <a:tc>
                  <a:txBody>
                    <a:bodyPr/>
                    <a:lstStyle/>
                    <a:p>
                      <a:endParaRPr lang="ru-RU" sz="15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500" dirty="0"/>
                        <a:t>выписка из ЕГРЮЛ для СПоК  с основным видом деятельности «производство пищевых продуктов (код 10 по ОКВЭД 2)</a:t>
                      </a:r>
                      <a:endParaRPr lang="ru-RU" sz="15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5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655235875"/>
                  </a:ext>
                </a:extLst>
              </a:tr>
              <a:tr h="326404">
                <a:tc>
                  <a:txBody>
                    <a:bodyPr/>
                    <a:lstStyle/>
                    <a:p>
                      <a:r>
                        <a:rPr lang="ru-RU" sz="1500" dirty="0"/>
                        <a:t>4</a:t>
                      </a:r>
                      <a:endParaRPr lang="ru-RU" sz="1500" dirty="0">
                        <a:latin typeface="+mn-lt"/>
                      </a:endParaRPr>
                    </a:p>
                  </a:txBody>
                  <a:tcPr/>
                </a:tc>
                <a:tc>
                  <a:txBody>
                    <a:bodyPr/>
                    <a:lstStyle/>
                    <a:p>
                      <a:r>
                        <a:rPr lang="ru-RU" sz="1500" dirty="0"/>
                        <a:t>справка налогового органа об отсутствии у заявителя на 1 число месяца, предшествующего дате подачи документов в МСХ Иркутской области для участия в отборе </a:t>
                      </a:r>
                      <a:endParaRPr lang="ru-RU" sz="15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500" b="0" u="none" strike="noStrike" kern="1200" cap="none" spc="0" normalizeH="0" baseline="0" noProof="0" dirty="0">
                          <a:ln>
                            <a:noFill/>
                          </a:ln>
                          <a:solidFill>
                            <a:prstClr val="black"/>
                          </a:solidFill>
                          <a:effectLst/>
                          <a:uLnTx/>
                          <a:uFillTx/>
                        </a:rPr>
                        <a:t>заявитель</a:t>
                      </a:r>
                      <a:endParaRPr kumimoji="0" lang="ru-RU" sz="15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469045150"/>
                  </a:ext>
                </a:extLst>
              </a:tr>
              <a:tr h="326404">
                <a:tc>
                  <a:txBody>
                    <a:bodyPr/>
                    <a:lstStyle/>
                    <a:p>
                      <a:r>
                        <a:rPr lang="ru-RU" sz="1500" dirty="0"/>
                        <a:t>5</a:t>
                      </a:r>
                      <a:endParaRPr lang="ru-RU" sz="1500" dirty="0">
                        <a:latin typeface="+mn-lt"/>
                      </a:endParaRPr>
                    </a:p>
                  </a:txBody>
                  <a:tcPr/>
                </a:tc>
                <a:tc>
                  <a:txBody>
                    <a:bodyPr/>
                    <a:lstStyle/>
                    <a:p>
                      <a:r>
                        <a:rPr lang="ru-RU" sz="1500" dirty="0"/>
                        <a:t>копия утвержденной ПСД</a:t>
                      </a:r>
                      <a:endParaRPr lang="ru-RU" sz="15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500" b="0" u="none" strike="noStrike" kern="1200" cap="none" spc="0" normalizeH="0" baseline="0" noProof="0">
                          <a:ln>
                            <a:noFill/>
                          </a:ln>
                          <a:solidFill>
                            <a:prstClr val="black"/>
                          </a:solidFill>
                          <a:effectLst/>
                          <a:uLnTx/>
                          <a:uFillTx/>
                        </a:rPr>
                        <a:t>заявитель</a:t>
                      </a:r>
                      <a:endParaRPr kumimoji="0" lang="ru-RU" sz="15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821511752"/>
                  </a:ext>
                </a:extLst>
              </a:tr>
              <a:tr h="316621">
                <a:tc>
                  <a:txBody>
                    <a:bodyPr/>
                    <a:lstStyle/>
                    <a:p>
                      <a:r>
                        <a:rPr lang="ru-RU" sz="1500" dirty="0"/>
                        <a:t>6</a:t>
                      </a:r>
                      <a:endParaRPr lang="ru-RU" sz="1500" dirty="0">
                        <a:latin typeface="+mn-lt"/>
                      </a:endParaRPr>
                    </a:p>
                  </a:txBody>
                  <a:tcPr/>
                </a:tc>
                <a:tc>
                  <a:txBody>
                    <a:bodyPr/>
                    <a:lstStyle/>
                    <a:p>
                      <a:r>
                        <a:rPr lang="ru-RU" sz="1500" dirty="0"/>
                        <a:t>копия заключения госэкспертизы проектной документации и результатов инженерных изысканий</a:t>
                      </a:r>
                      <a:endParaRPr lang="ru-RU" sz="15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500" b="0" u="none" strike="noStrike" kern="1200" cap="none" spc="0" normalizeH="0" baseline="0" noProof="0" dirty="0">
                          <a:ln>
                            <a:noFill/>
                          </a:ln>
                          <a:solidFill>
                            <a:prstClr val="black"/>
                          </a:solidFill>
                          <a:effectLst/>
                          <a:uLnTx/>
                          <a:uFillTx/>
                        </a:rPr>
                        <a:t>заявитель</a:t>
                      </a:r>
                      <a:endParaRPr kumimoji="0" lang="ru-RU" sz="15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2564432908"/>
                  </a:ext>
                </a:extLst>
              </a:tr>
            </a:tbl>
          </a:graphicData>
        </a:graphic>
      </p:graphicFrame>
    </p:spTree>
    <p:extLst>
      <p:ext uri="{BB962C8B-B14F-4D97-AF65-F5344CB8AC3E}">
        <p14:creationId xmlns:p14="http://schemas.microsoft.com/office/powerpoint/2010/main" val="35496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E9331804-E5B9-40AD-B430-77E44D56F0C6}"/>
              </a:ext>
            </a:extLst>
          </p:cNvPr>
          <p:cNvSpPr>
            <a:spLocks noGrp="1"/>
          </p:cNvSpPr>
          <p:nvPr>
            <p:ph type="title"/>
          </p:nvPr>
        </p:nvSpPr>
        <p:spPr>
          <a:xfrm>
            <a:off x="193040" y="136525"/>
            <a:ext cx="9966960" cy="771984"/>
          </a:xfrm>
        </p:spPr>
        <p:txBody>
          <a:bodyPr>
            <a:normAutofit fontScale="90000"/>
          </a:bodyPr>
          <a:lstStyle/>
          <a:p>
            <a:r>
              <a:rPr lang="ru-RU" sz="1400" b="1" dirty="0">
                <a:solidFill>
                  <a:schemeClr val="accent6">
                    <a:lumMod val="75000"/>
                  </a:schemeClr>
                </a:solidFill>
              </a:rPr>
              <a:t>Приказ Минсельхоза России от 10.02.2022 № 68 «Об утверждении порядка проведения конкурсного отбора проектов развития сельского туризма, формы проекта развития сельского туризма, перечня документов для участия в конкурсном отборе проектов развития сельского туризма, требований к ним и форм их представления, требований к заявителям для участия в конкурсном отборе проектов развития сельского туризма, а также случаев и порядка внесения изменений в проект развития сельского туризма»</a:t>
            </a:r>
            <a:endParaRPr lang="ru-RU" sz="1400" dirty="0">
              <a:solidFill>
                <a:schemeClr val="accent6">
                  <a:lumMod val="75000"/>
                </a:schemeClr>
              </a:solidFill>
            </a:endParaRPr>
          </a:p>
        </p:txBody>
      </p:sp>
      <p:sp>
        <p:nvSpPr>
          <p:cNvPr id="4" name="Номер слайда 3">
            <a:extLst>
              <a:ext uri="{FF2B5EF4-FFF2-40B4-BE49-F238E27FC236}">
                <a16:creationId xmlns:a16="http://schemas.microsoft.com/office/drawing/2014/main" id="{CE33DEFA-ECA9-495A-875C-3082DC9CE546}"/>
              </a:ext>
            </a:extLst>
          </p:cNvPr>
          <p:cNvSpPr>
            <a:spLocks noGrp="1"/>
          </p:cNvSpPr>
          <p:nvPr>
            <p:ph type="sldNum" sz="quarter" idx="12"/>
          </p:nvPr>
        </p:nvSpPr>
        <p:spPr/>
        <p:txBody>
          <a:bodyPr/>
          <a:lstStyle/>
          <a:p>
            <a:fld id="{B8F8EE5D-A6DC-4992-B61F-BB6187C55770}" type="slidenum">
              <a:rPr lang="ru-RU" smtClean="0"/>
              <a:t>4</a:t>
            </a:fld>
            <a:endParaRPr lang="ru-RU"/>
          </a:p>
        </p:txBody>
      </p:sp>
      <p:pic>
        <p:nvPicPr>
          <p:cNvPr id="10" name="Рисунок 9">
            <a:extLst>
              <a:ext uri="{FF2B5EF4-FFF2-40B4-BE49-F238E27FC236}">
                <a16:creationId xmlns:a16="http://schemas.microsoft.com/office/drawing/2014/main" id="{0E561F2A-CA15-43DF-BE72-32D7E49C329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2636" y="136524"/>
            <a:ext cx="1302327" cy="600227"/>
          </a:xfrm>
          <a:prstGeom prst="rect">
            <a:avLst/>
          </a:prstGeom>
        </p:spPr>
      </p:pic>
      <p:graphicFrame>
        <p:nvGraphicFramePr>
          <p:cNvPr id="2" name="Таблица 1">
            <a:extLst>
              <a:ext uri="{FF2B5EF4-FFF2-40B4-BE49-F238E27FC236}">
                <a16:creationId xmlns:a16="http://schemas.microsoft.com/office/drawing/2014/main" id="{B28EB859-C99F-851B-1754-873854A5607E}"/>
              </a:ext>
            </a:extLst>
          </p:cNvPr>
          <p:cNvGraphicFramePr>
            <a:graphicFrameLocks noGrp="1"/>
          </p:cNvGraphicFramePr>
          <p:nvPr>
            <p:extLst>
              <p:ext uri="{D42A27DB-BD31-4B8C-83A1-F6EECF244321}">
                <p14:modId xmlns:p14="http://schemas.microsoft.com/office/powerpoint/2010/main" val="3045842606"/>
              </p:ext>
            </p:extLst>
          </p:nvPr>
        </p:nvGraphicFramePr>
        <p:xfrm>
          <a:off x="193040" y="1370444"/>
          <a:ext cx="11735037" cy="4523971"/>
        </p:xfrm>
        <a:graphic>
          <a:graphicData uri="http://schemas.openxmlformats.org/drawingml/2006/table">
            <a:tbl>
              <a:tblPr>
                <a:tableStyleId>{8A107856-5554-42FB-B03E-39F5DBC370BA}</a:tableStyleId>
              </a:tblPr>
              <a:tblGrid>
                <a:gridCol w="6844060">
                  <a:extLst>
                    <a:ext uri="{9D8B030D-6E8A-4147-A177-3AD203B41FA5}">
                      <a16:colId xmlns:a16="http://schemas.microsoft.com/office/drawing/2014/main" val="20000"/>
                    </a:ext>
                  </a:extLst>
                </a:gridCol>
                <a:gridCol w="3758814">
                  <a:extLst>
                    <a:ext uri="{9D8B030D-6E8A-4147-A177-3AD203B41FA5}">
                      <a16:colId xmlns:a16="http://schemas.microsoft.com/office/drawing/2014/main" val="20001"/>
                    </a:ext>
                  </a:extLst>
                </a:gridCol>
                <a:gridCol w="1132163">
                  <a:extLst>
                    <a:ext uri="{9D8B030D-6E8A-4147-A177-3AD203B41FA5}">
                      <a16:colId xmlns:a16="http://schemas.microsoft.com/office/drawing/2014/main" val="20002"/>
                    </a:ext>
                  </a:extLst>
                </a:gridCol>
              </a:tblGrid>
              <a:tr h="381446">
                <a:tc>
                  <a:txBody>
                    <a:bodyPr/>
                    <a:lstStyle/>
                    <a:p>
                      <a:pPr algn="ctr">
                        <a:lnSpc>
                          <a:spcPct val="107000"/>
                        </a:lnSpc>
                        <a:spcAft>
                          <a:spcPts val="0"/>
                        </a:spcAft>
                      </a:pPr>
                      <a:r>
                        <a:rPr lang="ru-RU" sz="1400" b="1" dirty="0">
                          <a:solidFill>
                            <a:srgbClr val="002060"/>
                          </a:solidFill>
                          <a:effectLst/>
                          <a:latin typeface="+mn-lt"/>
                        </a:rPr>
                        <a:t>Наименование критерия</a:t>
                      </a:r>
                      <a:endParaRPr lang="ru-RU" sz="1400" b="1" dirty="0">
                        <a:solidFill>
                          <a:srgbClr val="002060"/>
                        </a:solidFill>
                        <a:effectLst/>
                        <a:latin typeface="+mn-lt"/>
                        <a:ea typeface="SimSun" panose="02010600030101010101" pitchFamily="2" charset="-122"/>
                        <a:cs typeface="Arial" panose="020B0604020202020204" pitchFamily="34" charset="0"/>
                      </a:endParaRPr>
                    </a:p>
                  </a:txBody>
                  <a:tcPr marL="7365" marR="7365" marT="12117" marB="12117" anchor="ctr"/>
                </a:tc>
                <a:tc>
                  <a:txBody>
                    <a:bodyPr/>
                    <a:lstStyle/>
                    <a:p>
                      <a:pPr algn="ctr">
                        <a:lnSpc>
                          <a:spcPct val="107000"/>
                        </a:lnSpc>
                        <a:spcAft>
                          <a:spcPts val="0"/>
                        </a:spcAft>
                      </a:pPr>
                      <a:r>
                        <a:rPr lang="ru-RU" sz="1400" b="1">
                          <a:solidFill>
                            <a:srgbClr val="002060"/>
                          </a:solidFill>
                          <a:effectLst/>
                          <a:latin typeface="+mn-lt"/>
                        </a:rPr>
                        <a:t>Величина критерия</a:t>
                      </a:r>
                      <a:endParaRPr lang="ru-RU" sz="1400" b="1">
                        <a:solidFill>
                          <a:srgbClr val="002060"/>
                        </a:solidFill>
                        <a:effectLst/>
                        <a:latin typeface="+mn-lt"/>
                        <a:ea typeface="SimSun" panose="02010600030101010101" pitchFamily="2" charset="-122"/>
                        <a:cs typeface="Arial" panose="020B0604020202020204" pitchFamily="34" charset="0"/>
                      </a:endParaRPr>
                    </a:p>
                  </a:txBody>
                  <a:tcPr marL="7365" marR="7365" marT="12117" marB="12117" anchor="ctr"/>
                </a:tc>
                <a:tc>
                  <a:txBody>
                    <a:bodyPr/>
                    <a:lstStyle/>
                    <a:p>
                      <a:pPr algn="ctr">
                        <a:lnSpc>
                          <a:spcPct val="107000"/>
                        </a:lnSpc>
                        <a:spcAft>
                          <a:spcPts val="0"/>
                        </a:spcAft>
                      </a:pPr>
                      <a:r>
                        <a:rPr lang="ru-RU" sz="1400" b="1">
                          <a:solidFill>
                            <a:srgbClr val="002060"/>
                          </a:solidFill>
                          <a:effectLst/>
                          <a:latin typeface="+mn-lt"/>
                        </a:rPr>
                        <a:t>Значение показателя, балл</a:t>
                      </a:r>
                      <a:endParaRPr lang="ru-RU" sz="1400" b="1">
                        <a:solidFill>
                          <a:srgbClr val="002060"/>
                        </a:solidFill>
                        <a:effectLst/>
                        <a:latin typeface="+mn-lt"/>
                        <a:ea typeface="SimSun" panose="02010600030101010101" pitchFamily="2" charset="-122"/>
                        <a:cs typeface="Arial" panose="020B0604020202020204" pitchFamily="34" charset="0"/>
                      </a:endParaRPr>
                    </a:p>
                  </a:txBody>
                  <a:tcPr marL="7365" marR="7365" marT="12117" marB="12117" anchor="ctr"/>
                </a:tc>
                <a:extLst>
                  <a:ext uri="{0D108BD9-81ED-4DB2-BD59-A6C34878D82A}">
                    <a16:rowId xmlns:a16="http://schemas.microsoft.com/office/drawing/2014/main" val="10000"/>
                  </a:ext>
                </a:extLst>
              </a:tr>
              <a:tr h="0">
                <a:tc rowSpan="3">
                  <a:txBody>
                    <a:bodyPr/>
                    <a:lstStyle/>
                    <a:p>
                      <a:pPr algn="just">
                        <a:lnSpc>
                          <a:spcPct val="107000"/>
                        </a:lnSpc>
                        <a:spcAft>
                          <a:spcPts val="0"/>
                        </a:spcAft>
                      </a:pPr>
                      <a:r>
                        <a:rPr lang="ru-RU" sz="1400" dirty="0">
                          <a:solidFill>
                            <a:srgbClr val="002060"/>
                          </a:solidFill>
                          <a:effectLst/>
                          <a:latin typeface="+mn-lt"/>
                        </a:rPr>
                        <a:t>Доля собственных средств заявителя от стоимости проекта развития сельского туризма (%)</a:t>
                      </a:r>
                      <a:endParaRPr lang="ru-RU" sz="1400" dirty="0">
                        <a:solidFill>
                          <a:srgbClr val="002060"/>
                        </a:solidFill>
                        <a:effectLst/>
                        <a:latin typeface="+mn-lt"/>
                        <a:ea typeface="SimSun" panose="02010600030101010101" pitchFamily="2" charset="-122"/>
                        <a:cs typeface="Arial" panose="020B0604020202020204" pitchFamily="34" charset="0"/>
                      </a:endParaRPr>
                    </a:p>
                  </a:txBody>
                  <a:tcPr marL="7365" marR="7365" marT="12117" marB="12117" anchor="ctr"/>
                </a:tc>
                <a:tc>
                  <a:txBody>
                    <a:bodyPr/>
                    <a:lstStyle/>
                    <a:p>
                      <a:pPr algn="ctr">
                        <a:lnSpc>
                          <a:spcPct val="107000"/>
                        </a:lnSpc>
                      </a:pPr>
                      <a:r>
                        <a:rPr lang="ru-RU" sz="1400" kern="100" dirty="0">
                          <a:solidFill>
                            <a:srgbClr val="002060"/>
                          </a:solidFill>
                          <a:effectLst/>
                          <a:latin typeface="+mn-lt"/>
                          <a:ea typeface="Times New Roman" panose="02020603050405020304" pitchFamily="18" charset="0"/>
                          <a:cs typeface="Times New Roman" panose="02020603050405020304" pitchFamily="18" charset="0"/>
                        </a:rPr>
                        <a:t>До 15 процентов (включительно)</a:t>
                      </a:r>
                    </a:p>
                  </a:txBody>
                  <a:tcPr marL="39370" marR="39370" marT="64770" marB="64770"/>
                </a:tc>
                <a:tc>
                  <a:txBody>
                    <a:bodyPr/>
                    <a:lstStyle/>
                    <a:p>
                      <a:pPr algn="ctr">
                        <a:lnSpc>
                          <a:spcPct val="107000"/>
                        </a:lnSpc>
                      </a:pPr>
                      <a:r>
                        <a:rPr lang="ru-RU" sz="1400" kern="100">
                          <a:solidFill>
                            <a:srgbClr val="002060"/>
                          </a:solidFill>
                          <a:effectLst/>
                          <a:latin typeface="+mn-lt"/>
                          <a:ea typeface="Times New Roman" panose="02020603050405020304" pitchFamily="18" charset="0"/>
                          <a:cs typeface="Times New Roman" panose="02020603050405020304" pitchFamily="18" charset="0"/>
                        </a:rPr>
                        <a:t>1</a:t>
                      </a:r>
                    </a:p>
                  </a:txBody>
                  <a:tcPr marL="39370" marR="39370" marT="64770" marB="64770"/>
                </a:tc>
                <a:extLst>
                  <a:ext uri="{0D108BD9-81ED-4DB2-BD59-A6C34878D82A}">
                    <a16:rowId xmlns:a16="http://schemas.microsoft.com/office/drawing/2014/main" val="10001"/>
                  </a:ext>
                </a:extLst>
              </a:tr>
              <a:tr h="0">
                <a:tc vMerge="1">
                  <a:txBody>
                    <a:bodyPr/>
                    <a:lstStyle/>
                    <a:p>
                      <a:endParaRPr lang="ru-RU"/>
                    </a:p>
                  </a:txBody>
                  <a:tcPr/>
                </a:tc>
                <a:tc>
                  <a:txBody>
                    <a:bodyPr/>
                    <a:lstStyle/>
                    <a:p>
                      <a:pPr algn="ctr">
                        <a:lnSpc>
                          <a:spcPct val="107000"/>
                        </a:lnSpc>
                      </a:pPr>
                      <a:r>
                        <a:rPr lang="ru-RU" sz="1400" kern="100" dirty="0">
                          <a:solidFill>
                            <a:srgbClr val="002060"/>
                          </a:solidFill>
                          <a:effectLst/>
                          <a:latin typeface="+mn-lt"/>
                          <a:ea typeface="Times New Roman" panose="02020603050405020304" pitchFamily="18" charset="0"/>
                          <a:cs typeface="Times New Roman" panose="02020603050405020304" pitchFamily="18" charset="0"/>
                        </a:rPr>
                        <a:t>16 - 25 процентов</a:t>
                      </a:r>
                    </a:p>
                  </a:txBody>
                  <a:tcPr marL="39370" marR="39370" marT="64770" marB="64770"/>
                </a:tc>
                <a:tc>
                  <a:txBody>
                    <a:bodyPr/>
                    <a:lstStyle/>
                    <a:p>
                      <a:pPr algn="ctr">
                        <a:lnSpc>
                          <a:spcPct val="107000"/>
                        </a:lnSpc>
                      </a:pPr>
                      <a:r>
                        <a:rPr lang="ru-RU" sz="1400" kern="100">
                          <a:solidFill>
                            <a:srgbClr val="002060"/>
                          </a:solidFill>
                          <a:effectLst/>
                          <a:latin typeface="+mn-lt"/>
                          <a:ea typeface="Times New Roman" panose="02020603050405020304" pitchFamily="18" charset="0"/>
                          <a:cs typeface="Times New Roman" panose="02020603050405020304" pitchFamily="18" charset="0"/>
                        </a:rPr>
                        <a:t>5</a:t>
                      </a:r>
                    </a:p>
                  </a:txBody>
                  <a:tcPr marL="39370" marR="39370" marT="64770" marB="64770"/>
                </a:tc>
                <a:extLst>
                  <a:ext uri="{0D108BD9-81ED-4DB2-BD59-A6C34878D82A}">
                    <a16:rowId xmlns:a16="http://schemas.microsoft.com/office/drawing/2014/main" val="10002"/>
                  </a:ext>
                </a:extLst>
              </a:tr>
              <a:tr h="0">
                <a:tc vMerge="1">
                  <a:txBody>
                    <a:bodyPr/>
                    <a:lstStyle/>
                    <a:p>
                      <a:endParaRPr lang="ru-RU"/>
                    </a:p>
                  </a:txBody>
                  <a:tcPr/>
                </a:tc>
                <a:tc>
                  <a:txBody>
                    <a:bodyPr/>
                    <a:lstStyle/>
                    <a:p>
                      <a:pPr algn="ctr">
                        <a:lnSpc>
                          <a:spcPct val="107000"/>
                        </a:lnSpc>
                      </a:pPr>
                      <a:r>
                        <a:rPr lang="ru-RU" sz="1400" kern="100" dirty="0">
                          <a:solidFill>
                            <a:srgbClr val="002060"/>
                          </a:solidFill>
                          <a:effectLst/>
                          <a:latin typeface="+mn-lt"/>
                          <a:ea typeface="Times New Roman" panose="02020603050405020304" pitchFamily="18" charset="0"/>
                          <a:cs typeface="Times New Roman" panose="02020603050405020304" pitchFamily="18" charset="0"/>
                        </a:rPr>
                        <a:t>Более 25 процентов</a:t>
                      </a:r>
                    </a:p>
                  </a:txBody>
                  <a:tcPr marL="39370" marR="39370" marT="64770" marB="64770"/>
                </a:tc>
                <a:tc>
                  <a:txBody>
                    <a:bodyPr/>
                    <a:lstStyle/>
                    <a:p>
                      <a:pPr algn="ctr">
                        <a:lnSpc>
                          <a:spcPct val="107000"/>
                        </a:lnSpc>
                      </a:pPr>
                      <a:r>
                        <a:rPr lang="ru-RU" sz="1400" kern="100" dirty="0">
                          <a:solidFill>
                            <a:srgbClr val="002060"/>
                          </a:solidFill>
                          <a:effectLst/>
                          <a:latin typeface="+mn-lt"/>
                          <a:ea typeface="Times New Roman" panose="02020603050405020304" pitchFamily="18" charset="0"/>
                          <a:cs typeface="Times New Roman" panose="02020603050405020304" pitchFamily="18" charset="0"/>
                        </a:rPr>
                        <a:t>10</a:t>
                      </a:r>
                    </a:p>
                  </a:txBody>
                  <a:tcPr marL="39370" marR="39370" marT="64770" marB="64770"/>
                </a:tc>
                <a:extLst>
                  <a:ext uri="{0D108BD9-81ED-4DB2-BD59-A6C34878D82A}">
                    <a16:rowId xmlns:a16="http://schemas.microsoft.com/office/drawing/2014/main" val="10003"/>
                  </a:ext>
                </a:extLst>
              </a:tr>
              <a:tr h="0">
                <a:tc rowSpan="2">
                  <a:txBody>
                    <a:bodyPr/>
                    <a:lstStyle/>
                    <a:p>
                      <a:pPr algn="just">
                        <a:lnSpc>
                          <a:spcPct val="107000"/>
                        </a:lnSpc>
                        <a:spcAft>
                          <a:spcPts val="0"/>
                        </a:spcAft>
                      </a:pPr>
                      <a:r>
                        <a:rPr lang="ru-RU" sz="1400" dirty="0">
                          <a:solidFill>
                            <a:srgbClr val="002060"/>
                          </a:solidFill>
                          <a:effectLst/>
                          <a:latin typeface="+mn-lt"/>
                        </a:rPr>
                        <a:t>Планируемый прирост объема производства сельскохозяйственной продукции </a:t>
                      </a:r>
                    </a:p>
                    <a:p>
                      <a:pPr algn="just">
                        <a:lnSpc>
                          <a:spcPct val="107000"/>
                        </a:lnSpc>
                        <a:spcAft>
                          <a:spcPts val="0"/>
                        </a:spcAft>
                      </a:pPr>
                      <a:r>
                        <a:rPr lang="ru-RU" sz="1400" dirty="0">
                          <a:solidFill>
                            <a:srgbClr val="002060"/>
                          </a:solidFill>
                          <a:effectLst/>
                          <a:latin typeface="+mn-lt"/>
                        </a:rPr>
                        <a:t>заявителя (в натуральном выражении)</a:t>
                      </a:r>
                      <a:endParaRPr lang="ru-RU" sz="1400" dirty="0">
                        <a:solidFill>
                          <a:srgbClr val="002060"/>
                        </a:solidFill>
                        <a:effectLst/>
                        <a:latin typeface="+mn-lt"/>
                        <a:ea typeface="SimSun" panose="02010600030101010101" pitchFamily="2" charset="-122"/>
                        <a:cs typeface="Arial" panose="020B0604020202020204" pitchFamily="34" charset="0"/>
                      </a:endParaRPr>
                    </a:p>
                  </a:txBody>
                  <a:tcPr marL="7365" marR="7365" marT="12117" marB="12117" anchor="ctr"/>
                </a:tc>
                <a:tc>
                  <a:txBody>
                    <a:bodyPr/>
                    <a:lstStyle/>
                    <a:p>
                      <a:pPr algn="ctr">
                        <a:lnSpc>
                          <a:spcPct val="107000"/>
                        </a:lnSpc>
                      </a:pPr>
                      <a:r>
                        <a:rPr lang="ru-RU" sz="1400" kern="100" dirty="0">
                          <a:solidFill>
                            <a:srgbClr val="002060"/>
                          </a:solidFill>
                          <a:effectLst/>
                          <a:latin typeface="+mn-lt"/>
                          <a:ea typeface="Times New Roman" panose="02020603050405020304" pitchFamily="18" charset="0"/>
                          <a:cs typeface="Times New Roman" panose="02020603050405020304" pitchFamily="18" charset="0"/>
                        </a:rPr>
                        <a:t>Менее 10 процентов (включительно)</a:t>
                      </a:r>
                    </a:p>
                  </a:txBody>
                  <a:tcPr marL="39370" marR="39370" marT="64770" marB="64770"/>
                </a:tc>
                <a:tc>
                  <a:txBody>
                    <a:bodyPr/>
                    <a:lstStyle/>
                    <a:p>
                      <a:pPr algn="ctr">
                        <a:lnSpc>
                          <a:spcPct val="107000"/>
                        </a:lnSpc>
                        <a:spcAft>
                          <a:spcPts val="0"/>
                        </a:spcAft>
                      </a:pPr>
                      <a:r>
                        <a:rPr lang="ru-RU" sz="1400">
                          <a:solidFill>
                            <a:srgbClr val="002060"/>
                          </a:solidFill>
                          <a:effectLst/>
                          <a:latin typeface="+mn-lt"/>
                        </a:rPr>
                        <a:t>5</a:t>
                      </a:r>
                      <a:endParaRPr lang="ru-RU" sz="1400">
                        <a:solidFill>
                          <a:srgbClr val="002060"/>
                        </a:solidFill>
                        <a:effectLst/>
                        <a:latin typeface="+mn-lt"/>
                        <a:ea typeface="SimSun" panose="02010600030101010101" pitchFamily="2" charset="-122"/>
                        <a:cs typeface="Arial" panose="020B0604020202020204" pitchFamily="34" charset="0"/>
                      </a:endParaRPr>
                    </a:p>
                  </a:txBody>
                  <a:tcPr marL="7365" marR="7365" marT="12117" marB="12117" anchor="ctr"/>
                </a:tc>
                <a:extLst>
                  <a:ext uri="{0D108BD9-81ED-4DB2-BD59-A6C34878D82A}">
                    <a16:rowId xmlns:a16="http://schemas.microsoft.com/office/drawing/2014/main" val="10004"/>
                  </a:ext>
                </a:extLst>
              </a:tr>
              <a:tr h="280565">
                <a:tc vMerge="1">
                  <a:txBody>
                    <a:bodyPr/>
                    <a:lstStyle/>
                    <a:p>
                      <a:endParaRPr lang="ru-RU"/>
                    </a:p>
                  </a:txBody>
                  <a:tcPr/>
                </a:tc>
                <a:tc>
                  <a:txBody>
                    <a:bodyPr/>
                    <a:lstStyle/>
                    <a:p>
                      <a:pPr algn="ctr">
                        <a:lnSpc>
                          <a:spcPct val="107000"/>
                        </a:lnSpc>
                      </a:pPr>
                      <a:r>
                        <a:rPr lang="ru-RU" sz="1400" kern="100" dirty="0">
                          <a:solidFill>
                            <a:srgbClr val="002060"/>
                          </a:solidFill>
                          <a:effectLst/>
                          <a:latin typeface="+mn-lt"/>
                          <a:ea typeface="Times New Roman" panose="02020603050405020304" pitchFamily="18" charset="0"/>
                          <a:cs typeface="Times New Roman" panose="02020603050405020304" pitchFamily="18" charset="0"/>
                        </a:rPr>
                        <a:t>Более 10 процентов</a:t>
                      </a:r>
                    </a:p>
                  </a:txBody>
                  <a:tcPr marL="39370" marR="39370" marT="64770" marB="64770"/>
                </a:tc>
                <a:tc>
                  <a:txBody>
                    <a:bodyPr/>
                    <a:lstStyle/>
                    <a:p>
                      <a:pPr algn="ctr">
                        <a:lnSpc>
                          <a:spcPct val="107000"/>
                        </a:lnSpc>
                        <a:spcAft>
                          <a:spcPts val="0"/>
                        </a:spcAft>
                      </a:pPr>
                      <a:r>
                        <a:rPr lang="ru-RU" sz="1400" dirty="0">
                          <a:solidFill>
                            <a:srgbClr val="002060"/>
                          </a:solidFill>
                          <a:effectLst/>
                          <a:latin typeface="+mn-lt"/>
                        </a:rPr>
                        <a:t>10</a:t>
                      </a:r>
                      <a:endParaRPr lang="ru-RU" sz="1400" dirty="0">
                        <a:solidFill>
                          <a:srgbClr val="002060"/>
                        </a:solidFill>
                        <a:effectLst/>
                        <a:latin typeface="+mn-lt"/>
                        <a:ea typeface="SimSun" panose="02010600030101010101" pitchFamily="2" charset="-122"/>
                        <a:cs typeface="Arial" panose="020B0604020202020204" pitchFamily="34" charset="0"/>
                      </a:endParaRPr>
                    </a:p>
                  </a:txBody>
                  <a:tcPr marL="7365" marR="7365" marT="12117" marB="12117" anchor="ctr"/>
                </a:tc>
                <a:extLst>
                  <a:ext uri="{0D108BD9-81ED-4DB2-BD59-A6C34878D82A}">
                    <a16:rowId xmlns:a16="http://schemas.microsoft.com/office/drawing/2014/main" val="10005"/>
                  </a:ext>
                </a:extLst>
              </a:tr>
              <a:tr h="173281">
                <a:tc rowSpan="3">
                  <a:txBody>
                    <a:bodyPr/>
                    <a:lstStyle/>
                    <a:p>
                      <a:pPr algn="just">
                        <a:lnSpc>
                          <a:spcPct val="107000"/>
                        </a:lnSpc>
                        <a:spcAft>
                          <a:spcPts val="0"/>
                        </a:spcAft>
                      </a:pPr>
                      <a:r>
                        <a:rPr lang="ru-RU" sz="1400" dirty="0">
                          <a:solidFill>
                            <a:srgbClr val="002060"/>
                          </a:solidFill>
                          <a:effectLst/>
                          <a:latin typeface="+mn-lt"/>
                        </a:rPr>
                        <a:t>Срок окупаемости проекта (мес.)</a:t>
                      </a:r>
                      <a:endParaRPr lang="ru-RU" sz="1400" dirty="0">
                        <a:solidFill>
                          <a:srgbClr val="002060"/>
                        </a:solidFill>
                        <a:effectLst/>
                        <a:latin typeface="+mn-lt"/>
                        <a:ea typeface="SimSun" panose="02010600030101010101" pitchFamily="2" charset="-122"/>
                        <a:cs typeface="Arial" panose="020B0604020202020204" pitchFamily="34" charset="0"/>
                      </a:endParaRPr>
                    </a:p>
                  </a:txBody>
                  <a:tcPr marL="7365" marR="7365" marT="12117" marB="12117" anchor="ctr"/>
                </a:tc>
                <a:tc>
                  <a:txBody>
                    <a:bodyPr/>
                    <a:lstStyle/>
                    <a:p>
                      <a:pPr algn="ctr">
                        <a:lnSpc>
                          <a:spcPct val="107000"/>
                        </a:lnSpc>
                      </a:pPr>
                      <a:r>
                        <a:rPr lang="ru-RU" sz="1400" kern="100" dirty="0">
                          <a:solidFill>
                            <a:srgbClr val="002060"/>
                          </a:solidFill>
                          <a:effectLst/>
                          <a:latin typeface="+mn-lt"/>
                          <a:ea typeface="Times New Roman" panose="02020603050405020304" pitchFamily="18" charset="0"/>
                          <a:cs typeface="Times New Roman" panose="02020603050405020304" pitchFamily="18" charset="0"/>
                        </a:rPr>
                        <a:t>От 54 до 60 месяцев</a:t>
                      </a:r>
                    </a:p>
                  </a:txBody>
                  <a:tcPr marL="39370" marR="39370" marT="64770" marB="64770"/>
                </a:tc>
                <a:tc>
                  <a:txBody>
                    <a:bodyPr/>
                    <a:lstStyle/>
                    <a:p>
                      <a:pPr algn="ctr">
                        <a:lnSpc>
                          <a:spcPct val="107000"/>
                        </a:lnSpc>
                      </a:pPr>
                      <a:r>
                        <a:rPr lang="ru-RU" sz="1400" kern="100" dirty="0">
                          <a:solidFill>
                            <a:srgbClr val="002060"/>
                          </a:solidFill>
                          <a:effectLst/>
                          <a:latin typeface="+mn-lt"/>
                          <a:ea typeface="Times New Roman" panose="02020603050405020304" pitchFamily="18" charset="0"/>
                          <a:cs typeface="Times New Roman" panose="02020603050405020304" pitchFamily="18" charset="0"/>
                        </a:rPr>
                        <a:t>1</a:t>
                      </a:r>
                    </a:p>
                  </a:txBody>
                  <a:tcPr marL="39370" marR="39370" marT="64770" marB="64770"/>
                </a:tc>
                <a:extLst>
                  <a:ext uri="{0D108BD9-81ED-4DB2-BD59-A6C34878D82A}">
                    <a16:rowId xmlns:a16="http://schemas.microsoft.com/office/drawing/2014/main" val="10006"/>
                  </a:ext>
                </a:extLst>
              </a:tr>
              <a:tr h="173281">
                <a:tc vMerge="1">
                  <a:txBody>
                    <a:bodyPr/>
                    <a:lstStyle/>
                    <a:p>
                      <a:endParaRPr lang="ru-RU"/>
                    </a:p>
                  </a:txBody>
                  <a:tcPr/>
                </a:tc>
                <a:tc>
                  <a:txBody>
                    <a:bodyPr/>
                    <a:lstStyle/>
                    <a:p>
                      <a:pPr algn="ctr">
                        <a:lnSpc>
                          <a:spcPct val="107000"/>
                        </a:lnSpc>
                      </a:pPr>
                      <a:r>
                        <a:rPr lang="ru-RU" sz="1400" kern="100" dirty="0">
                          <a:solidFill>
                            <a:srgbClr val="002060"/>
                          </a:solidFill>
                          <a:effectLst/>
                          <a:latin typeface="+mn-lt"/>
                          <a:ea typeface="Times New Roman" panose="02020603050405020304" pitchFamily="18" charset="0"/>
                          <a:cs typeface="Times New Roman" panose="02020603050405020304" pitchFamily="18" charset="0"/>
                        </a:rPr>
                        <a:t>От 36 до 53 месяцев</a:t>
                      </a:r>
                    </a:p>
                  </a:txBody>
                  <a:tcPr marL="39370" marR="39370" marT="64770" marB="64770"/>
                </a:tc>
                <a:tc>
                  <a:txBody>
                    <a:bodyPr/>
                    <a:lstStyle/>
                    <a:p>
                      <a:pPr algn="ctr">
                        <a:lnSpc>
                          <a:spcPct val="107000"/>
                        </a:lnSpc>
                      </a:pPr>
                      <a:r>
                        <a:rPr lang="ru-RU" sz="1400" kern="100" dirty="0">
                          <a:solidFill>
                            <a:srgbClr val="002060"/>
                          </a:solidFill>
                          <a:effectLst/>
                          <a:latin typeface="+mn-lt"/>
                          <a:ea typeface="Times New Roman" panose="02020603050405020304" pitchFamily="18" charset="0"/>
                          <a:cs typeface="Times New Roman" panose="02020603050405020304" pitchFamily="18" charset="0"/>
                        </a:rPr>
                        <a:t>5</a:t>
                      </a:r>
                    </a:p>
                  </a:txBody>
                  <a:tcPr marL="39370" marR="39370" marT="64770" marB="64770"/>
                </a:tc>
                <a:extLst>
                  <a:ext uri="{0D108BD9-81ED-4DB2-BD59-A6C34878D82A}">
                    <a16:rowId xmlns:a16="http://schemas.microsoft.com/office/drawing/2014/main" val="10007"/>
                  </a:ext>
                </a:extLst>
              </a:tr>
              <a:tr h="173281">
                <a:tc vMerge="1">
                  <a:txBody>
                    <a:bodyPr/>
                    <a:lstStyle/>
                    <a:p>
                      <a:endParaRPr lang="ru-RU"/>
                    </a:p>
                  </a:txBody>
                  <a:tcPr/>
                </a:tc>
                <a:tc>
                  <a:txBody>
                    <a:bodyPr/>
                    <a:lstStyle/>
                    <a:p>
                      <a:pPr algn="ctr">
                        <a:lnSpc>
                          <a:spcPct val="107000"/>
                        </a:lnSpc>
                      </a:pPr>
                      <a:r>
                        <a:rPr lang="ru-RU" sz="1400" kern="100" dirty="0">
                          <a:solidFill>
                            <a:srgbClr val="002060"/>
                          </a:solidFill>
                          <a:effectLst/>
                          <a:latin typeface="+mn-lt"/>
                          <a:ea typeface="Times New Roman" panose="02020603050405020304" pitchFamily="18" charset="0"/>
                          <a:cs typeface="Times New Roman" panose="02020603050405020304" pitchFamily="18" charset="0"/>
                        </a:rPr>
                        <a:t>Менее 35 месяцев</a:t>
                      </a:r>
                    </a:p>
                  </a:txBody>
                  <a:tcPr marL="39370" marR="39370" marT="64770" marB="64770"/>
                </a:tc>
                <a:tc>
                  <a:txBody>
                    <a:bodyPr/>
                    <a:lstStyle/>
                    <a:p>
                      <a:pPr algn="ctr">
                        <a:lnSpc>
                          <a:spcPct val="107000"/>
                        </a:lnSpc>
                      </a:pPr>
                      <a:r>
                        <a:rPr lang="ru-RU" sz="1400" kern="100" dirty="0">
                          <a:solidFill>
                            <a:srgbClr val="002060"/>
                          </a:solidFill>
                          <a:effectLst/>
                          <a:latin typeface="+mn-lt"/>
                          <a:ea typeface="Times New Roman" panose="02020603050405020304" pitchFamily="18" charset="0"/>
                          <a:cs typeface="Times New Roman" panose="02020603050405020304" pitchFamily="18" charset="0"/>
                        </a:rPr>
                        <a:t>10</a:t>
                      </a:r>
                    </a:p>
                  </a:txBody>
                  <a:tcPr marL="39370" marR="39370" marT="64770" marB="64770"/>
                </a:tc>
                <a:extLst>
                  <a:ext uri="{0D108BD9-81ED-4DB2-BD59-A6C34878D82A}">
                    <a16:rowId xmlns:a16="http://schemas.microsoft.com/office/drawing/2014/main" val="10008"/>
                  </a:ext>
                </a:extLst>
              </a:tr>
              <a:tr h="0">
                <a:tc rowSpan="3">
                  <a:txBody>
                    <a:bodyPr/>
                    <a:lstStyle/>
                    <a:p>
                      <a:pPr algn="just">
                        <a:lnSpc>
                          <a:spcPct val="107000"/>
                        </a:lnSpc>
                        <a:spcAft>
                          <a:spcPts val="0"/>
                        </a:spcAft>
                      </a:pPr>
                      <a:r>
                        <a:rPr lang="ru-RU" sz="1400" dirty="0">
                          <a:solidFill>
                            <a:srgbClr val="002060"/>
                          </a:solidFill>
                          <a:effectLst/>
                          <a:latin typeface="+mn-lt"/>
                        </a:rPr>
                        <a:t>Количество новых рабочих мест, планируемых к созданию заявителем в отчетном году (единиц) </a:t>
                      </a:r>
                      <a:endParaRPr lang="ru-RU" sz="1400" dirty="0">
                        <a:solidFill>
                          <a:srgbClr val="002060"/>
                        </a:solidFill>
                        <a:effectLst/>
                        <a:latin typeface="+mn-lt"/>
                        <a:ea typeface="SimSun" panose="02010600030101010101" pitchFamily="2" charset="-122"/>
                        <a:cs typeface="Arial" panose="020B0604020202020204" pitchFamily="34" charset="0"/>
                      </a:endParaRPr>
                    </a:p>
                  </a:txBody>
                  <a:tcPr marL="7365" marR="7365" marT="12117" marB="12117" anchor="ctr"/>
                </a:tc>
                <a:tc>
                  <a:txBody>
                    <a:bodyPr/>
                    <a:lstStyle/>
                    <a:p>
                      <a:pPr algn="ctr">
                        <a:lnSpc>
                          <a:spcPct val="107000"/>
                        </a:lnSpc>
                      </a:pPr>
                      <a:r>
                        <a:rPr lang="ru-RU" sz="1400" kern="100" dirty="0">
                          <a:solidFill>
                            <a:srgbClr val="002060"/>
                          </a:solidFill>
                          <a:effectLst/>
                          <a:latin typeface="+mn-lt"/>
                          <a:ea typeface="Times New Roman" panose="02020603050405020304" pitchFamily="18" charset="0"/>
                          <a:cs typeface="Times New Roman" panose="02020603050405020304" pitchFamily="18" charset="0"/>
                        </a:rPr>
                        <a:t>Не планируется</a:t>
                      </a:r>
                    </a:p>
                  </a:txBody>
                  <a:tcPr marL="39370" marR="39370" marT="64770" marB="64770" anchor="b"/>
                </a:tc>
                <a:tc>
                  <a:txBody>
                    <a:bodyPr/>
                    <a:lstStyle/>
                    <a:p>
                      <a:pPr algn="ctr">
                        <a:lnSpc>
                          <a:spcPct val="107000"/>
                        </a:lnSpc>
                      </a:pPr>
                      <a:r>
                        <a:rPr lang="ru-RU" sz="1400" kern="100" dirty="0">
                          <a:solidFill>
                            <a:srgbClr val="002060"/>
                          </a:solidFill>
                          <a:effectLst/>
                          <a:latin typeface="+mn-lt"/>
                          <a:ea typeface="Times New Roman" panose="02020603050405020304" pitchFamily="18" charset="0"/>
                          <a:cs typeface="Times New Roman" panose="02020603050405020304" pitchFamily="18" charset="0"/>
                        </a:rPr>
                        <a:t>0</a:t>
                      </a:r>
                    </a:p>
                  </a:txBody>
                  <a:tcPr marL="39370" marR="39370" marT="64770" marB="64770"/>
                </a:tc>
                <a:extLst>
                  <a:ext uri="{0D108BD9-81ED-4DB2-BD59-A6C34878D82A}">
                    <a16:rowId xmlns:a16="http://schemas.microsoft.com/office/drawing/2014/main" val="10009"/>
                  </a:ext>
                </a:extLst>
              </a:tr>
              <a:tr h="194738">
                <a:tc vMerge="1">
                  <a:txBody>
                    <a:bodyPr/>
                    <a:lstStyle/>
                    <a:p>
                      <a:endParaRPr lang="ru-RU"/>
                    </a:p>
                  </a:txBody>
                  <a:tcPr/>
                </a:tc>
                <a:tc>
                  <a:txBody>
                    <a:bodyPr/>
                    <a:lstStyle/>
                    <a:p>
                      <a:pPr algn="ctr">
                        <a:lnSpc>
                          <a:spcPct val="107000"/>
                        </a:lnSpc>
                      </a:pPr>
                      <a:r>
                        <a:rPr lang="ru-RU" sz="1400" kern="100" dirty="0">
                          <a:solidFill>
                            <a:srgbClr val="002060"/>
                          </a:solidFill>
                          <a:effectLst/>
                          <a:latin typeface="+mn-lt"/>
                          <a:ea typeface="Times New Roman" panose="02020603050405020304" pitchFamily="18" charset="0"/>
                          <a:cs typeface="Times New Roman" panose="02020603050405020304" pitchFamily="18" charset="0"/>
                        </a:rPr>
                        <a:t>1 - 5 человек</a:t>
                      </a:r>
                    </a:p>
                  </a:txBody>
                  <a:tcPr marL="39370" marR="39370" marT="64770" marB="64770"/>
                </a:tc>
                <a:tc>
                  <a:txBody>
                    <a:bodyPr/>
                    <a:lstStyle/>
                    <a:p>
                      <a:pPr algn="ctr">
                        <a:lnSpc>
                          <a:spcPct val="107000"/>
                        </a:lnSpc>
                      </a:pPr>
                      <a:r>
                        <a:rPr lang="ru-RU" sz="1400" kern="100" dirty="0">
                          <a:solidFill>
                            <a:srgbClr val="002060"/>
                          </a:solidFill>
                          <a:effectLst/>
                          <a:latin typeface="+mn-lt"/>
                          <a:ea typeface="Times New Roman" panose="02020603050405020304" pitchFamily="18" charset="0"/>
                          <a:cs typeface="Times New Roman" panose="02020603050405020304" pitchFamily="18" charset="0"/>
                        </a:rPr>
                        <a:t>5</a:t>
                      </a:r>
                    </a:p>
                  </a:txBody>
                  <a:tcPr marL="39370" marR="39370" marT="64770" marB="64770"/>
                </a:tc>
                <a:extLst>
                  <a:ext uri="{0D108BD9-81ED-4DB2-BD59-A6C34878D82A}">
                    <a16:rowId xmlns:a16="http://schemas.microsoft.com/office/drawing/2014/main" val="10010"/>
                  </a:ext>
                </a:extLst>
              </a:tr>
              <a:tr h="237651">
                <a:tc vMerge="1">
                  <a:txBody>
                    <a:bodyPr/>
                    <a:lstStyle/>
                    <a:p>
                      <a:endParaRPr lang="ru-RU"/>
                    </a:p>
                  </a:txBody>
                  <a:tcPr/>
                </a:tc>
                <a:tc>
                  <a:txBody>
                    <a:bodyPr/>
                    <a:lstStyle/>
                    <a:p>
                      <a:pPr algn="ctr">
                        <a:lnSpc>
                          <a:spcPct val="107000"/>
                        </a:lnSpc>
                      </a:pPr>
                      <a:r>
                        <a:rPr lang="ru-RU" sz="1400" kern="100" dirty="0">
                          <a:solidFill>
                            <a:srgbClr val="002060"/>
                          </a:solidFill>
                          <a:effectLst/>
                          <a:latin typeface="+mn-lt"/>
                          <a:ea typeface="Times New Roman" panose="02020603050405020304" pitchFamily="18" charset="0"/>
                          <a:cs typeface="Times New Roman" panose="02020603050405020304" pitchFamily="18" charset="0"/>
                        </a:rPr>
                        <a:t>6 и более человек</a:t>
                      </a:r>
                    </a:p>
                  </a:txBody>
                  <a:tcPr marL="39370" marR="39370" marT="64770" marB="64770"/>
                </a:tc>
                <a:tc>
                  <a:txBody>
                    <a:bodyPr/>
                    <a:lstStyle/>
                    <a:p>
                      <a:pPr algn="ctr">
                        <a:lnSpc>
                          <a:spcPct val="107000"/>
                        </a:lnSpc>
                      </a:pPr>
                      <a:r>
                        <a:rPr lang="ru-RU" sz="1400" kern="100" dirty="0">
                          <a:solidFill>
                            <a:srgbClr val="002060"/>
                          </a:solidFill>
                          <a:effectLst/>
                          <a:latin typeface="+mn-lt"/>
                          <a:ea typeface="Times New Roman" panose="02020603050405020304" pitchFamily="18" charset="0"/>
                          <a:cs typeface="Times New Roman" panose="02020603050405020304" pitchFamily="18" charset="0"/>
                        </a:rPr>
                        <a:t>10</a:t>
                      </a:r>
                    </a:p>
                  </a:txBody>
                  <a:tcPr marL="39370" marR="39370" marT="64770" marB="6477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448650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E9331804-E5B9-40AD-B430-77E44D56F0C6}"/>
              </a:ext>
            </a:extLst>
          </p:cNvPr>
          <p:cNvSpPr>
            <a:spLocks noGrp="1"/>
          </p:cNvSpPr>
          <p:nvPr>
            <p:ph type="title"/>
          </p:nvPr>
        </p:nvSpPr>
        <p:spPr>
          <a:xfrm>
            <a:off x="193040" y="136525"/>
            <a:ext cx="9966960" cy="771984"/>
          </a:xfrm>
        </p:spPr>
        <p:txBody>
          <a:bodyPr>
            <a:normAutofit fontScale="90000"/>
          </a:bodyPr>
          <a:lstStyle/>
          <a:p>
            <a:r>
              <a:rPr lang="ru-RU" sz="1400" b="1" dirty="0">
                <a:solidFill>
                  <a:schemeClr val="accent6">
                    <a:lumMod val="75000"/>
                  </a:schemeClr>
                </a:solidFill>
              </a:rPr>
              <a:t>Приказ Минсельхоза России от 10.02.2022 № 68 «Об утверждении порядка проведения конкурсного отбора проектов развития сельского туризма, формы проекта развития сельского туризма, перечня документов для участия в конкурсном отборе проектов развития сельского туризма, требований к ним и форм их представления, требований к заявителям для участия в конкурсном отборе проектов развития сельского туризма, а также случаев и порядка внесения изменений в проект развития сельского туризма»</a:t>
            </a:r>
            <a:endParaRPr lang="ru-RU" sz="1400" dirty="0">
              <a:solidFill>
                <a:schemeClr val="accent6">
                  <a:lumMod val="75000"/>
                </a:schemeClr>
              </a:solidFill>
            </a:endParaRPr>
          </a:p>
        </p:txBody>
      </p:sp>
      <p:sp>
        <p:nvSpPr>
          <p:cNvPr id="4" name="Номер слайда 3">
            <a:extLst>
              <a:ext uri="{FF2B5EF4-FFF2-40B4-BE49-F238E27FC236}">
                <a16:creationId xmlns:a16="http://schemas.microsoft.com/office/drawing/2014/main" id="{CE33DEFA-ECA9-495A-875C-3082DC9CE546}"/>
              </a:ext>
            </a:extLst>
          </p:cNvPr>
          <p:cNvSpPr>
            <a:spLocks noGrp="1"/>
          </p:cNvSpPr>
          <p:nvPr>
            <p:ph type="sldNum" sz="quarter" idx="12"/>
          </p:nvPr>
        </p:nvSpPr>
        <p:spPr/>
        <p:txBody>
          <a:bodyPr/>
          <a:lstStyle/>
          <a:p>
            <a:fld id="{B8F8EE5D-A6DC-4992-B61F-BB6187C55770}" type="slidenum">
              <a:rPr lang="ru-RU" smtClean="0"/>
              <a:t>5</a:t>
            </a:fld>
            <a:endParaRPr lang="ru-RU"/>
          </a:p>
        </p:txBody>
      </p:sp>
      <p:pic>
        <p:nvPicPr>
          <p:cNvPr id="10" name="Рисунок 9">
            <a:extLst>
              <a:ext uri="{FF2B5EF4-FFF2-40B4-BE49-F238E27FC236}">
                <a16:creationId xmlns:a16="http://schemas.microsoft.com/office/drawing/2014/main" id="{0E561F2A-CA15-43DF-BE72-32D7E49C329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2636" y="136524"/>
            <a:ext cx="1302327" cy="600227"/>
          </a:xfrm>
          <a:prstGeom prst="rect">
            <a:avLst/>
          </a:prstGeom>
        </p:spPr>
      </p:pic>
      <p:graphicFrame>
        <p:nvGraphicFramePr>
          <p:cNvPr id="2" name="Таблица 1">
            <a:extLst>
              <a:ext uri="{FF2B5EF4-FFF2-40B4-BE49-F238E27FC236}">
                <a16:creationId xmlns:a16="http://schemas.microsoft.com/office/drawing/2014/main" id="{B28EB859-C99F-851B-1754-873854A5607E}"/>
              </a:ext>
            </a:extLst>
          </p:cNvPr>
          <p:cNvGraphicFramePr>
            <a:graphicFrameLocks noGrp="1"/>
          </p:cNvGraphicFramePr>
          <p:nvPr>
            <p:extLst>
              <p:ext uri="{D42A27DB-BD31-4B8C-83A1-F6EECF244321}">
                <p14:modId xmlns:p14="http://schemas.microsoft.com/office/powerpoint/2010/main" val="3339425094"/>
              </p:ext>
            </p:extLst>
          </p:nvPr>
        </p:nvGraphicFramePr>
        <p:xfrm>
          <a:off x="162796" y="993487"/>
          <a:ext cx="11735037" cy="5437101"/>
        </p:xfrm>
        <a:graphic>
          <a:graphicData uri="http://schemas.openxmlformats.org/drawingml/2006/table">
            <a:tbl>
              <a:tblPr>
                <a:tableStyleId>{8A107856-5554-42FB-B03E-39F5DBC370BA}</a:tableStyleId>
              </a:tblPr>
              <a:tblGrid>
                <a:gridCol w="7014181">
                  <a:extLst>
                    <a:ext uri="{9D8B030D-6E8A-4147-A177-3AD203B41FA5}">
                      <a16:colId xmlns:a16="http://schemas.microsoft.com/office/drawing/2014/main" val="20000"/>
                    </a:ext>
                  </a:extLst>
                </a:gridCol>
                <a:gridCol w="3588693">
                  <a:extLst>
                    <a:ext uri="{9D8B030D-6E8A-4147-A177-3AD203B41FA5}">
                      <a16:colId xmlns:a16="http://schemas.microsoft.com/office/drawing/2014/main" val="20001"/>
                    </a:ext>
                  </a:extLst>
                </a:gridCol>
                <a:gridCol w="1132163">
                  <a:extLst>
                    <a:ext uri="{9D8B030D-6E8A-4147-A177-3AD203B41FA5}">
                      <a16:colId xmlns:a16="http://schemas.microsoft.com/office/drawing/2014/main" val="20002"/>
                    </a:ext>
                  </a:extLst>
                </a:gridCol>
              </a:tblGrid>
              <a:tr h="697090">
                <a:tc>
                  <a:txBody>
                    <a:bodyPr/>
                    <a:lstStyle/>
                    <a:p>
                      <a:pPr algn="ctr">
                        <a:lnSpc>
                          <a:spcPct val="107000"/>
                        </a:lnSpc>
                        <a:spcAft>
                          <a:spcPts val="0"/>
                        </a:spcAft>
                      </a:pPr>
                      <a:r>
                        <a:rPr lang="ru-RU" sz="1400" b="1" dirty="0">
                          <a:solidFill>
                            <a:srgbClr val="002060"/>
                          </a:solidFill>
                          <a:effectLst/>
                          <a:latin typeface="+mn-lt"/>
                        </a:rPr>
                        <a:t>Наименование критерия</a:t>
                      </a:r>
                      <a:endParaRPr lang="ru-RU" sz="1400" b="1" dirty="0">
                        <a:solidFill>
                          <a:srgbClr val="002060"/>
                        </a:solidFill>
                        <a:effectLst/>
                        <a:latin typeface="+mn-lt"/>
                        <a:ea typeface="SimSun" panose="02010600030101010101" pitchFamily="2" charset="-122"/>
                        <a:cs typeface="Arial" panose="020B0604020202020204" pitchFamily="34" charset="0"/>
                      </a:endParaRPr>
                    </a:p>
                  </a:txBody>
                  <a:tcPr marL="7365" marR="7365" marT="12117" marB="12117" anchor="ctr"/>
                </a:tc>
                <a:tc>
                  <a:txBody>
                    <a:bodyPr/>
                    <a:lstStyle/>
                    <a:p>
                      <a:pPr algn="ctr">
                        <a:lnSpc>
                          <a:spcPct val="107000"/>
                        </a:lnSpc>
                        <a:spcAft>
                          <a:spcPts val="0"/>
                        </a:spcAft>
                      </a:pPr>
                      <a:r>
                        <a:rPr lang="ru-RU" sz="1400" b="1">
                          <a:solidFill>
                            <a:srgbClr val="002060"/>
                          </a:solidFill>
                          <a:effectLst/>
                          <a:latin typeface="+mn-lt"/>
                        </a:rPr>
                        <a:t>Величина критерия</a:t>
                      </a:r>
                      <a:endParaRPr lang="ru-RU" sz="1400" b="1">
                        <a:solidFill>
                          <a:srgbClr val="002060"/>
                        </a:solidFill>
                        <a:effectLst/>
                        <a:latin typeface="+mn-lt"/>
                        <a:ea typeface="SimSun" panose="02010600030101010101" pitchFamily="2" charset="-122"/>
                        <a:cs typeface="Arial" panose="020B0604020202020204" pitchFamily="34" charset="0"/>
                      </a:endParaRPr>
                    </a:p>
                  </a:txBody>
                  <a:tcPr marL="7365" marR="7365" marT="12117" marB="12117" anchor="ctr"/>
                </a:tc>
                <a:tc>
                  <a:txBody>
                    <a:bodyPr/>
                    <a:lstStyle/>
                    <a:p>
                      <a:pPr algn="ctr">
                        <a:lnSpc>
                          <a:spcPct val="107000"/>
                        </a:lnSpc>
                        <a:spcAft>
                          <a:spcPts val="0"/>
                        </a:spcAft>
                      </a:pPr>
                      <a:r>
                        <a:rPr lang="ru-RU" sz="1400" b="1">
                          <a:solidFill>
                            <a:srgbClr val="002060"/>
                          </a:solidFill>
                          <a:effectLst/>
                          <a:latin typeface="+mn-lt"/>
                        </a:rPr>
                        <a:t>Значение показателя, балл</a:t>
                      </a:r>
                      <a:endParaRPr lang="ru-RU" sz="1400" b="1">
                        <a:solidFill>
                          <a:srgbClr val="002060"/>
                        </a:solidFill>
                        <a:effectLst/>
                        <a:latin typeface="+mn-lt"/>
                        <a:ea typeface="SimSun" panose="02010600030101010101" pitchFamily="2" charset="-122"/>
                        <a:cs typeface="Arial" panose="020B0604020202020204" pitchFamily="34" charset="0"/>
                      </a:endParaRPr>
                    </a:p>
                  </a:txBody>
                  <a:tcPr marL="7365" marR="7365" marT="12117" marB="12117" anchor="ctr"/>
                </a:tc>
                <a:extLst>
                  <a:ext uri="{0D108BD9-81ED-4DB2-BD59-A6C34878D82A}">
                    <a16:rowId xmlns:a16="http://schemas.microsoft.com/office/drawing/2014/main" val="10000"/>
                  </a:ext>
                </a:extLst>
              </a:tr>
              <a:tr h="194738">
                <a:tc rowSpan="3">
                  <a:txBody>
                    <a:bodyPr/>
                    <a:lstStyle/>
                    <a:p>
                      <a:pPr algn="just">
                        <a:lnSpc>
                          <a:spcPct val="107000"/>
                        </a:lnSpc>
                        <a:spcAft>
                          <a:spcPts val="0"/>
                        </a:spcAft>
                      </a:pPr>
                      <a:r>
                        <a:rPr lang="ru-RU" sz="1400" dirty="0">
                          <a:solidFill>
                            <a:srgbClr val="002060"/>
                          </a:solidFill>
                          <a:effectLst/>
                          <a:latin typeface="+mn-lt"/>
                        </a:rPr>
                        <a:t>Планируемое количество туристов, посетивших объекты сельского туризма заявителя в отчетном году (тыс. человек)</a:t>
                      </a:r>
                      <a:endParaRPr lang="ru-RU" sz="1400" dirty="0">
                        <a:solidFill>
                          <a:srgbClr val="002060"/>
                        </a:solidFill>
                        <a:effectLst/>
                        <a:latin typeface="+mn-lt"/>
                        <a:ea typeface="SimSun" panose="02010600030101010101" pitchFamily="2" charset="-122"/>
                        <a:cs typeface="Arial" panose="020B0604020202020204" pitchFamily="34" charset="0"/>
                      </a:endParaRPr>
                    </a:p>
                  </a:txBody>
                  <a:tcPr marL="7365" marR="7365" marT="12117" marB="12117" anchor="ctr"/>
                </a:tc>
                <a:tc>
                  <a:txBody>
                    <a:bodyPr/>
                    <a:lstStyle/>
                    <a:p>
                      <a:pPr algn="ctr">
                        <a:lnSpc>
                          <a:spcPct val="107000"/>
                        </a:lnSpc>
                      </a:pPr>
                      <a:r>
                        <a:rPr lang="ru-RU" sz="1400" kern="100" dirty="0">
                          <a:solidFill>
                            <a:srgbClr val="002060"/>
                          </a:solidFill>
                          <a:effectLst/>
                          <a:latin typeface="+mn-lt"/>
                          <a:ea typeface="Times New Roman" panose="02020603050405020304" pitchFamily="18" charset="0"/>
                          <a:cs typeface="Times New Roman" panose="02020603050405020304" pitchFamily="18" charset="0"/>
                        </a:rPr>
                        <a:t>Менее 50 человек в год</a:t>
                      </a:r>
                    </a:p>
                  </a:txBody>
                  <a:tcPr marL="39370" marR="39370" marT="64770" marB="64770"/>
                </a:tc>
                <a:tc>
                  <a:txBody>
                    <a:bodyPr/>
                    <a:lstStyle/>
                    <a:p>
                      <a:pPr algn="ctr">
                        <a:lnSpc>
                          <a:spcPct val="107000"/>
                        </a:lnSpc>
                      </a:pPr>
                      <a:r>
                        <a:rPr lang="ru-RU" sz="1400" kern="100" dirty="0">
                          <a:solidFill>
                            <a:srgbClr val="002060"/>
                          </a:solidFill>
                          <a:effectLst/>
                          <a:latin typeface="+mn-lt"/>
                          <a:ea typeface="Times New Roman" panose="02020603050405020304" pitchFamily="18" charset="0"/>
                          <a:cs typeface="Times New Roman" panose="02020603050405020304" pitchFamily="18" charset="0"/>
                        </a:rPr>
                        <a:t>1</a:t>
                      </a:r>
                    </a:p>
                  </a:txBody>
                  <a:tcPr marL="39370" marR="39370" marT="64770" marB="64770"/>
                </a:tc>
                <a:extLst>
                  <a:ext uri="{0D108BD9-81ED-4DB2-BD59-A6C34878D82A}">
                    <a16:rowId xmlns:a16="http://schemas.microsoft.com/office/drawing/2014/main" val="10012"/>
                  </a:ext>
                </a:extLst>
              </a:tr>
              <a:tr h="173281">
                <a:tc vMerge="1">
                  <a:txBody>
                    <a:bodyPr/>
                    <a:lstStyle/>
                    <a:p>
                      <a:endParaRPr lang="ru-RU"/>
                    </a:p>
                  </a:txBody>
                  <a:tcPr/>
                </a:tc>
                <a:tc>
                  <a:txBody>
                    <a:bodyPr/>
                    <a:lstStyle/>
                    <a:p>
                      <a:pPr algn="ctr">
                        <a:lnSpc>
                          <a:spcPct val="107000"/>
                        </a:lnSpc>
                      </a:pPr>
                      <a:r>
                        <a:rPr lang="ru-RU" sz="1400" kern="100" dirty="0">
                          <a:solidFill>
                            <a:srgbClr val="002060"/>
                          </a:solidFill>
                          <a:effectLst/>
                          <a:latin typeface="+mn-lt"/>
                          <a:ea typeface="Times New Roman" panose="02020603050405020304" pitchFamily="18" charset="0"/>
                          <a:cs typeface="Times New Roman" panose="02020603050405020304" pitchFamily="18" charset="0"/>
                        </a:rPr>
                        <a:t>51 - 150 человек в год</a:t>
                      </a:r>
                    </a:p>
                  </a:txBody>
                  <a:tcPr marL="39370" marR="39370" marT="64770" marB="64770"/>
                </a:tc>
                <a:tc>
                  <a:txBody>
                    <a:bodyPr/>
                    <a:lstStyle/>
                    <a:p>
                      <a:pPr algn="ctr">
                        <a:lnSpc>
                          <a:spcPct val="107000"/>
                        </a:lnSpc>
                      </a:pPr>
                      <a:r>
                        <a:rPr lang="ru-RU" sz="1400" kern="100" dirty="0">
                          <a:solidFill>
                            <a:srgbClr val="002060"/>
                          </a:solidFill>
                          <a:effectLst/>
                          <a:latin typeface="+mn-lt"/>
                          <a:ea typeface="Times New Roman" panose="02020603050405020304" pitchFamily="18" charset="0"/>
                          <a:cs typeface="Times New Roman" panose="02020603050405020304" pitchFamily="18" charset="0"/>
                        </a:rPr>
                        <a:t>5</a:t>
                      </a:r>
                    </a:p>
                  </a:txBody>
                  <a:tcPr marL="39370" marR="39370" marT="64770" marB="64770"/>
                </a:tc>
                <a:extLst>
                  <a:ext uri="{0D108BD9-81ED-4DB2-BD59-A6C34878D82A}">
                    <a16:rowId xmlns:a16="http://schemas.microsoft.com/office/drawing/2014/main" val="10013"/>
                  </a:ext>
                </a:extLst>
              </a:tr>
              <a:tr h="194738">
                <a:tc vMerge="1">
                  <a:txBody>
                    <a:bodyPr/>
                    <a:lstStyle/>
                    <a:p>
                      <a:endParaRPr lang="ru-RU"/>
                    </a:p>
                  </a:txBody>
                  <a:tcPr/>
                </a:tc>
                <a:tc>
                  <a:txBody>
                    <a:bodyPr/>
                    <a:lstStyle/>
                    <a:p>
                      <a:pPr algn="ctr">
                        <a:lnSpc>
                          <a:spcPct val="107000"/>
                        </a:lnSpc>
                      </a:pPr>
                      <a:r>
                        <a:rPr lang="ru-RU" sz="1400" kern="100" dirty="0">
                          <a:solidFill>
                            <a:srgbClr val="002060"/>
                          </a:solidFill>
                          <a:effectLst/>
                          <a:latin typeface="+mn-lt"/>
                          <a:ea typeface="Times New Roman" panose="02020603050405020304" pitchFamily="18" charset="0"/>
                          <a:cs typeface="Times New Roman" panose="02020603050405020304" pitchFamily="18" charset="0"/>
                        </a:rPr>
                        <a:t>151 и более человек в год</a:t>
                      </a:r>
                    </a:p>
                  </a:txBody>
                  <a:tcPr marL="39370" marR="39370" marT="64770" marB="64770"/>
                </a:tc>
                <a:tc>
                  <a:txBody>
                    <a:bodyPr/>
                    <a:lstStyle/>
                    <a:p>
                      <a:pPr algn="ctr">
                        <a:lnSpc>
                          <a:spcPct val="107000"/>
                        </a:lnSpc>
                      </a:pPr>
                      <a:r>
                        <a:rPr lang="ru-RU" sz="1400" kern="100" dirty="0">
                          <a:solidFill>
                            <a:srgbClr val="002060"/>
                          </a:solidFill>
                          <a:effectLst/>
                          <a:latin typeface="+mn-lt"/>
                          <a:ea typeface="Times New Roman" panose="02020603050405020304" pitchFamily="18" charset="0"/>
                          <a:cs typeface="Times New Roman" panose="02020603050405020304" pitchFamily="18" charset="0"/>
                        </a:rPr>
                        <a:t>10</a:t>
                      </a:r>
                    </a:p>
                  </a:txBody>
                  <a:tcPr marL="39370" marR="39370" marT="64770" marB="64770"/>
                </a:tc>
                <a:extLst>
                  <a:ext uri="{0D108BD9-81ED-4DB2-BD59-A6C34878D82A}">
                    <a16:rowId xmlns:a16="http://schemas.microsoft.com/office/drawing/2014/main" val="10014"/>
                  </a:ext>
                </a:extLst>
              </a:tr>
              <a:tr h="194738">
                <a:tc rowSpan="3">
                  <a:txBody>
                    <a:bodyPr/>
                    <a:lstStyle/>
                    <a:p>
                      <a:pPr algn="just">
                        <a:lnSpc>
                          <a:spcPct val="107000"/>
                        </a:lnSpc>
                        <a:spcAft>
                          <a:spcPts val="0"/>
                        </a:spcAft>
                      </a:pPr>
                      <a:r>
                        <a:rPr lang="ru-RU" sz="1400" kern="1200" dirty="0">
                          <a:solidFill>
                            <a:srgbClr val="002060"/>
                          </a:solidFill>
                          <a:effectLst/>
                          <a:latin typeface="+mn-lt"/>
                          <a:ea typeface="+mn-ea"/>
                          <a:cs typeface="+mn-cs"/>
                        </a:rPr>
                        <a:t>Планируемое среднегодовое количество экскурсантов, которое планируется привлечь для посещения на объекты сельского туризма заявителя, человек</a:t>
                      </a:r>
                      <a:endParaRPr lang="ru-RU" sz="1400" dirty="0">
                        <a:solidFill>
                          <a:srgbClr val="002060"/>
                        </a:solidFill>
                        <a:effectLst/>
                        <a:latin typeface="+mn-lt"/>
                        <a:ea typeface="SimSun" panose="02010600030101010101" pitchFamily="2" charset="-122"/>
                        <a:cs typeface="Arial" panose="020B0604020202020204" pitchFamily="34" charset="0"/>
                      </a:endParaRPr>
                    </a:p>
                  </a:txBody>
                  <a:tcPr marL="7365" marR="7365" marT="12117" marB="12117" anchor="ctr"/>
                </a:tc>
                <a:tc>
                  <a:txBody>
                    <a:bodyPr/>
                    <a:lstStyle/>
                    <a:p>
                      <a:pPr algn="ctr">
                        <a:lnSpc>
                          <a:spcPct val="107000"/>
                        </a:lnSpc>
                      </a:pPr>
                      <a:r>
                        <a:rPr lang="ru-RU" sz="1400" kern="100" dirty="0">
                          <a:solidFill>
                            <a:srgbClr val="002060"/>
                          </a:solidFill>
                          <a:effectLst/>
                          <a:latin typeface="+mn-lt"/>
                          <a:ea typeface="Times New Roman" panose="02020603050405020304" pitchFamily="18" charset="0"/>
                          <a:cs typeface="Times New Roman" panose="02020603050405020304" pitchFamily="18" charset="0"/>
                        </a:rPr>
                        <a:t>Менее 150 человек в год</a:t>
                      </a:r>
                    </a:p>
                  </a:txBody>
                  <a:tcPr marL="39370" marR="39370" marT="64770" marB="64770"/>
                </a:tc>
                <a:tc>
                  <a:txBody>
                    <a:bodyPr/>
                    <a:lstStyle/>
                    <a:p>
                      <a:pPr algn="ctr">
                        <a:lnSpc>
                          <a:spcPct val="107000"/>
                        </a:lnSpc>
                      </a:pPr>
                      <a:r>
                        <a:rPr lang="ru-RU" sz="1400" kern="100" dirty="0">
                          <a:solidFill>
                            <a:srgbClr val="002060"/>
                          </a:solidFill>
                          <a:effectLst/>
                          <a:latin typeface="+mn-lt"/>
                          <a:ea typeface="Times New Roman" panose="02020603050405020304" pitchFamily="18" charset="0"/>
                          <a:cs typeface="Times New Roman" panose="02020603050405020304" pitchFamily="18" charset="0"/>
                        </a:rPr>
                        <a:t>1</a:t>
                      </a:r>
                    </a:p>
                  </a:txBody>
                  <a:tcPr marL="39370" marR="39370" marT="64770" marB="64770"/>
                </a:tc>
                <a:extLst>
                  <a:ext uri="{0D108BD9-81ED-4DB2-BD59-A6C34878D82A}">
                    <a16:rowId xmlns:a16="http://schemas.microsoft.com/office/drawing/2014/main" val="378664784"/>
                  </a:ext>
                </a:extLst>
              </a:tr>
              <a:tr h="194738">
                <a:tc vMerge="1">
                  <a:txBody>
                    <a:bodyPr/>
                    <a:lstStyle/>
                    <a:p>
                      <a:pPr algn="just">
                        <a:lnSpc>
                          <a:spcPct val="107000"/>
                        </a:lnSpc>
                        <a:spcAft>
                          <a:spcPts val="0"/>
                        </a:spcAft>
                      </a:pPr>
                      <a:endParaRPr lang="ru-RU" sz="1050" dirty="0">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7365" marR="7365" marT="12117" marB="12117" anchor="ctr"/>
                </a:tc>
                <a:tc>
                  <a:txBody>
                    <a:bodyPr/>
                    <a:lstStyle/>
                    <a:p>
                      <a:pPr algn="ctr">
                        <a:lnSpc>
                          <a:spcPct val="107000"/>
                        </a:lnSpc>
                      </a:pPr>
                      <a:r>
                        <a:rPr lang="ru-RU" sz="1400" kern="100" dirty="0">
                          <a:solidFill>
                            <a:srgbClr val="002060"/>
                          </a:solidFill>
                          <a:effectLst/>
                          <a:latin typeface="+mn-lt"/>
                          <a:ea typeface="Times New Roman" panose="02020603050405020304" pitchFamily="18" charset="0"/>
                          <a:cs typeface="Times New Roman" panose="02020603050405020304" pitchFamily="18" charset="0"/>
                        </a:rPr>
                        <a:t>151 - 600 человек в год</a:t>
                      </a:r>
                    </a:p>
                  </a:txBody>
                  <a:tcPr marL="39370" marR="39370" marT="64770" marB="64770"/>
                </a:tc>
                <a:tc>
                  <a:txBody>
                    <a:bodyPr/>
                    <a:lstStyle/>
                    <a:p>
                      <a:pPr algn="ctr">
                        <a:lnSpc>
                          <a:spcPct val="107000"/>
                        </a:lnSpc>
                      </a:pPr>
                      <a:r>
                        <a:rPr lang="ru-RU" sz="1400" kern="100">
                          <a:solidFill>
                            <a:srgbClr val="002060"/>
                          </a:solidFill>
                          <a:effectLst/>
                          <a:latin typeface="+mn-lt"/>
                          <a:ea typeface="Times New Roman" panose="02020603050405020304" pitchFamily="18" charset="0"/>
                          <a:cs typeface="Times New Roman" panose="02020603050405020304" pitchFamily="18" charset="0"/>
                        </a:rPr>
                        <a:t>5</a:t>
                      </a:r>
                    </a:p>
                  </a:txBody>
                  <a:tcPr marL="39370" marR="39370" marT="64770" marB="64770"/>
                </a:tc>
                <a:extLst>
                  <a:ext uri="{0D108BD9-81ED-4DB2-BD59-A6C34878D82A}">
                    <a16:rowId xmlns:a16="http://schemas.microsoft.com/office/drawing/2014/main" val="1147096475"/>
                  </a:ext>
                </a:extLst>
              </a:tr>
              <a:tr h="194738">
                <a:tc vMerge="1">
                  <a:txBody>
                    <a:bodyPr/>
                    <a:lstStyle/>
                    <a:p>
                      <a:pPr algn="just">
                        <a:lnSpc>
                          <a:spcPct val="107000"/>
                        </a:lnSpc>
                        <a:spcAft>
                          <a:spcPts val="0"/>
                        </a:spcAft>
                      </a:pPr>
                      <a:endParaRPr lang="ru-RU" sz="1050" dirty="0">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7365" marR="7365" marT="12117" marB="12117" anchor="ctr"/>
                </a:tc>
                <a:tc>
                  <a:txBody>
                    <a:bodyPr/>
                    <a:lstStyle/>
                    <a:p>
                      <a:pPr algn="ctr">
                        <a:lnSpc>
                          <a:spcPct val="107000"/>
                        </a:lnSpc>
                      </a:pPr>
                      <a:r>
                        <a:rPr lang="ru-RU" sz="1400" kern="100" dirty="0">
                          <a:solidFill>
                            <a:srgbClr val="002060"/>
                          </a:solidFill>
                          <a:effectLst/>
                          <a:latin typeface="+mn-lt"/>
                          <a:ea typeface="Times New Roman" panose="02020603050405020304" pitchFamily="18" charset="0"/>
                          <a:cs typeface="Times New Roman" panose="02020603050405020304" pitchFamily="18" charset="0"/>
                        </a:rPr>
                        <a:t>601 и более человек в год</a:t>
                      </a:r>
                    </a:p>
                  </a:txBody>
                  <a:tcPr marL="39370" marR="39370" marT="64770" marB="64770"/>
                </a:tc>
                <a:tc>
                  <a:txBody>
                    <a:bodyPr/>
                    <a:lstStyle/>
                    <a:p>
                      <a:pPr algn="ctr">
                        <a:lnSpc>
                          <a:spcPct val="107000"/>
                        </a:lnSpc>
                      </a:pPr>
                      <a:r>
                        <a:rPr lang="ru-RU" sz="1400" kern="100" dirty="0">
                          <a:solidFill>
                            <a:srgbClr val="002060"/>
                          </a:solidFill>
                          <a:effectLst/>
                          <a:latin typeface="+mn-lt"/>
                          <a:ea typeface="Times New Roman" panose="02020603050405020304" pitchFamily="18" charset="0"/>
                          <a:cs typeface="Times New Roman" panose="02020603050405020304" pitchFamily="18" charset="0"/>
                        </a:rPr>
                        <a:t>10</a:t>
                      </a:r>
                    </a:p>
                  </a:txBody>
                  <a:tcPr marL="39370" marR="39370" marT="64770" marB="64770"/>
                </a:tc>
                <a:extLst>
                  <a:ext uri="{0D108BD9-81ED-4DB2-BD59-A6C34878D82A}">
                    <a16:rowId xmlns:a16="http://schemas.microsoft.com/office/drawing/2014/main" val="775179868"/>
                  </a:ext>
                </a:extLst>
              </a:tr>
              <a:tr h="0">
                <a:tc rowSpan="3">
                  <a:txBody>
                    <a:bodyPr/>
                    <a:lstStyle/>
                    <a:p>
                      <a:pPr algn="just">
                        <a:lnSpc>
                          <a:spcPct val="107000"/>
                        </a:lnSpc>
                        <a:spcAft>
                          <a:spcPts val="0"/>
                        </a:spcAft>
                      </a:pPr>
                      <a:r>
                        <a:rPr lang="ru-RU" sz="1400" kern="1200" dirty="0">
                          <a:solidFill>
                            <a:srgbClr val="002060"/>
                          </a:solidFill>
                          <a:effectLst/>
                          <a:latin typeface="+mn-lt"/>
                          <a:ea typeface="+mn-ea"/>
                          <a:cs typeface="+mn-cs"/>
                        </a:rPr>
                        <a:t>Среднегодовой прирост выручки от реализации сельскохозяйственной продукции, планируемый в период реализации проекта развития сельского туризма (включая первый год реализации проекта), проценты</a:t>
                      </a:r>
                      <a:endParaRPr lang="ru-RU" sz="1400" dirty="0">
                        <a:solidFill>
                          <a:srgbClr val="002060"/>
                        </a:solidFill>
                        <a:effectLst/>
                        <a:latin typeface="+mn-lt"/>
                        <a:ea typeface="SimSun" panose="02010600030101010101" pitchFamily="2" charset="-122"/>
                        <a:cs typeface="Arial" panose="020B0604020202020204" pitchFamily="34" charset="0"/>
                      </a:endParaRPr>
                    </a:p>
                  </a:txBody>
                  <a:tcPr marL="7365" marR="7365" marT="12117" marB="12117" anchor="ctr"/>
                </a:tc>
                <a:tc>
                  <a:txBody>
                    <a:bodyPr/>
                    <a:lstStyle/>
                    <a:p>
                      <a:pPr algn="ctr">
                        <a:lnSpc>
                          <a:spcPct val="107000"/>
                        </a:lnSpc>
                      </a:pPr>
                      <a:r>
                        <a:rPr lang="ru-RU" sz="1400" kern="100" dirty="0">
                          <a:solidFill>
                            <a:srgbClr val="002060"/>
                          </a:solidFill>
                          <a:effectLst/>
                          <a:latin typeface="+mn-lt"/>
                          <a:ea typeface="Times New Roman" panose="02020603050405020304" pitchFamily="18" charset="0"/>
                          <a:cs typeface="Times New Roman" panose="02020603050405020304" pitchFamily="18" charset="0"/>
                        </a:rPr>
                        <a:t>До 3 процентов (включительно)</a:t>
                      </a:r>
                    </a:p>
                  </a:txBody>
                  <a:tcPr marL="39370" marR="39370" marT="64770" marB="64770"/>
                </a:tc>
                <a:tc>
                  <a:txBody>
                    <a:bodyPr/>
                    <a:lstStyle/>
                    <a:p>
                      <a:pPr algn="ctr">
                        <a:lnSpc>
                          <a:spcPct val="107000"/>
                        </a:lnSpc>
                      </a:pPr>
                      <a:r>
                        <a:rPr lang="ru-RU" sz="1400" kern="100" dirty="0">
                          <a:solidFill>
                            <a:srgbClr val="002060"/>
                          </a:solidFill>
                          <a:effectLst/>
                          <a:latin typeface="+mn-lt"/>
                          <a:ea typeface="Times New Roman" panose="02020603050405020304" pitchFamily="18" charset="0"/>
                          <a:cs typeface="Times New Roman" panose="02020603050405020304" pitchFamily="18" charset="0"/>
                        </a:rPr>
                        <a:t>0</a:t>
                      </a:r>
                    </a:p>
                  </a:txBody>
                  <a:tcPr marL="39370" marR="39370" marT="64770" marB="64770"/>
                </a:tc>
                <a:extLst>
                  <a:ext uri="{0D108BD9-81ED-4DB2-BD59-A6C34878D82A}">
                    <a16:rowId xmlns:a16="http://schemas.microsoft.com/office/drawing/2014/main" val="10015"/>
                  </a:ext>
                </a:extLst>
              </a:tr>
              <a:tr h="184462">
                <a:tc vMerge="1">
                  <a:txBody>
                    <a:bodyPr/>
                    <a:lstStyle/>
                    <a:p>
                      <a:endParaRPr lang="ru-RU"/>
                    </a:p>
                  </a:txBody>
                  <a:tcPr/>
                </a:tc>
                <a:tc>
                  <a:txBody>
                    <a:bodyPr/>
                    <a:lstStyle/>
                    <a:p>
                      <a:pPr algn="ctr">
                        <a:lnSpc>
                          <a:spcPct val="107000"/>
                        </a:lnSpc>
                      </a:pPr>
                      <a:r>
                        <a:rPr lang="ru-RU" sz="1400" kern="100" dirty="0">
                          <a:solidFill>
                            <a:srgbClr val="002060"/>
                          </a:solidFill>
                          <a:effectLst/>
                          <a:latin typeface="+mn-lt"/>
                          <a:ea typeface="Times New Roman" panose="02020603050405020304" pitchFamily="18" charset="0"/>
                          <a:cs typeface="Times New Roman" panose="02020603050405020304" pitchFamily="18" charset="0"/>
                        </a:rPr>
                        <a:t>3,1 - 10 процентов</a:t>
                      </a:r>
                    </a:p>
                  </a:txBody>
                  <a:tcPr marL="39370" marR="39370" marT="64770" marB="64770"/>
                </a:tc>
                <a:tc>
                  <a:txBody>
                    <a:bodyPr/>
                    <a:lstStyle/>
                    <a:p>
                      <a:pPr algn="ctr">
                        <a:lnSpc>
                          <a:spcPct val="107000"/>
                        </a:lnSpc>
                      </a:pPr>
                      <a:r>
                        <a:rPr lang="ru-RU" sz="1400" kern="100" dirty="0">
                          <a:solidFill>
                            <a:srgbClr val="002060"/>
                          </a:solidFill>
                          <a:effectLst/>
                          <a:latin typeface="+mn-lt"/>
                          <a:ea typeface="Times New Roman" panose="02020603050405020304" pitchFamily="18" charset="0"/>
                          <a:cs typeface="Times New Roman" panose="02020603050405020304" pitchFamily="18" charset="0"/>
                        </a:rPr>
                        <a:t>5</a:t>
                      </a:r>
                    </a:p>
                  </a:txBody>
                  <a:tcPr marL="39370" marR="39370" marT="64770" marB="64770"/>
                </a:tc>
                <a:extLst>
                  <a:ext uri="{0D108BD9-81ED-4DB2-BD59-A6C34878D82A}">
                    <a16:rowId xmlns:a16="http://schemas.microsoft.com/office/drawing/2014/main" val="10016"/>
                  </a:ext>
                </a:extLst>
              </a:tr>
              <a:tr h="184462">
                <a:tc vMerge="1">
                  <a:txBody>
                    <a:bodyPr/>
                    <a:lstStyle/>
                    <a:p>
                      <a:pPr algn="just">
                        <a:lnSpc>
                          <a:spcPct val="107000"/>
                        </a:lnSpc>
                        <a:spcAft>
                          <a:spcPts val="0"/>
                        </a:spcAft>
                      </a:pPr>
                      <a:endParaRPr lang="ru-RU" sz="1050" dirty="0">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7365" marR="7365" marT="12117" marB="12117" anchor="ctr"/>
                </a:tc>
                <a:tc>
                  <a:txBody>
                    <a:bodyPr/>
                    <a:lstStyle/>
                    <a:p>
                      <a:pPr algn="ctr">
                        <a:lnSpc>
                          <a:spcPct val="107000"/>
                        </a:lnSpc>
                      </a:pPr>
                      <a:r>
                        <a:rPr lang="ru-RU" sz="1400" kern="100" dirty="0">
                          <a:solidFill>
                            <a:srgbClr val="002060"/>
                          </a:solidFill>
                          <a:effectLst/>
                          <a:latin typeface="+mn-lt"/>
                          <a:ea typeface="Times New Roman" panose="02020603050405020304" pitchFamily="18" charset="0"/>
                          <a:cs typeface="Times New Roman" panose="02020603050405020304" pitchFamily="18" charset="0"/>
                        </a:rPr>
                        <a:t>Более 10 процентов</a:t>
                      </a:r>
                    </a:p>
                  </a:txBody>
                  <a:tcPr marL="39370" marR="39370" marT="64770" marB="64770"/>
                </a:tc>
                <a:tc>
                  <a:txBody>
                    <a:bodyPr/>
                    <a:lstStyle/>
                    <a:p>
                      <a:pPr algn="ctr">
                        <a:lnSpc>
                          <a:spcPct val="107000"/>
                        </a:lnSpc>
                      </a:pPr>
                      <a:r>
                        <a:rPr lang="ru-RU" sz="1400" kern="100" dirty="0">
                          <a:solidFill>
                            <a:srgbClr val="002060"/>
                          </a:solidFill>
                          <a:effectLst/>
                          <a:latin typeface="+mn-lt"/>
                          <a:ea typeface="Times New Roman" panose="02020603050405020304" pitchFamily="18" charset="0"/>
                          <a:cs typeface="Times New Roman" panose="02020603050405020304" pitchFamily="18" charset="0"/>
                        </a:rPr>
                        <a:t>10</a:t>
                      </a:r>
                    </a:p>
                  </a:txBody>
                  <a:tcPr marL="39370" marR="39370" marT="64770" marB="64770"/>
                </a:tc>
                <a:extLst>
                  <a:ext uri="{0D108BD9-81ED-4DB2-BD59-A6C34878D82A}">
                    <a16:rowId xmlns:a16="http://schemas.microsoft.com/office/drawing/2014/main" val="1954158225"/>
                  </a:ext>
                </a:extLst>
              </a:tr>
              <a:tr h="0">
                <a:tc rowSpan="2">
                  <a:txBody>
                    <a:bodyPr/>
                    <a:lstStyle/>
                    <a:p>
                      <a:pPr algn="just">
                        <a:lnSpc>
                          <a:spcPct val="107000"/>
                        </a:lnSpc>
                      </a:pPr>
                      <a:r>
                        <a:rPr lang="ru-RU" sz="1400" kern="100" dirty="0">
                          <a:solidFill>
                            <a:srgbClr val="002060"/>
                          </a:solidFill>
                          <a:effectLst/>
                          <a:latin typeface="+mn-lt"/>
                          <a:ea typeface="Times New Roman" panose="02020603050405020304" pitchFamily="18" charset="0"/>
                          <a:cs typeface="Times New Roman" panose="02020603050405020304" pitchFamily="18" charset="0"/>
                        </a:rPr>
                        <a:t>Планируемый уровень заработной платы работников заявителя в рамках реализации проекта развития сельского туризма</a:t>
                      </a:r>
                    </a:p>
                  </a:txBody>
                  <a:tcPr marL="39370" marR="39370" marT="64770" marB="64770"/>
                </a:tc>
                <a:tc>
                  <a:txBody>
                    <a:bodyPr/>
                    <a:lstStyle/>
                    <a:p>
                      <a:pPr algn="ctr">
                        <a:lnSpc>
                          <a:spcPct val="107000"/>
                        </a:lnSpc>
                      </a:pPr>
                      <a:r>
                        <a:rPr lang="ru-RU" sz="1400" kern="100" dirty="0">
                          <a:solidFill>
                            <a:srgbClr val="002060"/>
                          </a:solidFill>
                          <a:effectLst/>
                          <a:latin typeface="+mn-lt"/>
                          <a:ea typeface="Times New Roman" panose="02020603050405020304" pitchFamily="18" charset="0"/>
                          <a:cs typeface="Times New Roman" panose="02020603050405020304" pitchFamily="18" charset="0"/>
                        </a:rPr>
                        <a:t>Ниже средней по отрасли в регионе (по данным Федеральной службы государственной статистики)</a:t>
                      </a:r>
                    </a:p>
                  </a:txBody>
                  <a:tcPr marL="39370" marR="39370" marT="64770" marB="64770"/>
                </a:tc>
                <a:tc>
                  <a:txBody>
                    <a:bodyPr/>
                    <a:lstStyle/>
                    <a:p>
                      <a:pPr algn="ctr">
                        <a:lnSpc>
                          <a:spcPct val="107000"/>
                        </a:lnSpc>
                      </a:pPr>
                      <a:r>
                        <a:rPr lang="ru-RU" sz="1400" kern="100">
                          <a:solidFill>
                            <a:srgbClr val="002060"/>
                          </a:solidFill>
                          <a:effectLst/>
                          <a:latin typeface="+mn-lt"/>
                          <a:ea typeface="Times New Roman" panose="02020603050405020304" pitchFamily="18" charset="0"/>
                          <a:cs typeface="Times New Roman" panose="02020603050405020304" pitchFamily="18" charset="0"/>
                        </a:rPr>
                        <a:t>0</a:t>
                      </a:r>
                    </a:p>
                  </a:txBody>
                  <a:tcPr marL="39370" marR="39370" marT="64770" marB="64770"/>
                </a:tc>
                <a:extLst>
                  <a:ext uri="{0D108BD9-81ED-4DB2-BD59-A6C34878D82A}">
                    <a16:rowId xmlns:a16="http://schemas.microsoft.com/office/drawing/2014/main" val="10017"/>
                  </a:ext>
                </a:extLst>
              </a:tr>
              <a:tr h="0">
                <a:tc vMerge="1">
                  <a:txBody>
                    <a:bodyPr/>
                    <a:lstStyle/>
                    <a:p>
                      <a:endParaRPr lang="ru-RU"/>
                    </a:p>
                  </a:txBody>
                  <a:tcPr/>
                </a:tc>
                <a:tc>
                  <a:txBody>
                    <a:bodyPr/>
                    <a:lstStyle/>
                    <a:p>
                      <a:pPr algn="ctr">
                        <a:lnSpc>
                          <a:spcPct val="107000"/>
                        </a:lnSpc>
                      </a:pPr>
                      <a:r>
                        <a:rPr lang="ru-RU" sz="1400" kern="100" dirty="0">
                          <a:solidFill>
                            <a:srgbClr val="002060"/>
                          </a:solidFill>
                          <a:effectLst/>
                          <a:latin typeface="+mn-lt"/>
                          <a:ea typeface="Times New Roman" panose="02020603050405020304" pitchFamily="18" charset="0"/>
                          <a:cs typeface="Times New Roman" panose="02020603050405020304" pitchFamily="18" charset="0"/>
                        </a:rPr>
                        <a:t>Выше или равна средней по отрасли в регионе (по данным Федеральной службы государственной статистики)</a:t>
                      </a:r>
                    </a:p>
                  </a:txBody>
                  <a:tcPr marL="39370" marR="39370" marT="64770" marB="64770"/>
                </a:tc>
                <a:tc>
                  <a:txBody>
                    <a:bodyPr/>
                    <a:lstStyle/>
                    <a:p>
                      <a:pPr algn="ctr">
                        <a:lnSpc>
                          <a:spcPct val="107000"/>
                        </a:lnSpc>
                      </a:pPr>
                      <a:r>
                        <a:rPr lang="ru-RU" sz="1400" kern="100" dirty="0">
                          <a:solidFill>
                            <a:srgbClr val="002060"/>
                          </a:solidFill>
                          <a:effectLst/>
                          <a:latin typeface="+mn-lt"/>
                          <a:ea typeface="Times New Roman" panose="02020603050405020304" pitchFamily="18" charset="0"/>
                          <a:cs typeface="Times New Roman" panose="02020603050405020304" pitchFamily="18" charset="0"/>
                        </a:rPr>
                        <a:t>10</a:t>
                      </a:r>
                    </a:p>
                  </a:txBody>
                  <a:tcPr marL="39370" marR="39370" marT="64770" marB="64770"/>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4018962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9D27E0-922B-5BC4-A09A-0E1C4BA5621D}"/>
              </a:ext>
            </a:extLst>
          </p:cNvPr>
          <p:cNvSpPr>
            <a:spLocks noGrp="1"/>
          </p:cNvSpPr>
          <p:nvPr>
            <p:ph type="title"/>
          </p:nvPr>
        </p:nvSpPr>
        <p:spPr>
          <a:xfrm>
            <a:off x="999460" y="365125"/>
            <a:ext cx="10355928" cy="591805"/>
          </a:xfrm>
        </p:spPr>
        <p:txBody>
          <a:bodyPr>
            <a:normAutofit/>
          </a:bodyPr>
          <a:lstStyle/>
          <a:p>
            <a:r>
              <a:rPr lang="ru-RU" sz="2400" b="1" dirty="0">
                <a:solidFill>
                  <a:srgbClr val="EF532B"/>
                </a:solidFill>
              </a:rPr>
              <a:t>Проект развития сельского туризма </a:t>
            </a:r>
          </a:p>
        </p:txBody>
      </p:sp>
      <p:sp>
        <p:nvSpPr>
          <p:cNvPr id="7" name="Номер слайда 6">
            <a:extLst>
              <a:ext uri="{FF2B5EF4-FFF2-40B4-BE49-F238E27FC236}">
                <a16:creationId xmlns:a16="http://schemas.microsoft.com/office/drawing/2014/main" id="{25BCB3D5-9F48-14FE-8A60-AAE72A56C9C5}"/>
              </a:ext>
            </a:extLst>
          </p:cNvPr>
          <p:cNvSpPr>
            <a:spLocks noGrp="1"/>
          </p:cNvSpPr>
          <p:nvPr>
            <p:ph type="sldNum" sz="quarter" idx="12"/>
          </p:nvPr>
        </p:nvSpPr>
        <p:spPr/>
        <p:txBody>
          <a:bodyPr/>
          <a:lstStyle/>
          <a:p>
            <a:fld id="{B8F8EE5D-A6DC-4992-B61F-BB6187C55770}" type="slidenum">
              <a:rPr lang="ru-RU" smtClean="0"/>
              <a:t>6</a:t>
            </a:fld>
            <a:endParaRPr lang="ru-RU"/>
          </a:p>
        </p:txBody>
      </p:sp>
      <p:pic>
        <p:nvPicPr>
          <p:cNvPr id="8" name="Рисунок 7">
            <a:extLst>
              <a:ext uri="{FF2B5EF4-FFF2-40B4-BE49-F238E27FC236}">
                <a16:creationId xmlns:a16="http://schemas.microsoft.com/office/drawing/2014/main" id="{A56A7089-478D-1583-EBB7-28132176E5D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2636" y="136524"/>
            <a:ext cx="1302327" cy="600227"/>
          </a:xfrm>
          <a:prstGeom prst="rect">
            <a:avLst/>
          </a:prstGeom>
        </p:spPr>
      </p:pic>
      <p:graphicFrame>
        <p:nvGraphicFramePr>
          <p:cNvPr id="9" name="Таблица 8">
            <a:extLst>
              <a:ext uri="{FF2B5EF4-FFF2-40B4-BE49-F238E27FC236}">
                <a16:creationId xmlns:a16="http://schemas.microsoft.com/office/drawing/2014/main" id="{3156175E-580F-969B-8DAF-2D0C16DCD339}"/>
              </a:ext>
            </a:extLst>
          </p:cNvPr>
          <p:cNvGraphicFramePr>
            <a:graphicFrameLocks noGrp="1"/>
          </p:cNvGraphicFramePr>
          <p:nvPr>
            <p:extLst>
              <p:ext uri="{D42A27DB-BD31-4B8C-83A1-F6EECF244321}">
                <p14:modId xmlns:p14="http://schemas.microsoft.com/office/powerpoint/2010/main" val="325296122"/>
              </p:ext>
            </p:extLst>
          </p:nvPr>
        </p:nvGraphicFramePr>
        <p:xfrm>
          <a:off x="170122" y="1073888"/>
          <a:ext cx="12021876" cy="5425238"/>
        </p:xfrm>
        <a:graphic>
          <a:graphicData uri="http://schemas.openxmlformats.org/drawingml/2006/table">
            <a:tbl>
              <a:tblPr firstRow="1" bandRow="1">
                <a:tableStyleId>{21E4AEA4-8DFA-4A89-87EB-49C32662AFE0}</a:tableStyleId>
              </a:tblPr>
              <a:tblGrid>
                <a:gridCol w="3577125">
                  <a:extLst>
                    <a:ext uri="{9D8B030D-6E8A-4147-A177-3AD203B41FA5}">
                      <a16:colId xmlns:a16="http://schemas.microsoft.com/office/drawing/2014/main" val="698314600"/>
                    </a:ext>
                  </a:extLst>
                </a:gridCol>
                <a:gridCol w="1016139">
                  <a:extLst>
                    <a:ext uri="{9D8B030D-6E8A-4147-A177-3AD203B41FA5}">
                      <a16:colId xmlns:a16="http://schemas.microsoft.com/office/drawing/2014/main" val="2602055403"/>
                    </a:ext>
                  </a:extLst>
                </a:gridCol>
                <a:gridCol w="1201479">
                  <a:extLst>
                    <a:ext uri="{9D8B030D-6E8A-4147-A177-3AD203B41FA5}">
                      <a16:colId xmlns:a16="http://schemas.microsoft.com/office/drawing/2014/main" val="1260731515"/>
                    </a:ext>
                  </a:extLst>
                </a:gridCol>
                <a:gridCol w="1148316">
                  <a:extLst>
                    <a:ext uri="{9D8B030D-6E8A-4147-A177-3AD203B41FA5}">
                      <a16:colId xmlns:a16="http://schemas.microsoft.com/office/drawing/2014/main" val="855926904"/>
                    </a:ext>
                  </a:extLst>
                </a:gridCol>
                <a:gridCol w="1127052">
                  <a:extLst>
                    <a:ext uri="{9D8B030D-6E8A-4147-A177-3AD203B41FA5}">
                      <a16:colId xmlns:a16="http://schemas.microsoft.com/office/drawing/2014/main" val="2228719369"/>
                    </a:ext>
                  </a:extLst>
                </a:gridCol>
                <a:gridCol w="1148316">
                  <a:extLst>
                    <a:ext uri="{9D8B030D-6E8A-4147-A177-3AD203B41FA5}">
                      <a16:colId xmlns:a16="http://schemas.microsoft.com/office/drawing/2014/main" val="2679611965"/>
                    </a:ext>
                  </a:extLst>
                </a:gridCol>
                <a:gridCol w="1137684">
                  <a:extLst>
                    <a:ext uri="{9D8B030D-6E8A-4147-A177-3AD203B41FA5}">
                      <a16:colId xmlns:a16="http://schemas.microsoft.com/office/drawing/2014/main" val="3851165867"/>
                    </a:ext>
                  </a:extLst>
                </a:gridCol>
                <a:gridCol w="1665765">
                  <a:extLst>
                    <a:ext uri="{9D8B030D-6E8A-4147-A177-3AD203B41FA5}">
                      <a16:colId xmlns:a16="http://schemas.microsoft.com/office/drawing/2014/main" val="809319890"/>
                    </a:ext>
                  </a:extLst>
                </a:gridCol>
              </a:tblGrid>
              <a:tr h="446778">
                <a:tc>
                  <a:txBody>
                    <a:bodyPr/>
                    <a:lstStyle/>
                    <a:p>
                      <a:pPr algn="l" fontAlgn="b"/>
                      <a:endParaRPr lang="ru-RU" sz="1400" b="0" i="0" u="none" strike="noStrike" dirty="0">
                        <a:solidFill>
                          <a:srgbClr val="000000"/>
                        </a:solidFill>
                        <a:effectLst/>
                        <a:latin typeface="+mn-lt"/>
                      </a:endParaRPr>
                    </a:p>
                  </a:txBody>
                  <a:tcPr marL="9525" marR="9525" marT="9525" marB="0" anchor="ctr"/>
                </a:tc>
                <a:tc>
                  <a:txBody>
                    <a:bodyPr/>
                    <a:lstStyle/>
                    <a:p>
                      <a:pPr algn="ctr" fontAlgn="b"/>
                      <a:r>
                        <a:rPr lang="ru-RU" sz="1400" b="0" i="0" u="none" strike="noStrike" dirty="0">
                          <a:solidFill>
                            <a:srgbClr val="000000"/>
                          </a:solidFill>
                          <a:effectLst/>
                          <a:latin typeface="+mn-lt"/>
                        </a:rPr>
                        <a:t>2023</a:t>
                      </a:r>
                    </a:p>
                  </a:txBody>
                  <a:tcPr marL="9525" marR="9525" marT="9525" marB="0" anchor="ctr"/>
                </a:tc>
                <a:tc>
                  <a:txBody>
                    <a:bodyPr/>
                    <a:lstStyle/>
                    <a:p>
                      <a:pPr algn="ctr" fontAlgn="b"/>
                      <a:r>
                        <a:rPr lang="ru-RU" sz="1400" b="0" i="0" u="none" strike="noStrike">
                          <a:solidFill>
                            <a:srgbClr val="000000"/>
                          </a:solidFill>
                          <a:effectLst/>
                          <a:latin typeface="+mn-lt"/>
                        </a:rPr>
                        <a:t>2025</a:t>
                      </a:r>
                      <a:endParaRPr lang="ru-RU" sz="1400" b="0" i="0" u="none" strike="noStrike" dirty="0">
                        <a:solidFill>
                          <a:srgbClr val="000000"/>
                        </a:solidFill>
                        <a:effectLst/>
                        <a:latin typeface="+mn-lt"/>
                      </a:endParaRPr>
                    </a:p>
                  </a:txBody>
                  <a:tcPr marL="9525" marR="9525" marT="9525" marB="0" anchor="ctr"/>
                </a:tc>
                <a:tc>
                  <a:txBody>
                    <a:bodyPr/>
                    <a:lstStyle/>
                    <a:p>
                      <a:pPr algn="ctr" fontAlgn="b"/>
                      <a:r>
                        <a:rPr lang="ru-RU" sz="1400" b="0" i="0" u="none" strike="noStrike">
                          <a:solidFill>
                            <a:srgbClr val="000000"/>
                          </a:solidFill>
                          <a:effectLst/>
                          <a:latin typeface="+mn-lt"/>
                        </a:rPr>
                        <a:t>2026</a:t>
                      </a:r>
                      <a:endParaRPr lang="ru-RU" sz="1400" b="0" i="0" u="none" strike="noStrike" dirty="0">
                        <a:solidFill>
                          <a:srgbClr val="000000"/>
                        </a:solidFill>
                        <a:effectLst/>
                        <a:latin typeface="+mn-lt"/>
                      </a:endParaRPr>
                    </a:p>
                  </a:txBody>
                  <a:tcPr marL="9525" marR="9525" marT="9525" marB="0" anchor="ctr"/>
                </a:tc>
                <a:tc>
                  <a:txBody>
                    <a:bodyPr/>
                    <a:lstStyle/>
                    <a:p>
                      <a:pPr algn="ctr" fontAlgn="b"/>
                      <a:r>
                        <a:rPr lang="ru-RU" sz="1400" b="0" i="0" u="none" strike="noStrike">
                          <a:solidFill>
                            <a:srgbClr val="000000"/>
                          </a:solidFill>
                          <a:effectLst/>
                          <a:latin typeface="+mn-lt"/>
                        </a:rPr>
                        <a:t>2027</a:t>
                      </a:r>
                      <a:endParaRPr lang="ru-RU" sz="1400" b="0" i="0" u="none" strike="noStrike" dirty="0">
                        <a:solidFill>
                          <a:srgbClr val="000000"/>
                        </a:solidFill>
                        <a:effectLst/>
                        <a:latin typeface="+mn-lt"/>
                      </a:endParaRPr>
                    </a:p>
                  </a:txBody>
                  <a:tcPr marL="9525" marR="9525" marT="9525" marB="0" anchor="ctr"/>
                </a:tc>
                <a:tc>
                  <a:txBody>
                    <a:bodyPr/>
                    <a:lstStyle/>
                    <a:p>
                      <a:pPr algn="ctr" fontAlgn="b"/>
                      <a:r>
                        <a:rPr lang="ru-RU" sz="1400" b="0" i="0" u="none" strike="noStrike">
                          <a:solidFill>
                            <a:srgbClr val="000000"/>
                          </a:solidFill>
                          <a:effectLst/>
                          <a:latin typeface="+mn-lt"/>
                        </a:rPr>
                        <a:t>2028</a:t>
                      </a:r>
                      <a:endParaRPr lang="ru-RU" sz="1400" b="0" i="0" u="none" strike="noStrike" dirty="0">
                        <a:solidFill>
                          <a:srgbClr val="000000"/>
                        </a:solidFill>
                        <a:effectLst/>
                        <a:latin typeface="+mn-lt"/>
                      </a:endParaRPr>
                    </a:p>
                  </a:txBody>
                  <a:tcPr marL="9525" marR="9525" marT="9525" marB="0" anchor="ctr"/>
                </a:tc>
                <a:tc>
                  <a:txBody>
                    <a:bodyPr/>
                    <a:lstStyle/>
                    <a:p>
                      <a:pPr algn="ctr" fontAlgn="b"/>
                      <a:r>
                        <a:rPr lang="ru-RU" sz="1400" b="0" i="0" u="none" strike="noStrike" dirty="0">
                          <a:solidFill>
                            <a:srgbClr val="000000"/>
                          </a:solidFill>
                          <a:effectLst/>
                          <a:latin typeface="+mn-lt"/>
                        </a:rPr>
                        <a:t>2029</a:t>
                      </a:r>
                    </a:p>
                  </a:txBody>
                  <a:tcPr marL="9525" marR="9525" marT="9525" marB="0" anchor="ctr"/>
                </a:tc>
                <a:tc>
                  <a:txBody>
                    <a:bodyPr/>
                    <a:lstStyle/>
                    <a:p>
                      <a:pPr algn="ctr" fontAlgn="b"/>
                      <a:r>
                        <a:rPr lang="ru-RU" sz="1400" b="0" i="0" u="none" strike="noStrike" dirty="0">
                          <a:solidFill>
                            <a:srgbClr val="000000"/>
                          </a:solidFill>
                          <a:effectLst/>
                          <a:latin typeface="+mn-lt"/>
                        </a:rPr>
                        <a:t>ВСЕГО</a:t>
                      </a:r>
                    </a:p>
                  </a:txBody>
                  <a:tcPr marL="9525" marR="9525" marT="9525" marB="0" anchor="ctr"/>
                </a:tc>
                <a:extLst>
                  <a:ext uri="{0D108BD9-81ED-4DB2-BD59-A6C34878D82A}">
                    <a16:rowId xmlns:a16="http://schemas.microsoft.com/office/drawing/2014/main" val="3588237889"/>
                  </a:ext>
                </a:extLst>
              </a:tr>
              <a:tr h="525577">
                <a:tc>
                  <a:txBody>
                    <a:bodyPr/>
                    <a:lstStyle/>
                    <a:p>
                      <a:pPr algn="l" fontAlgn="t"/>
                      <a:r>
                        <a:rPr lang="ru-RU" sz="1400" b="0" i="0" u="none" strike="noStrike" dirty="0">
                          <a:solidFill>
                            <a:srgbClr val="000000"/>
                          </a:solidFill>
                          <a:effectLst/>
                          <a:latin typeface="+mn-lt"/>
                        </a:rPr>
                        <a:t>Объем выручки, тыс. руб., всего, в том числе:</a:t>
                      </a:r>
                    </a:p>
                  </a:txBody>
                  <a:tcPr marL="9525" marR="9525" marT="9525" marB="0" anchor="ctr"/>
                </a:tc>
                <a:tc>
                  <a:txBody>
                    <a:bodyPr/>
                    <a:lstStyle/>
                    <a:p>
                      <a:pPr algn="r" fontAlgn="b"/>
                      <a:r>
                        <a:rPr lang="ru-RU" sz="1400" b="0" i="0" u="none" strike="noStrike" dirty="0">
                          <a:solidFill>
                            <a:srgbClr val="000000"/>
                          </a:solidFill>
                          <a:effectLst/>
                          <a:latin typeface="+mn-lt"/>
                        </a:rPr>
                        <a:t>1 560,0</a:t>
                      </a:r>
                    </a:p>
                  </a:txBody>
                  <a:tcPr marL="9525" marR="9525" marT="9525" marB="0" anchor="ctr"/>
                </a:tc>
                <a:tc>
                  <a:txBody>
                    <a:bodyPr/>
                    <a:lstStyle/>
                    <a:p>
                      <a:pPr algn="r" fontAlgn="b"/>
                      <a:r>
                        <a:rPr lang="ru-RU" sz="1400" b="0" i="0" u="none" strike="noStrike" dirty="0">
                          <a:solidFill>
                            <a:srgbClr val="000000"/>
                          </a:solidFill>
                          <a:effectLst/>
                          <a:latin typeface="+mn-lt"/>
                        </a:rPr>
                        <a:t>2 212,6</a:t>
                      </a:r>
                    </a:p>
                  </a:txBody>
                  <a:tcPr marL="9525" marR="9525" marT="9525" marB="0" anchor="ctr"/>
                </a:tc>
                <a:tc>
                  <a:txBody>
                    <a:bodyPr/>
                    <a:lstStyle/>
                    <a:p>
                      <a:pPr algn="r" fontAlgn="b"/>
                      <a:r>
                        <a:rPr lang="ru-RU" sz="1400" b="0" i="0" u="none" strike="noStrike" dirty="0">
                          <a:solidFill>
                            <a:srgbClr val="000000"/>
                          </a:solidFill>
                          <a:effectLst/>
                          <a:latin typeface="+mn-lt"/>
                        </a:rPr>
                        <a:t>5 108,9</a:t>
                      </a:r>
                    </a:p>
                  </a:txBody>
                  <a:tcPr marL="9525" marR="9525" marT="9525" marB="0" anchor="ctr"/>
                </a:tc>
                <a:tc>
                  <a:txBody>
                    <a:bodyPr/>
                    <a:lstStyle/>
                    <a:p>
                      <a:pPr algn="r" fontAlgn="b"/>
                      <a:r>
                        <a:rPr lang="ru-RU" sz="1400" b="0" i="0" u="none" strike="noStrike" dirty="0">
                          <a:solidFill>
                            <a:srgbClr val="000000"/>
                          </a:solidFill>
                          <a:effectLst/>
                          <a:latin typeface="+mn-lt"/>
                        </a:rPr>
                        <a:t>6 876,5</a:t>
                      </a:r>
                    </a:p>
                  </a:txBody>
                  <a:tcPr marL="9525" marR="9525" marT="9525" marB="0" anchor="ctr"/>
                </a:tc>
                <a:tc>
                  <a:txBody>
                    <a:bodyPr/>
                    <a:lstStyle/>
                    <a:p>
                      <a:pPr algn="r" fontAlgn="b"/>
                      <a:r>
                        <a:rPr lang="ru-RU" sz="1400" b="0" i="0" u="none" strike="noStrike" dirty="0">
                          <a:solidFill>
                            <a:srgbClr val="000000"/>
                          </a:solidFill>
                          <a:effectLst/>
                          <a:latin typeface="+mn-lt"/>
                        </a:rPr>
                        <a:t>9 056,5</a:t>
                      </a:r>
                    </a:p>
                  </a:txBody>
                  <a:tcPr marL="9525" marR="9525" marT="9525" marB="0" anchor="ctr"/>
                </a:tc>
                <a:tc>
                  <a:txBody>
                    <a:bodyPr/>
                    <a:lstStyle/>
                    <a:p>
                      <a:pPr algn="r" fontAlgn="b"/>
                      <a:r>
                        <a:rPr lang="ru-RU" sz="1400" b="0" i="0" u="none" strike="noStrike" dirty="0">
                          <a:solidFill>
                            <a:srgbClr val="000000"/>
                          </a:solidFill>
                          <a:effectLst/>
                          <a:latin typeface="+mn-lt"/>
                        </a:rPr>
                        <a:t>9 707,8</a:t>
                      </a:r>
                    </a:p>
                  </a:txBody>
                  <a:tcPr marL="9525" marR="9525" marT="9525" marB="0" anchor="ctr"/>
                </a:tc>
                <a:tc>
                  <a:txBody>
                    <a:bodyPr/>
                    <a:lstStyle/>
                    <a:p>
                      <a:pPr algn="r" fontAlgn="b"/>
                      <a:endParaRPr lang="ru-RU" sz="14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078388502"/>
                  </a:ext>
                </a:extLst>
              </a:tr>
              <a:tr h="720188">
                <a:tc>
                  <a:txBody>
                    <a:bodyPr/>
                    <a:lstStyle/>
                    <a:p>
                      <a:pPr algn="just" fontAlgn="ctr"/>
                      <a:r>
                        <a:rPr lang="ru-RU" sz="1400" b="0" i="0" u="none" strike="noStrike" dirty="0">
                          <a:solidFill>
                            <a:srgbClr val="000000"/>
                          </a:solidFill>
                          <a:effectLst/>
                          <a:latin typeface="+mn-lt"/>
                        </a:rPr>
                        <a:t>от реализации сельскохозяйственной продукции </a:t>
                      </a:r>
                    </a:p>
                  </a:txBody>
                  <a:tcPr marL="9525" marR="9525" marT="9525" marB="0" anchor="ctr"/>
                </a:tc>
                <a:tc>
                  <a:txBody>
                    <a:bodyPr/>
                    <a:lstStyle/>
                    <a:p>
                      <a:pPr algn="ctr" fontAlgn="t"/>
                      <a:r>
                        <a:rPr lang="ru-RU" sz="1400" b="0" i="0" u="none" strike="noStrike" dirty="0">
                          <a:solidFill>
                            <a:srgbClr val="000000"/>
                          </a:solidFill>
                          <a:effectLst/>
                          <a:latin typeface="+mn-lt"/>
                        </a:rPr>
                        <a:t>1 560,0</a:t>
                      </a:r>
                    </a:p>
                  </a:txBody>
                  <a:tcPr marL="9525" marR="9525" marT="9525" marB="0"/>
                </a:tc>
                <a:tc>
                  <a:txBody>
                    <a:bodyPr/>
                    <a:lstStyle/>
                    <a:p>
                      <a:pPr algn="ctr" fontAlgn="t"/>
                      <a:r>
                        <a:rPr lang="ru-RU" sz="1400" b="0" i="0" u="none" strike="noStrike" dirty="0">
                          <a:solidFill>
                            <a:srgbClr val="000000"/>
                          </a:solidFill>
                          <a:effectLst/>
                          <a:latin typeface="+mn-lt"/>
                        </a:rPr>
                        <a:t>1 575,6</a:t>
                      </a:r>
                    </a:p>
                  </a:txBody>
                  <a:tcPr marL="9525" marR="9525" marT="9525" marB="0"/>
                </a:tc>
                <a:tc>
                  <a:txBody>
                    <a:bodyPr/>
                    <a:lstStyle/>
                    <a:p>
                      <a:pPr algn="ctr" fontAlgn="t"/>
                      <a:r>
                        <a:rPr lang="ru-RU" sz="1400" b="0" i="0" u="none" strike="noStrike" dirty="0">
                          <a:solidFill>
                            <a:srgbClr val="000000"/>
                          </a:solidFill>
                          <a:effectLst/>
                          <a:latin typeface="+mn-lt"/>
                        </a:rPr>
                        <a:t>3 588,0</a:t>
                      </a:r>
                    </a:p>
                  </a:txBody>
                  <a:tcPr marL="9525" marR="9525" marT="9525" marB="0"/>
                </a:tc>
                <a:tc>
                  <a:txBody>
                    <a:bodyPr/>
                    <a:lstStyle/>
                    <a:p>
                      <a:pPr algn="ctr" fontAlgn="t"/>
                      <a:r>
                        <a:rPr lang="ru-RU" sz="1400" b="0" i="0" u="none" strike="noStrike" dirty="0">
                          <a:solidFill>
                            <a:srgbClr val="000000"/>
                          </a:solidFill>
                          <a:effectLst/>
                          <a:latin typeface="+mn-lt"/>
                        </a:rPr>
                        <a:t>4 836,0</a:t>
                      </a:r>
                    </a:p>
                  </a:txBody>
                  <a:tcPr marL="9525" marR="9525" marT="9525" marB="0"/>
                </a:tc>
                <a:tc>
                  <a:txBody>
                    <a:bodyPr/>
                    <a:lstStyle/>
                    <a:p>
                      <a:pPr algn="ctr" fontAlgn="t"/>
                      <a:r>
                        <a:rPr lang="ru-RU" sz="1400" b="0" i="0" u="none" strike="noStrike" dirty="0">
                          <a:solidFill>
                            <a:srgbClr val="000000"/>
                          </a:solidFill>
                          <a:effectLst/>
                          <a:latin typeface="+mn-lt"/>
                        </a:rPr>
                        <a:t>6 396,0</a:t>
                      </a:r>
                    </a:p>
                  </a:txBody>
                  <a:tcPr marL="9525" marR="9525" marT="9525" marB="0"/>
                </a:tc>
                <a:tc>
                  <a:txBody>
                    <a:bodyPr/>
                    <a:lstStyle/>
                    <a:p>
                      <a:pPr algn="ctr" fontAlgn="t"/>
                      <a:r>
                        <a:rPr lang="ru-RU" sz="1400" b="0" i="0" u="none" strike="noStrike" dirty="0">
                          <a:solidFill>
                            <a:srgbClr val="000000"/>
                          </a:solidFill>
                          <a:effectLst/>
                          <a:latin typeface="+mn-lt"/>
                        </a:rPr>
                        <a:t>6 864,0</a:t>
                      </a:r>
                    </a:p>
                  </a:txBody>
                  <a:tcPr marL="9525" marR="9525" marT="9525" marB="0"/>
                </a:tc>
                <a:tc>
                  <a:txBody>
                    <a:bodyPr/>
                    <a:lstStyle/>
                    <a:p>
                      <a:pPr algn="ctr" fontAlgn="t"/>
                      <a:r>
                        <a:rPr lang="ru-RU" sz="1400" kern="1200" dirty="0">
                          <a:solidFill>
                            <a:srgbClr val="002060"/>
                          </a:solidFill>
                          <a:effectLst/>
                          <a:latin typeface="+mn-lt"/>
                          <a:ea typeface="+mn-ea"/>
                          <a:cs typeface="+mn-cs"/>
                        </a:rPr>
                        <a:t>Среднегодовой прирост выручки от </a:t>
                      </a:r>
                    </a:p>
                    <a:p>
                      <a:pPr algn="ctr" fontAlgn="t"/>
                      <a:r>
                        <a:rPr lang="ru-RU" sz="1400" kern="1200" dirty="0">
                          <a:solidFill>
                            <a:srgbClr val="EF532B"/>
                          </a:solidFill>
                          <a:effectLst/>
                          <a:latin typeface="+mn-lt"/>
                          <a:ea typeface="+mn-ea"/>
                          <a:cs typeface="+mn-cs"/>
                        </a:rPr>
                        <a:t>5 до 10 % - </a:t>
                      </a:r>
                      <a:r>
                        <a:rPr lang="ru-RU" sz="1400" b="1" kern="1200" dirty="0">
                          <a:solidFill>
                            <a:srgbClr val="EF532B"/>
                          </a:solidFill>
                          <a:effectLst/>
                          <a:latin typeface="+mn-lt"/>
                          <a:ea typeface="+mn-ea"/>
                          <a:cs typeface="+mn-cs"/>
                        </a:rPr>
                        <a:t>5 баллов </a:t>
                      </a:r>
                      <a:r>
                        <a:rPr lang="ru-RU" sz="1400" kern="1200" dirty="0">
                          <a:solidFill>
                            <a:srgbClr val="002060"/>
                          </a:solidFill>
                          <a:effectLst/>
                          <a:latin typeface="+mn-lt"/>
                          <a:ea typeface="+mn-ea"/>
                          <a:cs typeface="+mn-cs"/>
                        </a:rPr>
                        <a:t>(40,6% )</a:t>
                      </a:r>
                      <a:endParaRPr lang="ru-RU" sz="14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364033068"/>
                  </a:ext>
                </a:extLst>
              </a:tr>
              <a:tr h="542359">
                <a:tc>
                  <a:txBody>
                    <a:bodyPr/>
                    <a:lstStyle/>
                    <a:p>
                      <a:pPr algn="l" fontAlgn="ctr"/>
                      <a:r>
                        <a:rPr lang="ru-RU" sz="1400" b="0" i="0" u="none" strike="noStrike" dirty="0">
                          <a:solidFill>
                            <a:srgbClr val="000000"/>
                          </a:solidFill>
                          <a:effectLst/>
                          <a:latin typeface="+mn-lt"/>
                        </a:rPr>
                        <a:t>от реализации товаров, оказания услуг в сфере сельского туризма</a:t>
                      </a:r>
                    </a:p>
                  </a:txBody>
                  <a:tcPr marL="9525" marR="9525" marT="9525" marB="0" anchor="ctr"/>
                </a:tc>
                <a:tc>
                  <a:txBody>
                    <a:bodyPr/>
                    <a:lstStyle/>
                    <a:p>
                      <a:pPr algn="ctr" fontAlgn="t"/>
                      <a:r>
                        <a:rPr lang="ru-RU" sz="1400" b="0" i="0" u="none" strike="noStrike" dirty="0">
                          <a:solidFill>
                            <a:srgbClr val="000000"/>
                          </a:solidFill>
                          <a:effectLst/>
                          <a:latin typeface="+mn-lt"/>
                        </a:rPr>
                        <a:t>0,0</a:t>
                      </a:r>
                    </a:p>
                  </a:txBody>
                  <a:tcPr marL="9525" marR="9525" marT="9525" marB="0"/>
                </a:tc>
                <a:tc>
                  <a:txBody>
                    <a:bodyPr/>
                    <a:lstStyle/>
                    <a:p>
                      <a:pPr algn="ctr" fontAlgn="t"/>
                      <a:r>
                        <a:rPr lang="ru-RU" sz="1400" b="0" i="0" u="none" strike="noStrike" dirty="0">
                          <a:solidFill>
                            <a:srgbClr val="000000"/>
                          </a:solidFill>
                          <a:effectLst/>
                          <a:latin typeface="+mn-lt"/>
                        </a:rPr>
                        <a:t>637,0</a:t>
                      </a:r>
                    </a:p>
                  </a:txBody>
                  <a:tcPr marL="9525" marR="9525" marT="9525" marB="0"/>
                </a:tc>
                <a:tc>
                  <a:txBody>
                    <a:bodyPr/>
                    <a:lstStyle/>
                    <a:p>
                      <a:pPr algn="ctr" fontAlgn="t"/>
                      <a:r>
                        <a:rPr lang="ru-RU" sz="1400" b="0" i="0" u="none" strike="noStrike" dirty="0">
                          <a:solidFill>
                            <a:srgbClr val="000000"/>
                          </a:solidFill>
                          <a:effectLst/>
                          <a:latin typeface="+mn-lt"/>
                        </a:rPr>
                        <a:t>1 520,9</a:t>
                      </a:r>
                    </a:p>
                  </a:txBody>
                  <a:tcPr marL="9525" marR="9525" marT="9525" marB="0"/>
                </a:tc>
                <a:tc>
                  <a:txBody>
                    <a:bodyPr/>
                    <a:lstStyle/>
                    <a:p>
                      <a:pPr algn="ctr" fontAlgn="t"/>
                      <a:r>
                        <a:rPr lang="ru-RU" sz="1400" b="0" i="0" u="none" strike="noStrike" dirty="0">
                          <a:solidFill>
                            <a:srgbClr val="000000"/>
                          </a:solidFill>
                          <a:effectLst/>
                          <a:latin typeface="+mn-lt"/>
                        </a:rPr>
                        <a:t>2 040,5</a:t>
                      </a:r>
                    </a:p>
                  </a:txBody>
                  <a:tcPr marL="9525" marR="9525" marT="9525" marB="0"/>
                </a:tc>
                <a:tc>
                  <a:txBody>
                    <a:bodyPr/>
                    <a:lstStyle/>
                    <a:p>
                      <a:pPr algn="ctr" fontAlgn="t"/>
                      <a:r>
                        <a:rPr lang="ru-RU" sz="1400" b="0" i="0" u="none" strike="noStrike" dirty="0">
                          <a:solidFill>
                            <a:srgbClr val="000000"/>
                          </a:solidFill>
                          <a:effectLst/>
                          <a:latin typeface="+mn-lt"/>
                        </a:rPr>
                        <a:t>2 660,5</a:t>
                      </a:r>
                    </a:p>
                  </a:txBody>
                  <a:tcPr marL="9525" marR="9525" marT="9525" marB="0"/>
                </a:tc>
                <a:tc>
                  <a:txBody>
                    <a:bodyPr/>
                    <a:lstStyle/>
                    <a:p>
                      <a:pPr algn="ctr" fontAlgn="t"/>
                      <a:r>
                        <a:rPr lang="ru-RU" sz="1400" b="0" i="0" u="none" strike="noStrike" dirty="0">
                          <a:solidFill>
                            <a:srgbClr val="000000"/>
                          </a:solidFill>
                          <a:effectLst/>
                          <a:latin typeface="+mn-lt"/>
                        </a:rPr>
                        <a:t>2 843,8</a:t>
                      </a:r>
                    </a:p>
                  </a:txBody>
                  <a:tcPr marL="9525" marR="9525" marT="9525" marB="0"/>
                </a:tc>
                <a:tc>
                  <a:txBody>
                    <a:bodyPr/>
                    <a:lstStyle/>
                    <a:p>
                      <a:pPr algn="ctr" fontAlgn="t"/>
                      <a:endParaRPr lang="ru-RU" sz="14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2890569901"/>
                  </a:ext>
                </a:extLst>
              </a:tr>
              <a:tr h="446778">
                <a:tc>
                  <a:txBody>
                    <a:bodyPr/>
                    <a:lstStyle/>
                    <a:p>
                      <a:pPr algn="l" fontAlgn="ctr"/>
                      <a:r>
                        <a:rPr lang="ru-RU" sz="1400" b="1" i="0" u="none" strike="noStrike" dirty="0">
                          <a:solidFill>
                            <a:srgbClr val="000000"/>
                          </a:solidFill>
                          <a:effectLst/>
                          <a:latin typeface="+mn-lt"/>
                        </a:rPr>
                        <a:t>доля с/х в общей выручке, %</a:t>
                      </a:r>
                    </a:p>
                  </a:txBody>
                  <a:tcPr marL="9525" marR="9525" marT="9525" marB="0" anchor="ctr"/>
                </a:tc>
                <a:tc>
                  <a:txBody>
                    <a:bodyPr/>
                    <a:lstStyle/>
                    <a:p>
                      <a:pPr algn="ctr" fontAlgn="t"/>
                      <a:r>
                        <a:rPr lang="ru-RU" sz="1400" b="1" i="0" u="none" strike="noStrike" dirty="0">
                          <a:solidFill>
                            <a:srgbClr val="FF0000"/>
                          </a:solidFill>
                          <a:effectLst/>
                          <a:latin typeface="+mn-lt"/>
                        </a:rPr>
                        <a:t>100,0</a:t>
                      </a:r>
                    </a:p>
                  </a:txBody>
                  <a:tcPr marL="9525" marR="9525" marT="9525" marB="0"/>
                </a:tc>
                <a:tc>
                  <a:txBody>
                    <a:bodyPr/>
                    <a:lstStyle/>
                    <a:p>
                      <a:pPr algn="ctr" fontAlgn="t"/>
                      <a:r>
                        <a:rPr lang="ru-RU" sz="1400" b="1" i="0" u="none" strike="noStrike" dirty="0">
                          <a:solidFill>
                            <a:srgbClr val="FF0000"/>
                          </a:solidFill>
                          <a:effectLst/>
                          <a:latin typeface="+mn-lt"/>
                        </a:rPr>
                        <a:t>71,2</a:t>
                      </a:r>
                    </a:p>
                  </a:txBody>
                  <a:tcPr marL="9525" marR="9525" marT="9525" marB="0"/>
                </a:tc>
                <a:tc>
                  <a:txBody>
                    <a:bodyPr/>
                    <a:lstStyle/>
                    <a:p>
                      <a:pPr algn="ctr" fontAlgn="t"/>
                      <a:r>
                        <a:rPr lang="ru-RU" sz="1400" b="1" i="0" u="none" strike="noStrike" dirty="0">
                          <a:solidFill>
                            <a:srgbClr val="FF0000"/>
                          </a:solidFill>
                          <a:effectLst/>
                          <a:latin typeface="+mn-lt"/>
                        </a:rPr>
                        <a:t>70,2</a:t>
                      </a:r>
                    </a:p>
                  </a:txBody>
                  <a:tcPr marL="9525" marR="9525" marT="9525" marB="0"/>
                </a:tc>
                <a:tc>
                  <a:txBody>
                    <a:bodyPr/>
                    <a:lstStyle/>
                    <a:p>
                      <a:pPr algn="ctr" fontAlgn="t"/>
                      <a:r>
                        <a:rPr lang="ru-RU" sz="1400" b="1" i="0" u="none" strike="noStrike" dirty="0">
                          <a:solidFill>
                            <a:srgbClr val="FF0000"/>
                          </a:solidFill>
                          <a:effectLst/>
                          <a:latin typeface="+mn-lt"/>
                        </a:rPr>
                        <a:t>70,33</a:t>
                      </a:r>
                    </a:p>
                  </a:txBody>
                  <a:tcPr marL="9525" marR="9525" marT="9525" marB="0"/>
                </a:tc>
                <a:tc>
                  <a:txBody>
                    <a:bodyPr/>
                    <a:lstStyle/>
                    <a:p>
                      <a:pPr algn="ctr" fontAlgn="t"/>
                      <a:r>
                        <a:rPr lang="ru-RU" sz="1400" b="1" i="0" u="none" strike="noStrike" dirty="0">
                          <a:solidFill>
                            <a:srgbClr val="FF0000"/>
                          </a:solidFill>
                          <a:effectLst/>
                          <a:latin typeface="+mn-lt"/>
                        </a:rPr>
                        <a:t>70,62</a:t>
                      </a:r>
                    </a:p>
                  </a:txBody>
                  <a:tcPr marL="9525" marR="9525" marT="9525" marB="0"/>
                </a:tc>
                <a:tc>
                  <a:txBody>
                    <a:bodyPr/>
                    <a:lstStyle/>
                    <a:p>
                      <a:pPr algn="ctr" fontAlgn="t"/>
                      <a:r>
                        <a:rPr lang="ru-RU" sz="1400" b="1" i="0" u="none" strike="noStrike" dirty="0">
                          <a:solidFill>
                            <a:srgbClr val="FF0000"/>
                          </a:solidFill>
                          <a:effectLst/>
                          <a:latin typeface="+mn-lt"/>
                        </a:rPr>
                        <a:t>70,7</a:t>
                      </a:r>
                    </a:p>
                  </a:txBody>
                  <a:tcPr marL="9525" marR="9525" marT="9525" marB="0"/>
                </a:tc>
                <a:tc>
                  <a:txBody>
                    <a:bodyPr/>
                    <a:lstStyle/>
                    <a:p>
                      <a:pPr algn="ctr" fontAlgn="t"/>
                      <a:endParaRPr lang="ru-RU" sz="1400" b="1" i="0" u="none" strike="noStrike" dirty="0">
                        <a:solidFill>
                          <a:srgbClr val="FF0000"/>
                        </a:solidFill>
                        <a:effectLst/>
                        <a:latin typeface="+mn-lt"/>
                      </a:endParaRPr>
                    </a:p>
                  </a:txBody>
                  <a:tcPr marL="9525" marR="9525" marT="9525" marB="0"/>
                </a:tc>
                <a:extLst>
                  <a:ext uri="{0D108BD9-81ED-4DB2-BD59-A6C34878D82A}">
                    <a16:rowId xmlns:a16="http://schemas.microsoft.com/office/drawing/2014/main" val="1291877372"/>
                  </a:ext>
                </a:extLst>
              </a:tr>
              <a:tr h="483646">
                <a:tc>
                  <a:txBody>
                    <a:bodyPr/>
                    <a:lstStyle/>
                    <a:p>
                      <a:pPr algn="just" fontAlgn="ctr"/>
                      <a:r>
                        <a:rPr lang="ru-RU" sz="1400" b="1" i="0" u="none" strike="noStrike" dirty="0">
                          <a:solidFill>
                            <a:srgbClr val="000000"/>
                          </a:solidFill>
                          <a:effectLst/>
                          <a:latin typeface="+mn-lt"/>
                        </a:rPr>
                        <a:t>Объем производства сельскохозяйственной продукции, тонн</a:t>
                      </a:r>
                    </a:p>
                  </a:txBody>
                  <a:tcPr marL="9525" marR="9525" marT="9525" marB="0" anchor="ctr"/>
                </a:tc>
                <a:tc>
                  <a:txBody>
                    <a:bodyPr/>
                    <a:lstStyle/>
                    <a:p>
                      <a:pPr algn="ctr" fontAlgn="t"/>
                      <a:r>
                        <a:rPr lang="ru-RU" sz="1400" b="1" i="0" u="none" strike="noStrike" dirty="0">
                          <a:solidFill>
                            <a:srgbClr val="000000"/>
                          </a:solidFill>
                          <a:effectLst/>
                          <a:latin typeface="+mn-lt"/>
                        </a:rPr>
                        <a:t>13,7</a:t>
                      </a:r>
                    </a:p>
                  </a:txBody>
                  <a:tcPr marL="9525" marR="9525" marT="9525" marB="0"/>
                </a:tc>
                <a:tc>
                  <a:txBody>
                    <a:bodyPr/>
                    <a:lstStyle/>
                    <a:p>
                      <a:pPr algn="ctr" fontAlgn="t"/>
                      <a:r>
                        <a:rPr lang="ru-RU" sz="1400" b="1" i="0" u="none" strike="noStrike" dirty="0">
                          <a:solidFill>
                            <a:srgbClr val="000000"/>
                          </a:solidFill>
                          <a:effectLst/>
                          <a:latin typeface="+mn-lt"/>
                        </a:rPr>
                        <a:t>15,1</a:t>
                      </a:r>
                    </a:p>
                  </a:txBody>
                  <a:tcPr marL="9525" marR="9525" marT="9525" marB="0"/>
                </a:tc>
                <a:tc>
                  <a:txBody>
                    <a:bodyPr/>
                    <a:lstStyle/>
                    <a:p>
                      <a:pPr algn="ctr" fontAlgn="t"/>
                      <a:r>
                        <a:rPr lang="ru-RU" sz="1400" b="1" i="0" u="none" strike="noStrike" dirty="0">
                          <a:solidFill>
                            <a:srgbClr val="000000"/>
                          </a:solidFill>
                          <a:effectLst/>
                          <a:latin typeface="+mn-lt"/>
                        </a:rPr>
                        <a:t>16,6</a:t>
                      </a:r>
                    </a:p>
                  </a:txBody>
                  <a:tcPr marL="9525" marR="9525" marT="9525" marB="0"/>
                </a:tc>
                <a:tc>
                  <a:txBody>
                    <a:bodyPr/>
                    <a:lstStyle/>
                    <a:p>
                      <a:pPr algn="ctr" fontAlgn="t"/>
                      <a:r>
                        <a:rPr lang="ru-RU" sz="1400" b="1" i="0" u="none" strike="noStrike" dirty="0">
                          <a:solidFill>
                            <a:srgbClr val="000000"/>
                          </a:solidFill>
                          <a:effectLst/>
                          <a:latin typeface="+mn-lt"/>
                        </a:rPr>
                        <a:t>18,3</a:t>
                      </a:r>
                    </a:p>
                  </a:txBody>
                  <a:tcPr marL="9525" marR="9525" marT="9525" marB="0"/>
                </a:tc>
                <a:tc>
                  <a:txBody>
                    <a:bodyPr/>
                    <a:lstStyle/>
                    <a:p>
                      <a:pPr algn="ctr" fontAlgn="t"/>
                      <a:r>
                        <a:rPr lang="ru-RU" sz="1400" b="1" i="0" u="none" strike="noStrike" dirty="0">
                          <a:solidFill>
                            <a:srgbClr val="000000"/>
                          </a:solidFill>
                          <a:effectLst/>
                          <a:latin typeface="+mn-lt"/>
                        </a:rPr>
                        <a:t>20,1</a:t>
                      </a:r>
                    </a:p>
                  </a:txBody>
                  <a:tcPr marL="9525" marR="9525" marT="9525" marB="0"/>
                </a:tc>
                <a:tc>
                  <a:txBody>
                    <a:bodyPr/>
                    <a:lstStyle/>
                    <a:p>
                      <a:pPr algn="ctr" fontAlgn="t"/>
                      <a:r>
                        <a:rPr lang="ru-RU" sz="1400" b="1" i="0" u="none" strike="noStrike" dirty="0">
                          <a:solidFill>
                            <a:srgbClr val="000000"/>
                          </a:solidFill>
                          <a:effectLst/>
                          <a:latin typeface="+mn-lt"/>
                        </a:rPr>
                        <a:t>22,2</a:t>
                      </a:r>
                    </a:p>
                  </a:txBody>
                  <a:tcPr marL="9525" marR="9525" marT="9525" marB="0"/>
                </a:tc>
                <a:tc>
                  <a:txBody>
                    <a:bodyPr/>
                    <a:lstStyle/>
                    <a:p>
                      <a:pPr algn="ctr" fontAlgn="b"/>
                      <a:r>
                        <a:rPr lang="ru-RU" sz="1400" b="1" kern="1200" dirty="0">
                          <a:solidFill>
                            <a:srgbClr val="002060"/>
                          </a:solidFill>
                          <a:effectLst/>
                          <a:latin typeface="+mn-lt"/>
                          <a:ea typeface="+mn-ea"/>
                          <a:cs typeface="+mn-cs"/>
                        </a:rPr>
                        <a:t>Прирост 10,1 %</a:t>
                      </a:r>
                    </a:p>
                    <a:p>
                      <a:pPr algn="ctr" fontAlgn="b"/>
                      <a:r>
                        <a:rPr lang="ru-RU" sz="1400" b="1" kern="1200" dirty="0">
                          <a:solidFill>
                            <a:srgbClr val="EF532B"/>
                          </a:solidFill>
                          <a:effectLst/>
                          <a:latin typeface="+mn-lt"/>
                          <a:ea typeface="+mn-ea"/>
                          <a:cs typeface="+mn-cs"/>
                        </a:rPr>
                        <a:t>10 баллов </a:t>
                      </a:r>
                      <a:endParaRPr lang="ru-RU" sz="1400" b="1" kern="1200" dirty="0">
                        <a:solidFill>
                          <a:srgbClr val="002060"/>
                        </a:solidFill>
                        <a:effectLst/>
                        <a:latin typeface="+mn-lt"/>
                        <a:ea typeface="+mn-ea"/>
                        <a:cs typeface="+mn-cs"/>
                      </a:endParaRPr>
                    </a:p>
                  </a:txBody>
                  <a:tcPr marL="9525" marR="9525" marT="9525" marB="0" anchor="ctr"/>
                </a:tc>
                <a:extLst>
                  <a:ext uri="{0D108BD9-81ED-4DB2-BD59-A6C34878D82A}">
                    <a16:rowId xmlns:a16="http://schemas.microsoft.com/office/drawing/2014/main" val="4227622055"/>
                  </a:ext>
                </a:extLst>
              </a:tr>
              <a:tr h="525577">
                <a:tc>
                  <a:txBody>
                    <a:bodyPr/>
                    <a:lstStyle/>
                    <a:p>
                      <a:pPr algn="l" fontAlgn="ctr"/>
                      <a:r>
                        <a:rPr lang="ru-RU" sz="1400" b="0" i="0" u="none" strike="noStrike" dirty="0">
                          <a:solidFill>
                            <a:srgbClr val="000000"/>
                          </a:solidFill>
                          <a:effectLst/>
                          <a:latin typeface="+mn-lt"/>
                        </a:rPr>
                        <a:t>Сумма годовой чистой прибыли, тыс. руб.</a:t>
                      </a:r>
                    </a:p>
                  </a:txBody>
                  <a:tcPr marL="9525" marR="9525" marT="9525" marB="0" anchor="ctr"/>
                </a:tc>
                <a:tc>
                  <a:txBody>
                    <a:bodyPr/>
                    <a:lstStyle/>
                    <a:p>
                      <a:pPr algn="ctr"/>
                      <a:endParaRPr lang="ru-RU" sz="1400" b="0" i="0" u="none" strike="noStrike" kern="1200" dirty="0">
                        <a:solidFill>
                          <a:srgbClr val="000000"/>
                        </a:solidFill>
                        <a:effectLst/>
                        <a:latin typeface="+mn-lt"/>
                        <a:ea typeface="+mn-ea"/>
                        <a:cs typeface="+mn-cs"/>
                      </a:endParaRPr>
                    </a:p>
                  </a:txBody>
                  <a:tcPr anchor="ctr"/>
                </a:tc>
                <a:tc>
                  <a:txBody>
                    <a:bodyPr/>
                    <a:lstStyle/>
                    <a:p>
                      <a:pPr algn="ctr"/>
                      <a:r>
                        <a:rPr lang="ru-RU" sz="1400" b="0" i="0" u="none" strike="noStrike" kern="1200" dirty="0">
                          <a:solidFill>
                            <a:srgbClr val="000000"/>
                          </a:solidFill>
                          <a:effectLst/>
                          <a:latin typeface="+mn-lt"/>
                          <a:ea typeface="+mn-ea"/>
                          <a:cs typeface="+mn-cs"/>
                        </a:rPr>
                        <a:t>268,7</a:t>
                      </a:r>
                    </a:p>
                  </a:txBody>
                  <a:tcPr marL="9525" marR="9525" marT="9525" marB="0"/>
                </a:tc>
                <a:tc>
                  <a:txBody>
                    <a:bodyPr/>
                    <a:lstStyle/>
                    <a:p>
                      <a:pPr algn="ctr"/>
                      <a:r>
                        <a:rPr lang="ru-RU" sz="1400" b="0" i="0" u="none" strike="noStrike" kern="1200" dirty="0">
                          <a:solidFill>
                            <a:srgbClr val="000000"/>
                          </a:solidFill>
                          <a:effectLst/>
                          <a:latin typeface="+mn-lt"/>
                          <a:ea typeface="+mn-ea"/>
                          <a:cs typeface="+mn-cs"/>
                        </a:rPr>
                        <a:t>619,0</a:t>
                      </a:r>
                    </a:p>
                  </a:txBody>
                  <a:tcPr marL="9525" marR="9525" marT="9525" marB="0"/>
                </a:tc>
                <a:tc>
                  <a:txBody>
                    <a:bodyPr/>
                    <a:lstStyle/>
                    <a:p>
                      <a:pPr algn="ctr"/>
                      <a:r>
                        <a:rPr lang="ru-RU" sz="1400" b="0" i="0" u="none" strike="noStrike" kern="1200">
                          <a:solidFill>
                            <a:srgbClr val="000000"/>
                          </a:solidFill>
                          <a:effectLst/>
                          <a:latin typeface="+mn-lt"/>
                          <a:ea typeface="+mn-ea"/>
                          <a:cs typeface="+mn-cs"/>
                        </a:rPr>
                        <a:t>833,3</a:t>
                      </a:r>
                    </a:p>
                  </a:txBody>
                  <a:tcPr marL="9525" marR="9525" marT="9525" marB="0"/>
                </a:tc>
                <a:tc>
                  <a:txBody>
                    <a:bodyPr/>
                    <a:lstStyle/>
                    <a:p>
                      <a:pPr algn="ctr"/>
                      <a:r>
                        <a:rPr lang="ru-RU" sz="1400" b="0" i="0" u="none" strike="noStrike" kern="1200" dirty="0">
                          <a:solidFill>
                            <a:srgbClr val="000000"/>
                          </a:solidFill>
                          <a:effectLst/>
                          <a:latin typeface="+mn-lt"/>
                          <a:ea typeface="+mn-ea"/>
                          <a:cs typeface="+mn-cs"/>
                        </a:rPr>
                        <a:t>1 098,4</a:t>
                      </a:r>
                    </a:p>
                  </a:txBody>
                  <a:tcPr marL="9525" marR="9525" marT="9525" marB="0"/>
                </a:tc>
                <a:tc>
                  <a:txBody>
                    <a:bodyPr/>
                    <a:lstStyle/>
                    <a:p>
                      <a:pPr algn="ctr" fontAlgn="t"/>
                      <a:r>
                        <a:rPr lang="ru-RU" sz="1400" b="0" i="0" u="none" strike="noStrike" kern="1200" dirty="0">
                          <a:solidFill>
                            <a:srgbClr val="000000"/>
                          </a:solidFill>
                          <a:effectLst/>
                          <a:latin typeface="+mn-lt"/>
                          <a:ea typeface="+mn-ea"/>
                          <a:cs typeface="+mn-cs"/>
                        </a:rPr>
                        <a:t>1 177,6</a:t>
                      </a:r>
                    </a:p>
                  </a:txBody>
                  <a:tcPr marL="9525" marR="9525" marT="9525" marB="0"/>
                </a:tc>
                <a:tc>
                  <a:txBody>
                    <a:bodyPr/>
                    <a:lstStyle/>
                    <a:p>
                      <a:pPr algn="ctr" fontAlgn="t"/>
                      <a:r>
                        <a:rPr lang="ru-RU" sz="1400" kern="1200" dirty="0">
                          <a:solidFill>
                            <a:srgbClr val="002060"/>
                          </a:solidFill>
                          <a:effectLst/>
                          <a:latin typeface="+mn-lt"/>
                          <a:ea typeface="+mn-ea"/>
                          <a:cs typeface="+mn-cs"/>
                        </a:rPr>
                        <a:t>Ср. знач.</a:t>
                      </a:r>
                    </a:p>
                    <a:p>
                      <a:pPr algn="ctr" fontAlgn="t"/>
                      <a:r>
                        <a:rPr lang="ru-RU" sz="1400" kern="1200" dirty="0">
                          <a:solidFill>
                            <a:srgbClr val="002060"/>
                          </a:solidFill>
                          <a:effectLst/>
                          <a:latin typeface="+mn-lt"/>
                          <a:ea typeface="+mn-ea"/>
                          <a:cs typeface="+mn-cs"/>
                        </a:rPr>
                        <a:t>799,4</a:t>
                      </a:r>
                    </a:p>
                  </a:txBody>
                  <a:tcPr marL="9525" marR="9525" marT="9525" marB="0" anchor="ctr"/>
                </a:tc>
                <a:extLst>
                  <a:ext uri="{0D108BD9-81ED-4DB2-BD59-A6C34878D82A}">
                    <a16:rowId xmlns:a16="http://schemas.microsoft.com/office/drawing/2014/main" val="408564272"/>
                  </a:ext>
                </a:extLst>
              </a:tr>
              <a:tr h="483646">
                <a:tc>
                  <a:txBody>
                    <a:bodyPr/>
                    <a:lstStyle/>
                    <a:p>
                      <a:pPr algn="l" fontAlgn="ctr"/>
                      <a:r>
                        <a:rPr lang="ru-RU" sz="1400" b="0" i="0" u="none" strike="noStrike" dirty="0">
                          <a:solidFill>
                            <a:srgbClr val="000000"/>
                          </a:solidFill>
                          <a:effectLst/>
                          <a:latin typeface="+mn-lt"/>
                        </a:rPr>
                        <a:t>Капитальные затраты, тыс. руб.</a:t>
                      </a:r>
                    </a:p>
                  </a:txBody>
                  <a:tcPr marL="9525" marR="9525" marT="9525" marB="0" anchor="ctr"/>
                </a:tc>
                <a:tc>
                  <a:txBody>
                    <a:bodyPr/>
                    <a:lstStyle/>
                    <a:p>
                      <a:pPr algn="ctr"/>
                      <a:endParaRPr lang="ru-RU" sz="1400" b="0" i="0" u="none" strike="noStrike" kern="1200">
                        <a:solidFill>
                          <a:srgbClr val="000000"/>
                        </a:solidFill>
                        <a:effectLst/>
                        <a:latin typeface="+mn-lt"/>
                        <a:ea typeface="+mn-ea"/>
                        <a:cs typeface="+mn-cs"/>
                      </a:endParaRPr>
                    </a:p>
                  </a:txBody>
                  <a:tcPr anchor="ctr"/>
                </a:tc>
                <a:tc>
                  <a:txBody>
                    <a:bodyPr/>
                    <a:lstStyle/>
                    <a:p>
                      <a:pPr algn="ctr"/>
                      <a:r>
                        <a:rPr lang="ru-RU" sz="1400" b="0" i="0" u="none" strike="noStrike" kern="1200">
                          <a:solidFill>
                            <a:srgbClr val="000000"/>
                          </a:solidFill>
                          <a:effectLst/>
                          <a:latin typeface="+mn-lt"/>
                          <a:ea typeface="+mn-ea"/>
                          <a:cs typeface="+mn-cs"/>
                        </a:rPr>
                        <a:t>6 850,0</a:t>
                      </a:r>
                    </a:p>
                  </a:txBody>
                  <a:tcPr marL="9525" marR="9525" marT="9525" marB="0"/>
                </a:tc>
                <a:tc>
                  <a:txBody>
                    <a:bodyPr/>
                    <a:lstStyle/>
                    <a:p>
                      <a:pPr algn="ctr"/>
                      <a:r>
                        <a:rPr lang="ru-RU" sz="1400" b="0" i="0" u="none" strike="noStrike" kern="1200">
                          <a:solidFill>
                            <a:srgbClr val="000000"/>
                          </a:solidFill>
                          <a:effectLst/>
                          <a:latin typeface="+mn-lt"/>
                          <a:ea typeface="+mn-ea"/>
                          <a:cs typeface="+mn-cs"/>
                        </a:rPr>
                        <a:t>6 500,00</a:t>
                      </a:r>
                    </a:p>
                  </a:txBody>
                  <a:tcPr marL="9525" marR="9525" marT="9525" marB="0"/>
                </a:tc>
                <a:tc>
                  <a:txBody>
                    <a:bodyPr/>
                    <a:lstStyle/>
                    <a:p>
                      <a:pPr algn="ctr"/>
                      <a:endParaRPr lang="ru-RU" sz="1400" b="0" i="0" u="none" strike="noStrike" kern="1200" dirty="0">
                        <a:solidFill>
                          <a:srgbClr val="000000"/>
                        </a:solidFill>
                        <a:effectLst/>
                        <a:latin typeface="+mn-lt"/>
                        <a:ea typeface="+mn-ea"/>
                        <a:cs typeface="+mn-cs"/>
                      </a:endParaRPr>
                    </a:p>
                  </a:txBody>
                  <a:tcPr anchor="ctr"/>
                </a:tc>
                <a:tc>
                  <a:txBody>
                    <a:bodyPr/>
                    <a:lstStyle/>
                    <a:p>
                      <a:pPr algn="ctr"/>
                      <a:endParaRPr lang="ru-RU" sz="1400" b="0" i="0" u="none" strike="noStrike" kern="1200">
                        <a:solidFill>
                          <a:srgbClr val="000000"/>
                        </a:solidFill>
                        <a:effectLst/>
                        <a:latin typeface="+mn-lt"/>
                        <a:ea typeface="+mn-ea"/>
                        <a:cs typeface="+mn-cs"/>
                      </a:endParaRPr>
                    </a:p>
                  </a:txBody>
                  <a:tcPr anchor="ctr"/>
                </a:tc>
                <a:tc>
                  <a:txBody>
                    <a:bodyPr/>
                    <a:lstStyle/>
                    <a:p>
                      <a:pPr algn="ctr"/>
                      <a:endParaRPr lang="ru-RU" sz="1400" b="0" i="0" u="none" strike="noStrike" kern="1200" dirty="0">
                        <a:solidFill>
                          <a:srgbClr val="000000"/>
                        </a:solidFill>
                        <a:effectLst/>
                        <a:latin typeface="+mn-lt"/>
                        <a:ea typeface="+mn-ea"/>
                        <a:cs typeface="+mn-cs"/>
                      </a:endParaRPr>
                    </a:p>
                  </a:txBody>
                  <a:tcPr anchor="ctr"/>
                </a:tc>
                <a:tc>
                  <a:txBody>
                    <a:bodyPr/>
                    <a:lstStyle/>
                    <a:p>
                      <a:pPr algn="ctr" fontAlgn="t"/>
                      <a:r>
                        <a:rPr lang="ru-RU" sz="1400" kern="1200" dirty="0">
                          <a:solidFill>
                            <a:srgbClr val="002060"/>
                          </a:solidFill>
                          <a:effectLst/>
                          <a:latin typeface="+mn-lt"/>
                          <a:ea typeface="+mn-ea"/>
                          <a:cs typeface="+mn-cs"/>
                        </a:rPr>
                        <a:t>Всего</a:t>
                      </a:r>
                    </a:p>
                    <a:p>
                      <a:pPr algn="ctr" fontAlgn="t"/>
                      <a:r>
                        <a:rPr lang="ru-RU" sz="1400" kern="1200" dirty="0">
                          <a:solidFill>
                            <a:srgbClr val="002060"/>
                          </a:solidFill>
                          <a:effectLst/>
                          <a:latin typeface="+mn-lt"/>
                          <a:ea typeface="+mn-ea"/>
                          <a:cs typeface="+mn-cs"/>
                        </a:rPr>
                        <a:t>13 350,0</a:t>
                      </a:r>
                    </a:p>
                  </a:txBody>
                  <a:tcPr marL="9525" marR="9525" marT="9525" marB="0" anchor="ctr"/>
                </a:tc>
                <a:extLst>
                  <a:ext uri="{0D108BD9-81ED-4DB2-BD59-A6C34878D82A}">
                    <a16:rowId xmlns:a16="http://schemas.microsoft.com/office/drawing/2014/main" val="2547916397"/>
                  </a:ext>
                </a:extLst>
              </a:tr>
              <a:tr h="483646">
                <a:tc>
                  <a:txBody>
                    <a:bodyPr/>
                    <a:lstStyle/>
                    <a:p>
                      <a:pPr algn="l" fontAlgn="ctr"/>
                      <a:r>
                        <a:rPr lang="ru-RU" sz="1400" b="0" i="0" u="none" strike="noStrike" dirty="0">
                          <a:solidFill>
                            <a:srgbClr val="000000"/>
                          </a:solidFill>
                          <a:effectLst/>
                          <a:latin typeface="+mn-lt"/>
                        </a:rPr>
                        <a:t>государственная поддержка, тыс. руб.</a:t>
                      </a:r>
                    </a:p>
                  </a:txBody>
                  <a:tcPr marL="9525" marR="9525" marT="9525" marB="0" anchor="ctr"/>
                </a:tc>
                <a:tc>
                  <a:txBody>
                    <a:bodyPr/>
                    <a:lstStyle/>
                    <a:p>
                      <a:pPr algn="ctr"/>
                      <a:endParaRPr lang="ru-RU" sz="1400" b="0" i="0" u="none" strike="noStrike" kern="1200">
                        <a:solidFill>
                          <a:srgbClr val="000000"/>
                        </a:solidFill>
                        <a:effectLst/>
                        <a:latin typeface="+mn-lt"/>
                        <a:ea typeface="+mn-ea"/>
                        <a:cs typeface="+mn-cs"/>
                      </a:endParaRPr>
                    </a:p>
                  </a:txBody>
                  <a:tcPr anchor="ctr"/>
                </a:tc>
                <a:tc>
                  <a:txBody>
                    <a:bodyPr/>
                    <a:lstStyle/>
                    <a:p>
                      <a:pPr algn="ctr"/>
                      <a:r>
                        <a:rPr lang="ru-RU" sz="1400" b="0" i="0" u="none" strike="noStrike" kern="1200" dirty="0">
                          <a:solidFill>
                            <a:srgbClr val="000000"/>
                          </a:solidFill>
                          <a:effectLst/>
                          <a:latin typeface="+mn-lt"/>
                          <a:ea typeface="+mn-ea"/>
                          <a:cs typeface="+mn-cs"/>
                        </a:rPr>
                        <a:t>5 130,65</a:t>
                      </a:r>
                    </a:p>
                  </a:txBody>
                  <a:tcPr marL="9525" marR="9525" marT="9525" marB="0"/>
                </a:tc>
                <a:tc>
                  <a:txBody>
                    <a:bodyPr/>
                    <a:lstStyle/>
                    <a:p>
                      <a:pPr algn="ctr"/>
                      <a:r>
                        <a:rPr lang="ru-RU" sz="1400" b="0" i="0" u="none" strike="noStrike" kern="1200" dirty="0">
                          <a:solidFill>
                            <a:srgbClr val="000000"/>
                          </a:solidFill>
                          <a:effectLst/>
                          <a:latin typeface="+mn-lt"/>
                          <a:ea typeface="+mn-ea"/>
                          <a:cs typeface="+mn-cs"/>
                        </a:rPr>
                        <a:t>4 868,50</a:t>
                      </a:r>
                    </a:p>
                  </a:txBody>
                  <a:tcPr marL="9525" marR="9525" marT="9525" marB="0"/>
                </a:tc>
                <a:tc>
                  <a:txBody>
                    <a:bodyPr/>
                    <a:lstStyle/>
                    <a:p>
                      <a:pPr algn="ctr"/>
                      <a:endParaRPr lang="ru-RU" sz="1400" b="0" i="0" u="none" strike="noStrike" kern="1200" dirty="0">
                        <a:solidFill>
                          <a:srgbClr val="000000"/>
                        </a:solidFill>
                        <a:effectLst/>
                        <a:latin typeface="+mn-lt"/>
                        <a:ea typeface="+mn-ea"/>
                        <a:cs typeface="+mn-cs"/>
                      </a:endParaRPr>
                    </a:p>
                  </a:txBody>
                  <a:tcPr anchor="ctr"/>
                </a:tc>
                <a:tc>
                  <a:txBody>
                    <a:bodyPr/>
                    <a:lstStyle/>
                    <a:p>
                      <a:pPr algn="ctr"/>
                      <a:endParaRPr lang="ru-RU" sz="1400" b="0" i="0" u="none" strike="noStrike" kern="1200" dirty="0">
                        <a:solidFill>
                          <a:srgbClr val="000000"/>
                        </a:solidFill>
                        <a:effectLst/>
                        <a:latin typeface="+mn-lt"/>
                        <a:ea typeface="+mn-ea"/>
                        <a:cs typeface="+mn-cs"/>
                      </a:endParaRPr>
                    </a:p>
                  </a:txBody>
                  <a:tcPr anchor="ctr"/>
                </a:tc>
                <a:tc>
                  <a:txBody>
                    <a:bodyPr/>
                    <a:lstStyle/>
                    <a:p>
                      <a:pPr algn="ctr"/>
                      <a:endParaRPr lang="ru-RU" sz="1400" b="0" i="0" u="none" strike="noStrike" kern="1200" dirty="0">
                        <a:solidFill>
                          <a:srgbClr val="000000"/>
                        </a:solidFill>
                        <a:effectLst/>
                        <a:latin typeface="+mn-lt"/>
                        <a:ea typeface="+mn-ea"/>
                        <a:cs typeface="+mn-cs"/>
                      </a:endParaRPr>
                    </a:p>
                  </a:txBody>
                  <a:tcPr anchor="ctr"/>
                </a:tc>
                <a:tc>
                  <a:txBody>
                    <a:bodyPr/>
                    <a:lstStyle/>
                    <a:p>
                      <a:pPr algn="ctr" fontAlgn="t"/>
                      <a:r>
                        <a:rPr lang="ru-RU" sz="1400" kern="1200" dirty="0">
                          <a:solidFill>
                            <a:srgbClr val="002060"/>
                          </a:solidFill>
                          <a:effectLst/>
                          <a:latin typeface="+mn-lt"/>
                          <a:ea typeface="+mn-ea"/>
                          <a:cs typeface="+mn-cs"/>
                        </a:rPr>
                        <a:t>Всего </a:t>
                      </a:r>
                    </a:p>
                    <a:p>
                      <a:pPr algn="ctr" fontAlgn="t"/>
                      <a:r>
                        <a:rPr lang="ru-RU" sz="1400" kern="1200" dirty="0">
                          <a:solidFill>
                            <a:srgbClr val="002060"/>
                          </a:solidFill>
                          <a:effectLst/>
                          <a:latin typeface="+mn-lt"/>
                          <a:ea typeface="+mn-ea"/>
                          <a:cs typeface="+mn-cs"/>
                        </a:rPr>
                        <a:t>10 000,0</a:t>
                      </a:r>
                    </a:p>
                  </a:txBody>
                  <a:tcPr marL="9525" marR="9525" marT="9525" marB="0" anchor="ctr"/>
                </a:tc>
                <a:extLst>
                  <a:ext uri="{0D108BD9-81ED-4DB2-BD59-A6C34878D82A}">
                    <a16:rowId xmlns:a16="http://schemas.microsoft.com/office/drawing/2014/main" val="1097574895"/>
                  </a:ext>
                </a:extLst>
              </a:tr>
              <a:tr h="624266">
                <a:tc>
                  <a:txBody>
                    <a:bodyPr/>
                    <a:lstStyle/>
                    <a:p>
                      <a:pPr algn="ctr" fontAlgn="t"/>
                      <a:r>
                        <a:rPr lang="ru-RU" sz="1400" b="1" i="0" u="none" strike="noStrike" dirty="0">
                          <a:solidFill>
                            <a:srgbClr val="000000"/>
                          </a:solidFill>
                          <a:effectLst/>
                          <a:latin typeface="+mn-lt"/>
                        </a:rPr>
                        <a:t>Срок окупаемости</a:t>
                      </a:r>
                    </a:p>
                  </a:txBody>
                  <a:tcPr marL="9525" marR="9525" marT="9525" marB="0"/>
                </a:tc>
                <a:tc gridSpan="5">
                  <a:txBody>
                    <a:bodyPr/>
                    <a:lstStyle/>
                    <a:p>
                      <a:r>
                        <a:rPr lang="ru-RU" sz="1400" b="1" dirty="0">
                          <a:latin typeface="+mn-lt"/>
                        </a:rPr>
                        <a:t>(Капитальные затраты – сумма гранта )/ сред. значение чистой прибыли)* 12 месяцев</a:t>
                      </a:r>
                    </a:p>
                  </a:txBody>
                  <a:tcPr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endParaRPr lang="ru-RU" sz="1400" b="1" dirty="0">
                        <a:solidFill>
                          <a:srgbClr val="EF532B"/>
                        </a:solidFill>
                        <a:latin typeface="+mn-lt"/>
                      </a:endParaRPr>
                    </a:p>
                  </a:txBody>
                  <a:tcPr anchor="ctr"/>
                </a:tc>
                <a:tc>
                  <a:txBody>
                    <a:bodyPr/>
                    <a:lstStyle/>
                    <a:p>
                      <a:pPr algn="ctr"/>
                      <a:r>
                        <a:rPr lang="ru-RU" sz="1400" b="1" dirty="0">
                          <a:latin typeface="+mn-lt"/>
                        </a:rPr>
                        <a:t>50,3 месяца</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1" dirty="0">
                          <a:solidFill>
                            <a:srgbClr val="EF532B"/>
                          </a:solidFill>
                          <a:latin typeface="+mn-lt"/>
                        </a:rPr>
                        <a:t>5 баллов</a:t>
                      </a:r>
                    </a:p>
                  </a:txBody>
                  <a:tcPr anchor="ctr"/>
                </a:tc>
                <a:extLst>
                  <a:ext uri="{0D108BD9-81ED-4DB2-BD59-A6C34878D82A}">
                    <a16:rowId xmlns:a16="http://schemas.microsoft.com/office/drawing/2014/main" val="1579681602"/>
                  </a:ext>
                </a:extLst>
              </a:tr>
            </a:tbl>
          </a:graphicData>
        </a:graphic>
      </p:graphicFrame>
    </p:spTree>
    <p:extLst>
      <p:ext uri="{BB962C8B-B14F-4D97-AF65-F5344CB8AC3E}">
        <p14:creationId xmlns:p14="http://schemas.microsoft.com/office/powerpoint/2010/main" val="765917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9D27E0-922B-5BC4-A09A-0E1C4BA5621D}"/>
              </a:ext>
            </a:extLst>
          </p:cNvPr>
          <p:cNvSpPr>
            <a:spLocks noGrp="1"/>
          </p:cNvSpPr>
          <p:nvPr>
            <p:ph type="title"/>
          </p:nvPr>
        </p:nvSpPr>
        <p:spPr>
          <a:xfrm>
            <a:off x="999460" y="365125"/>
            <a:ext cx="10355928" cy="591805"/>
          </a:xfrm>
        </p:spPr>
        <p:txBody>
          <a:bodyPr>
            <a:normAutofit/>
          </a:bodyPr>
          <a:lstStyle/>
          <a:p>
            <a:r>
              <a:rPr lang="ru-RU" sz="2400" b="1" dirty="0">
                <a:solidFill>
                  <a:srgbClr val="EF532B"/>
                </a:solidFill>
              </a:rPr>
              <a:t>Проект развития сельского туризма </a:t>
            </a:r>
          </a:p>
        </p:txBody>
      </p:sp>
      <p:sp>
        <p:nvSpPr>
          <p:cNvPr id="7" name="Номер слайда 6">
            <a:extLst>
              <a:ext uri="{FF2B5EF4-FFF2-40B4-BE49-F238E27FC236}">
                <a16:creationId xmlns:a16="http://schemas.microsoft.com/office/drawing/2014/main" id="{25BCB3D5-9F48-14FE-8A60-AAE72A56C9C5}"/>
              </a:ext>
            </a:extLst>
          </p:cNvPr>
          <p:cNvSpPr>
            <a:spLocks noGrp="1"/>
          </p:cNvSpPr>
          <p:nvPr>
            <p:ph type="sldNum" sz="quarter" idx="12"/>
          </p:nvPr>
        </p:nvSpPr>
        <p:spPr/>
        <p:txBody>
          <a:bodyPr/>
          <a:lstStyle/>
          <a:p>
            <a:fld id="{B8F8EE5D-A6DC-4992-B61F-BB6187C55770}" type="slidenum">
              <a:rPr lang="ru-RU" smtClean="0"/>
              <a:t>7</a:t>
            </a:fld>
            <a:endParaRPr lang="ru-RU"/>
          </a:p>
        </p:txBody>
      </p:sp>
      <p:pic>
        <p:nvPicPr>
          <p:cNvPr id="8" name="Рисунок 7">
            <a:extLst>
              <a:ext uri="{FF2B5EF4-FFF2-40B4-BE49-F238E27FC236}">
                <a16:creationId xmlns:a16="http://schemas.microsoft.com/office/drawing/2014/main" id="{A56A7089-478D-1583-EBB7-28132176E5D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2636" y="136524"/>
            <a:ext cx="1302327" cy="600227"/>
          </a:xfrm>
          <a:prstGeom prst="rect">
            <a:avLst/>
          </a:prstGeom>
        </p:spPr>
      </p:pic>
      <p:graphicFrame>
        <p:nvGraphicFramePr>
          <p:cNvPr id="9" name="Таблица 8">
            <a:extLst>
              <a:ext uri="{FF2B5EF4-FFF2-40B4-BE49-F238E27FC236}">
                <a16:creationId xmlns:a16="http://schemas.microsoft.com/office/drawing/2014/main" id="{3156175E-580F-969B-8DAF-2D0C16DCD339}"/>
              </a:ext>
            </a:extLst>
          </p:cNvPr>
          <p:cNvGraphicFramePr>
            <a:graphicFrameLocks noGrp="1"/>
          </p:cNvGraphicFramePr>
          <p:nvPr>
            <p:extLst>
              <p:ext uri="{D42A27DB-BD31-4B8C-83A1-F6EECF244321}">
                <p14:modId xmlns:p14="http://schemas.microsoft.com/office/powerpoint/2010/main" val="513286913"/>
              </p:ext>
            </p:extLst>
          </p:nvPr>
        </p:nvGraphicFramePr>
        <p:xfrm>
          <a:off x="170122" y="1073888"/>
          <a:ext cx="12021876" cy="4919378"/>
        </p:xfrm>
        <a:graphic>
          <a:graphicData uri="http://schemas.openxmlformats.org/drawingml/2006/table">
            <a:tbl>
              <a:tblPr firstRow="1" bandRow="1">
                <a:tableStyleId>{21E4AEA4-8DFA-4A89-87EB-49C32662AFE0}</a:tableStyleId>
              </a:tblPr>
              <a:tblGrid>
                <a:gridCol w="3577125">
                  <a:extLst>
                    <a:ext uri="{9D8B030D-6E8A-4147-A177-3AD203B41FA5}">
                      <a16:colId xmlns:a16="http://schemas.microsoft.com/office/drawing/2014/main" val="698314600"/>
                    </a:ext>
                  </a:extLst>
                </a:gridCol>
                <a:gridCol w="1016139">
                  <a:extLst>
                    <a:ext uri="{9D8B030D-6E8A-4147-A177-3AD203B41FA5}">
                      <a16:colId xmlns:a16="http://schemas.microsoft.com/office/drawing/2014/main" val="2602055403"/>
                    </a:ext>
                  </a:extLst>
                </a:gridCol>
                <a:gridCol w="1201479">
                  <a:extLst>
                    <a:ext uri="{9D8B030D-6E8A-4147-A177-3AD203B41FA5}">
                      <a16:colId xmlns:a16="http://schemas.microsoft.com/office/drawing/2014/main" val="1260731515"/>
                    </a:ext>
                  </a:extLst>
                </a:gridCol>
                <a:gridCol w="1148316">
                  <a:extLst>
                    <a:ext uri="{9D8B030D-6E8A-4147-A177-3AD203B41FA5}">
                      <a16:colId xmlns:a16="http://schemas.microsoft.com/office/drawing/2014/main" val="855926904"/>
                    </a:ext>
                  </a:extLst>
                </a:gridCol>
                <a:gridCol w="1127052">
                  <a:extLst>
                    <a:ext uri="{9D8B030D-6E8A-4147-A177-3AD203B41FA5}">
                      <a16:colId xmlns:a16="http://schemas.microsoft.com/office/drawing/2014/main" val="2228719369"/>
                    </a:ext>
                  </a:extLst>
                </a:gridCol>
                <a:gridCol w="1148316">
                  <a:extLst>
                    <a:ext uri="{9D8B030D-6E8A-4147-A177-3AD203B41FA5}">
                      <a16:colId xmlns:a16="http://schemas.microsoft.com/office/drawing/2014/main" val="2679611965"/>
                    </a:ext>
                  </a:extLst>
                </a:gridCol>
                <a:gridCol w="1137684">
                  <a:extLst>
                    <a:ext uri="{9D8B030D-6E8A-4147-A177-3AD203B41FA5}">
                      <a16:colId xmlns:a16="http://schemas.microsoft.com/office/drawing/2014/main" val="3851165867"/>
                    </a:ext>
                  </a:extLst>
                </a:gridCol>
                <a:gridCol w="1665765">
                  <a:extLst>
                    <a:ext uri="{9D8B030D-6E8A-4147-A177-3AD203B41FA5}">
                      <a16:colId xmlns:a16="http://schemas.microsoft.com/office/drawing/2014/main" val="809319890"/>
                    </a:ext>
                  </a:extLst>
                </a:gridCol>
              </a:tblGrid>
              <a:tr h="521257">
                <a:tc>
                  <a:txBody>
                    <a:bodyPr/>
                    <a:lstStyle/>
                    <a:p>
                      <a:pPr algn="l" fontAlgn="b"/>
                      <a:endParaRPr lang="ru-RU" sz="1400" b="0" i="0" u="none" strike="noStrike" dirty="0">
                        <a:solidFill>
                          <a:srgbClr val="000000"/>
                        </a:solidFill>
                        <a:effectLst/>
                        <a:latin typeface="+mn-lt"/>
                      </a:endParaRPr>
                    </a:p>
                  </a:txBody>
                  <a:tcPr marL="9525" marR="9525" marT="9525" marB="0" anchor="ctr"/>
                </a:tc>
                <a:tc>
                  <a:txBody>
                    <a:bodyPr/>
                    <a:lstStyle/>
                    <a:p>
                      <a:pPr algn="ctr" fontAlgn="b"/>
                      <a:r>
                        <a:rPr lang="ru-RU" sz="1400" b="0" i="0" u="none" strike="noStrike" dirty="0">
                          <a:solidFill>
                            <a:srgbClr val="000000"/>
                          </a:solidFill>
                          <a:effectLst/>
                          <a:latin typeface="+mn-lt"/>
                        </a:rPr>
                        <a:t>2023</a:t>
                      </a:r>
                    </a:p>
                  </a:txBody>
                  <a:tcPr marL="9525" marR="9525" marT="9525" marB="0" anchor="ctr"/>
                </a:tc>
                <a:tc>
                  <a:txBody>
                    <a:bodyPr/>
                    <a:lstStyle/>
                    <a:p>
                      <a:pPr algn="ctr" fontAlgn="b"/>
                      <a:r>
                        <a:rPr lang="ru-RU" sz="1400" b="0" i="0" u="none" strike="noStrike">
                          <a:solidFill>
                            <a:srgbClr val="000000"/>
                          </a:solidFill>
                          <a:effectLst/>
                          <a:latin typeface="+mn-lt"/>
                        </a:rPr>
                        <a:t>2025</a:t>
                      </a:r>
                      <a:endParaRPr lang="ru-RU" sz="1400" b="0" i="0" u="none" strike="noStrike" dirty="0">
                        <a:solidFill>
                          <a:srgbClr val="000000"/>
                        </a:solidFill>
                        <a:effectLst/>
                        <a:latin typeface="+mn-lt"/>
                      </a:endParaRPr>
                    </a:p>
                  </a:txBody>
                  <a:tcPr marL="9525" marR="9525" marT="9525" marB="0" anchor="ctr"/>
                </a:tc>
                <a:tc>
                  <a:txBody>
                    <a:bodyPr/>
                    <a:lstStyle/>
                    <a:p>
                      <a:pPr algn="ctr" fontAlgn="b"/>
                      <a:r>
                        <a:rPr lang="ru-RU" sz="1400" b="0" i="0" u="none" strike="noStrike">
                          <a:solidFill>
                            <a:srgbClr val="000000"/>
                          </a:solidFill>
                          <a:effectLst/>
                          <a:latin typeface="+mn-lt"/>
                        </a:rPr>
                        <a:t>2026</a:t>
                      </a:r>
                      <a:endParaRPr lang="ru-RU" sz="1400" b="0" i="0" u="none" strike="noStrike" dirty="0">
                        <a:solidFill>
                          <a:srgbClr val="000000"/>
                        </a:solidFill>
                        <a:effectLst/>
                        <a:latin typeface="+mn-lt"/>
                      </a:endParaRPr>
                    </a:p>
                  </a:txBody>
                  <a:tcPr marL="9525" marR="9525" marT="9525" marB="0" anchor="ctr"/>
                </a:tc>
                <a:tc>
                  <a:txBody>
                    <a:bodyPr/>
                    <a:lstStyle/>
                    <a:p>
                      <a:pPr algn="ctr" fontAlgn="b"/>
                      <a:r>
                        <a:rPr lang="ru-RU" sz="1400" b="0" i="0" u="none" strike="noStrike">
                          <a:solidFill>
                            <a:srgbClr val="000000"/>
                          </a:solidFill>
                          <a:effectLst/>
                          <a:latin typeface="+mn-lt"/>
                        </a:rPr>
                        <a:t>2027</a:t>
                      </a:r>
                      <a:endParaRPr lang="ru-RU" sz="1400" b="0" i="0" u="none" strike="noStrike" dirty="0">
                        <a:solidFill>
                          <a:srgbClr val="000000"/>
                        </a:solidFill>
                        <a:effectLst/>
                        <a:latin typeface="+mn-lt"/>
                      </a:endParaRPr>
                    </a:p>
                  </a:txBody>
                  <a:tcPr marL="9525" marR="9525" marT="9525" marB="0" anchor="ctr"/>
                </a:tc>
                <a:tc>
                  <a:txBody>
                    <a:bodyPr/>
                    <a:lstStyle/>
                    <a:p>
                      <a:pPr algn="ctr" fontAlgn="b"/>
                      <a:r>
                        <a:rPr lang="ru-RU" sz="1400" b="0" i="0" u="none" strike="noStrike">
                          <a:solidFill>
                            <a:srgbClr val="000000"/>
                          </a:solidFill>
                          <a:effectLst/>
                          <a:latin typeface="+mn-lt"/>
                        </a:rPr>
                        <a:t>2028</a:t>
                      </a:r>
                      <a:endParaRPr lang="ru-RU" sz="1400" b="0" i="0" u="none" strike="noStrike" dirty="0">
                        <a:solidFill>
                          <a:srgbClr val="000000"/>
                        </a:solidFill>
                        <a:effectLst/>
                        <a:latin typeface="+mn-lt"/>
                      </a:endParaRPr>
                    </a:p>
                  </a:txBody>
                  <a:tcPr marL="9525" marR="9525" marT="9525" marB="0" anchor="ctr"/>
                </a:tc>
                <a:tc>
                  <a:txBody>
                    <a:bodyPr/>
                    <a:lstStyle/>
                    <a:p>
                      <a:pPr algn="ctr" fontAlgn="b"/>
                      <a:r>
                        <a:rPr lang="ru-RU" sz="1400" b="0" i="0" u="none" strike="noStrike" dirty="0">
                          <a:solidFill>
                            <a:srgbClr val="000000"/>
                          </a:solidFill>
                          <a:effectLst/>
                          <a:latin typeface="+mn-lt"/>
                        </a:rPr>
                        <a:t>2029</a:t>
                      </a:r>
                    </a:p>
                  </a:txBody>
                  <a:tcPr marL="9525" marR="9525" marT="9525" marB="0" anchor="ctr"/>
                </a:tc>
                <a:tc>
                  <a:txBody>
                    <a:bodyPr/>
                    <a:lstStyle/>
                    <a:p>
                      <a:pPr algn="ctr" fontAlgn="b"/>
                      <a:r>
                        <a:rPr lang="ru-RU" sz="1400" b="0" i="0" u="none" strike="noStrike" dirty="0">
                          <a:solidFill>
                            <a:srgbClr val="000000"/>
                          </a:solidFill>
                          <a:effectLst/>
                          <a:latin typeface="+mn-lt"/>
                        </a:rPr>
                        <a:t>ВСЕГО</a:t>
                      </a:r>
                    </a:p>
                  </a:txBody>
                  <a:tcPr marL="9525" marR="9525" marT="9525" marB="0" anchor="ctr"/>
                </a:tc>
                <a:extLst>
                  <a:ext uri="{0D108BD9-81ED-4DB2-BD59-A6C34878D82A}">
                    <a16:rowId xmlns:a16="http://schemas.microsoft.com/office/drawing/2014/main" val="3588237889"/>
                  </a:ext>
                </a:extLst>
              </a:tr>
              <a:tr h="613192">
                <a:tc>
                  <a:txBody>
                    <a:bodyPr/>
                    <a:lstStyle/>
                    <a:p>
                      <a:pPr algn="l" fontAlgn="t"/>
                      <a:r>
                        <a:rPr lang="ru-RU" sz="1400" b="0" i="0" u="none" strike="noStrike" kern="1200" dirty="0">
                          <a:solidFill>
                            <a:srgbClr val="000000"/>
                          </a:solidFill>
                          <a:effectLst/>
                          <a:latin typeface="+mn-lt"/>
                          <a:ea typeface="+mn-ea"/>
                          <a:cs typeface="+mn-cs"/>
                        </a:rPr>
                        <a:t>количество постоянных наёмных работников, чел., в том числе:</a:t>
                      </a:r>
                    </a:p>
                  </a:txBody>
                  <a:tcPr marL="9525" marR="9525" marT="9525" marB="0"/>
                </a:tc>
                <a:tc>
                  <a:txBody>
                    <a:bodyPr/>
                    <a:lstStyle/>
                    <a:p>
                      <a:pPr algn="ctr" fontAlgn="t"/>
                      <a:r>
                        <a:rPr lang="ru-RU" sz="1400" b="0" i="0" u="none" strike="noStrike" kern="1200" dirty="0">
                          <a:solidFill>
                            <a:srgbClr val="000000"/>
                          </a:solidFill>
                          <a:effectLst/>
                          <a:latin typeface="+mn-lt"/>
                          <a:ea typeface="+mn-ea"/>
                          <a:cs typeface="+mn-cs"/>
                        </a:rPr>
                        <a:t>3</a:t>
                      </a:r>
                    </a:p>
                  </a:txBody>
                  <a:tcPr marL="9525" marR="9525" marT="9525" marB="0"/>
                </a:tc>
                <a:tc>
                  <a:txBody>
                    <a:bodyPr/>
                    <a:lstStyle/>
                    <a:p>
                      <a:pPr algn="ctr" fontAlgn="t"/>
                      <a:r>
                        <a:rPr lang="ru-RU" sz="1400" b="0" i="0" u="none" strike="noStrike" kern="1200">
                          <a:solidFill>
                            <a:srgbClr val="000000"/>
                          </a:solidFill>
                          <a:effectLst/>
                          <a:latin typeface="+mn-lt"/>
                          <a:ea typeface="+mn-ea"/>
                          <a:cs typeface="+mn-cs"/>
                        </a:rPr>
                        <a:t>5</a:t>
                      </a:r>
                    </a:p>
                  </a:txBody>
                  <a:tcPr marL="9525" marR="9525" marT="9525" marB="0"/>
                </a:tc>
                <a:tc>
                  <a:txBody>
                    <a:bodyPr/>
                    <a:lstStyle/>
                    <a:p>
                      <a:pPr algn="ctr" fontAlgn="t"/>
                      <a:r>
                        <a:rPr lang="ru-RU" sz="1400" b="0" i="0" u="none" strike="noStrike" kern="1200">
                          <a:solidFill>
                            <a:srgbClr val="000000"/>
                          </a:solidFill>
                          <a:effectLst/>
                          <a:latin typeface="+mn-lt"/>
                          <a:ea typeface="+mn-ea"/>
                          <a:cs typeface="+mn-cs"/>
                        </a:rPr>
                        <a:t>5</a:t>
                      </a:r>
                    </a:p>
                  </a:txBody>
                  <a:tcPr marL="9525" marR="9525" marT="9525" marB="0"/>
                </a:tc>
                <a:tc>
                  <a:txBody>
                    <a:bodyPr/>
                    <a:lstStyle/>
                    <a:p>
                      <a:pPr algn="ctr" fontAlgn="t"/>
                      <a:r>
                        <a:rPr lang="ru-RU" sz="1400" b="0" i="0" u="none" strike="noStrike" kern="1200">
                          <a:solidFill>
                            <a:srgbClr val="000000"/>
                          </a:solidFill>
                          <a:effectLst/>
                          <a:latin typeface="+mn-lt"/>
                          <a:ea typeface="+mn-ea"/>
                          <a:cs typeface="+mn-cs"/>
                        </a:rPr>
                        <a:t>5</a:t>
                      </a:r>
                    </a:p>
                  </a:txBody>
                  <a:tcPr marL="9525" marR="9525" marT="9525" marB="0"/>
                </a:tc>
                <a:tc>
                  <a:txBody>
                    <a:bodyPr/>
                    <a:lstStyle/>
                    <a:p>
                      <a:pPr algn="ctr" fontAlgn="t"/>
                      <a:r>
                        <a:rPr lang="ru-RU" sz="1400" b="0" i="0" u="none" strike="noStrike" kern="1200">
                          <a:solidFill>
                            <a:srgbClr val="000000"/>
                          </a:solidFill>
                          <a:effectLst/>
                          <a:latin typeface="+mn-lt"/>
                          <a:ea typeface="+mn-ea"/>
                          <a:cs typeface="+mn-cs"/>
                        </a:rPr>
                        <a:t>5</a:t>
                      </a:r>
                    </a:p>
                  </a:txBody>
                  <a:tcPr marL="9525" marR="9525" marT="9525" marB="0"/>
                </a:tc>
                <a:tc>
                  <a:txBody>
                    <a:bodyPr/>
                    <a:lstStyle/>
                    <a:p>
                      <a:pPr algn="ctr" fontAlgn="t"/>
                      <a:r>
                        <a:rPr lang="ru-RU" sz="1400" b="0" i="0" u="none" strike="noStrike" kern="1200">
                          <a:solidFill>
                            <a:srgbClr val="000000"/>
                          </a:solidFill>
                          <a:effectLst/>
                          <a:latin typeface="+mn-lt"/>
                          <a:ea typeface="+mn-ea"/>
                          <a:cs typeface="+mn-cs"/>
                        </a:rPr>
                        <a:t>5</a:t>
                      </a:r>
                    </a:p>
                  </a:txBody>
                  <a:tcPr marL="9525" marR="9525" marT="9525" marB="0"/>
                </a:tc>
                <a:tc>
                  <a:txBody>
                    <a:bodyPr/>
                    <a:lstStyle/>
                    <a:p>
                      <a:pPr algn="r" fontAlgn="b"/>
                      <a:endParaRPr lang="ru-RU" sz="14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078388502"/>
                  </a:ext>
                </a:extLst>
              </a:tr>
              <a:tr h="840245">
                <a:tc>
                  <a:txBody>
                    <a:bodyPr/>
                    <a:lstStyle/>
                    <a:p>
                      <a:pPr algn="just" fontAlgn="ctr"/>
                      <a:r>
                        <a:rPr lang="ru-RU" sz="1400" b="0" i="0" u="none" strike="noStrike" kern="1200" dirty="0">
                          <a:solidFill>
                            <a:srgbClr val="000000"/>
                          </a:solidFill>
                          <a:effectLst/>
                          <a:latin typeface="+mn-lt"/>
                          <a:ea typeface="+mn-ea"/>
                          <a:cs typeface="+mn-cs"/>
                        </a:rPr>
                        <a:t>принятых в рамках реализации проекта развития сельского туризма</a:t>
                      </a:r>
                    </a:p>
                  </a:txBody>
                  <a:tcPr marL="9525" marR="9525" marT="9525" marB="0" anchor="ctr"/>
                </a:tc>
                <a:tc>
                  <a:txBody>
                    <a:bodyPr/>
                    <a:lstStyle/>
                    <a:p>
                      <a:pPr algn="ctr" fontAlgn="t"/>
                      <a:r>
                        <a:rPr lang="ru-RU" sz="1400" b="0" i="0" u="none" strike="noStrike" kern="1200" dirty="0">
                          <a:solidFill>
                            <a:srgbClr val="000000"/>
                          </a:solidFill>
                          <a:effectLst/>
                          <a:latin typeface="+mn-lt"/>
                          <a:ea typeface="+mn-ea"/>
                          <a:cs typeface="+mn-cs"/>
                        </a:rPr>
                        <a:t>0</a:t>
                      </a:r>
                    </a:p>
                  </a:txBody>
                  <a:tcPr marL="9525" marR="9525" marT="9525" marB="0"/>
                </a:tc>
                <a:tc>
                  <a:txBody>
                    <a:bodyPr/>
                    <a:lstStyle/>
                    <a:p>
                      <a:pPr algn="ctr" fontAlgn="t"/>
                      <a:r>
                        <a:rPr lang="ru-RU" sz="1400" b="0" i="0" u="none" strike="noStrike" kern="1200">
                          <a:solidFill>
                            <a:srgbClr val="000000"/>
                          </a:solidFill>
                          <a:effectLst/>
                          <a:latin typeface="+mn-lt"/>
                          <a:ea typeface="+mn-ea"/>
                          <a:cs typeface="+mn-cs"/>
                        </a:rPr>
                        <a:t>2</a:t>
                      </a:r>
                    </a:p>
                  </a:txBody>
                  <a:tcPr marL="9525" marR="9525" marT="9525" marB="0"/>
                </a:tc>
                <a:tc>
                  <a:txBody>
                    <a:bodyPr/>
                    <a:lstStyle/>
                    <a:p>
                      <a:pPr algn="ctr" fontAlgn="t"/>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t"/>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t"/>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t"/>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t"/>
                      <a:r>
                        <a:rPr lang="ru-RU" sz="1400" kern="1200" dirty="0">
                          <a:solidFill>
                            <a:srgbClr val="EF532B"/>
                          </a:solidFill>
                          <a:effectLst/>
                          <a:latin typeface="+mn-lt"/>
                          <a:ea typeface="+mn-ea"/>
                          <a:cs typeface="+mn-cs"/>
                        </a:rPr>
                        <a:t>5 баллов </a:t>
                      </a:r>
                      <a:endParaRPr lang="ru-RU" sz="1400" b="0" i="0" u="none" strike="noStrike" dirty="0">
                        <a:solidFill>
                          <a:srgbClr val="EF532B"/>
                        </a:solidFill>
                        <a:effectLst/>
                        <a:latin typeface="+mn-lt"/>
                      </a:endParaRPr>
                    </a:p>
                  </a:txBody>
                  <a:tcPr marL="9525" marR="9525" marT="9525" marB="0"/>
                </a:tc>
                <a:extLst>
                  <a:ext uri="{0D108BD9-81ED-4DB2-BD59-A6C34878D82A}">
                    <a16:rowId xmlns:a16="http://schemas.microsoft.com/office/drawing/2014/main" val="364033068"/>
                  </a:ext>
                </a:extLst>
              </a:tr>
              <a:tr h="632772">
                <a:tc>
                  <a:txBody>
                    <a:bodyPr/>
                    <a:lstStyle/>
                    <a:p>
                      <a:pPr algn="just" fontAlgn="ctr"/>
                      <a:r>
                        <a:rPr lang="ru-RU" sz="1400" b="0" i="0" u="none" strike="noStrike" kern="1200" dirty="0">
                          <a:solidFill>
                            <a:srgbClr val="000000"/>
                          </a:solidFill>
                          <a:effectLst/>
                          <a:latin typeface="+mn-lt"/>
                          <a:ea typeface="+mn-ea"/>
                          <a:cs typeface="+mn-cs"/>
                        </a:rPr>
                        <a:t>Среднемесячная заработная плата наемных работников, руб., в том числе:</a:t>
                      </a:r>
                    </a:p>
                  </a:txBody>
                  <a:tcPr marL="9525" marR="9525" marT="9525" marB="0" anchor="ctr"/>
                </a:tc>
                <a:tc>
                  <a:txBody>
                    <a:bodyPr/>
                    <a:lstStyle/>
                    <a:p>
                      <a:pPr algn="ctr" fontAlgn="t"/>
                      <a:r>
                        <a:rPr lang="ru-RU" sz="1400" b="0" i="0" u="none" strike="noStrike" kern="1200" dirty="0">
                          <a:solidFill>
                            <a:srgbClr val="000000"/>
                          </a:solidFill>
                          <a:effectLst/>
                          <a:latin typeface="+mn-lt"/>
                          <a:ea typeface="+mn-ea"/>
                          <a:cs typeface="+mn-cs"/>
                        </a:rPr>
                        <a:t>33 521</a:t>
                      </a:r>
                    </a:p>
                  </a:txBody>
                  <a:tcPr marL="9525" marR="9525" marT="9525" marB="0"/>
                </a:tc>
                <a:tc>
                  <a:txBody>
                    <a:bodyPr/>
                    <a:lstStyle/>
                    <a:p>
                      <a:pPr algn="ctr" fontAlgn="t"/>
                      <a:r>
                        <a:rPr lang="ru-RU" sz="1400" b="0" i="0" u="none" strike="noStrike" kern="1200" dirty="0">
                          <a:solidFill>
                            <a:srgbClr val="000000"/>
                          </a:solidFill>
                          <a:effectLst/>
                          <a:latin typeface="+mn-lt"/>
                          <a:ea typeface="+mn-ea"/>
                          <a:cs typeface="+mn-cs"/>
                        </a:rPr>
                        <a:t>42 753</a:t>
                      </a:r>
                    </a:p>
                  </a:txBody>
                  <a:tcPr marL="9525" marR="9525" marT="9525" marB="0"/>
                </a:tc>
                <a:tc>
                  <a:txBody>
                    <a:bodyPr/>
                    <a:lstStyle/>
                    <a:p>
                      <a:pPr algn="ctr" fontAlgn="t"/>
                      <a:r>
                        <a:rPr lang="ru-RU" sz="1400" b="0" i="0" u="none" strike="noStrike" kern="1200" dirty="0">
                          <a:solidFill>
                            <a:srgbClr val="000000"/>
                          </a:solidFill>
                          <a:effectLst/>
                          <a:latin typeface="+mn-lt"/>
                          <a:ea typeface="+mn-ea"/>
                          <a:cs typeface="+mn-cs"/>
                        </a:rPr>
                        <a:t>42 753</a:t>
                      </a:r>
                    </a:p>
                  </a:txBody>
                  <a:tcPr marL="9525" marR="9525" marT="9525" marB="0"/>
                </a:tc>
                <a:tc>
                  <a:txBody>
                    <a:bodyPr/>
                    <a:lstStyle/>
                    <a:p>
                      <a:pPr algn="ctr" fontAlgn="t"/>
                      <a:r>
                        <a:rPr lang="ru-RU" sz="1400" b="0" i="0" u="none" strike="noStrike" kern="1200" dirty="0">
                          <a:solidFill>
                            <a:srgbClr val="000000"/>
                          </a:solidFill>
                          <a:effectLst/>
                          <a:latin typeface="+mn-lt"/>
                          <a:ea typeface="+mn-ea"/>
                          <a:cs typeface="+mn-cs"/>
                        </a:rPr>
                        <a:t>44 463</a:t>
                      </a:r>
                    </a:p>
                  </a:txBody>
                  <a:tcPr marL="9525" marR="9525" marT="9525" marB="0"/>
                </a:tc>
                <a:tc>
                  <a:txBody>
                    <a:bodyPr/>
                    <a:lstStyle/>
                    <a:p>
                      <a:pPr algn="ctr" fontAlgn="t"/>
                      <a:r>
                        <a:rPr lang="ru-RU" sz="1400" b="0" i="0" u="none" strike="noStrike" kern="1200" dirty="0">
                          <a:solidFill>
                            <a:srgbClr val="000000"/>
                          </a:solidFill>
                          <a:effectLst/>
                          <a:latin typeface="+mn-lt"/>
                          <a:ea typeface="+mn-ea"/>
                          <a:cs typeface="+mn-cs"/>
                        </a:rPr>
                        <a:t>46 241</a:t>
                      </a:r>
                    </a:p>
                  </a:txBody>
                  <a:tcPr marL="9525" marR="9525" marT="9525" marB="0"/>
                </a:tc>
                <a:tc>
                  <a:txBody>
                    <a:bodyPr/>
                    <a:lstStyle/>
                    <a:p>
                      <a:pPr algn="ctr" fontAlgn="t"/>
                      <a:r>
                        <a:rPr lang="ru-RU" sz="1400" b="0" i="0" u="none" strike="noStrike" kern="1200" dirty="0">
                          <a:solidFill>
                            <a:srgbClr val="000000"/>
                          </a:solidFill>
                          <a:effectLst/>
                          <a:latin typeface="+mn-lt"/>
                          <a:ea typeface="+mn-ea"/>
                          <a:cs typeface="+mn-cs"/>
                        </a:rPr>
                        <a:t>48 091</a:t>
                      </a:r>
                    </a:p>
                  </a:txBody>
                  <a:tcPr marL="9525" marR="9525" marT="9525" marB="0"/>
                </a:tc>
                <a:tc>
                  <a:txBody>
                    <a:bodyPr/>
                    <a:lstStyle/>
                    <a:p>
                      <a:pPr algn="ctr" fontAlgn="t"/>
                      <a:endParaRPr lang="ru-RU" sz="14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2890569901"/>
                  </a:ext>
                </a:extLst>
              </a:tr>
              <a:tr h="521257">
                <a:tc>
                  <a:txBody>
                    <a:bodyPr/>
                    <a:lstStyle/>
                    <a:p>
                      <a:pPr algn="l" fontAlgn="ctr"/>
                      <a:r>
                        <a:rPr lang="ru-RU" sz="1400" b="0" i="0" u="none" strike="noStrike" kern="1200" dirty="0">
                          <a:solidFill>
                            <a:srgbClr val="000000"/>
                          </a:solidFill>
                          <a:effectLst/>
                          <a:latin typeface="+mn-lt"/>
                          <a:ea typeface="+mn-ea"/>
                          <a:cs typeface="+mn-cs"/>
                        </a:rPr>
                        <a:t>принятых в рамках реализации проекта развития сельского туризма</a:t>
                      </a:r>
                    </a:p>
                  </a:txBody>
                  <a:tcPr marL="9525" marR="9525" marT="9525" marB="0" anchor="ctr"/>
                </a:tc>
                <a:tc>
                  <a:txBody>
                    <a:bodyPr/>
                    <a:lstStyle/>
                    <a:p>
                      <a:pPr algn="ctr" fontAlgn="t"/>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t"/>
                      <a:r>
                        <a:rPr lang="ru-RU" sz="1400" b="0" i="0" u="none" strike="noStrike" kern="1200" dirty="0">
                          <a:solidFill>
                            <a:srgbClr val="000000"/>
                          </a:solidFill>
                          <a:effectLst/>
                          <a:latin typeface="+mn-lt"/>
                          <a:ea typeface="+mn-ea"/>
                          <a:cs typeface="+mn-cs"/>
                        </a:rPr>
                        <a:t>56 600,0</a:t>
                      </a:r>
                    </a:p>
                  </a:txBody>
                  <a:tcPr marL="9525" marR="9525" marT="9525" marB="0"/>
                </a:tc>
                <a:tc>
                  <a:txBody>
                    <a:bodyPr/>
                    <a:lstStyle/>
                    <a:p>
                      <a:pPr algn="ctr" fontAlgn="t"/>
                      <a:r>
                        <a:rPr lang="ru-RU" sz="1400" b="0" i="0" u="none" strike="noStrike" kern="1200">
                          <a:solidFill>
                            <a:srgbClr val="000000"/>
                          </a:solidFill>
                          <a:effectLst/>
                          <a:latin typeface="+mn-lt"/>
                          <a:ea typeface="+mn-ea"/>
                          <a:cs typeface="+mn-cs"/>
                        </a:rPr>
                        <a:t>56 600,0</a:t>
                      </a:r>
                    </a:p>
                  </a:txBody>
                  <a:tcPr marL="9525" marR="9525" marT="9525" marB="0"/>
                </a:tc>
                <a:tc>
                  <a:txBody>
                    <a:bodyPr/>
                    <a:lstStyle/>
                    <a:p>
                      <a:pPr algn="ctr" fontAlgn="t"/>
                      <a:r>
                        <a:rPr lang="ru-RU" sz="1400" b="0" i="0" u="none" strike="noStrike" kern="1200" dirty="0">
                          <a:solidFill>
                            <a:srgbClr val="000000"/>
                          </a:solidFill>
                          <a:effectLst/>
                          <a:latin typeface="+mn-lt"/>
                          <a:ea typeface="+mn-ea"/>
                          <a:cs typeface="+mn-cs"/>
                        </a:rPr>
                        <a:t>56 600,0</a:t>
                      </a:r>
                    </a:p>
                  </a:txBody>
                  <a:tcPr marL="9525" marR="9525" marT="9525" marB="0"/>
                </a:tc>
                <a:tc>
                  <a:txBody>
                    <a:bodyPr/>
                    <a:lstStyle/>
                    <a:p>
                      <a:pPr algn="ctr" fontAlgn="t"/>
                      <a:r>
                        <a:rPr lang="ru-RU" sz="1400" b="0" i="0" u="none" strike="noStrike" kern="1200">
                          <a:solidFill>
                            <a:srgbClr val="000000"/>
                          </a:solidFill>
                          <a:effectLst/>
                          <a:latin typeface="+mn-lt"/>
                          <a:ea typeface="+mn-ea"/>
                          <a:cs typeface="+mn-cs"/>
                        </a:rPr>
                        <a:t>56 600,0</a:t>
                      </a:r>
                    </a:p>
                  </a:txBody>
                  <a:tcPr marL="9525" marR="9525" marT="9525" marB="0"/>
                </a:tc>
                <a:tc>
                  <a:txBody>
                    <a:bodyPr/>
                    <a:lstStyle/>
                    <a:p>
                      <a:pPr algn="ctr" fontAlgn="t"/>
                      <a:r>
                        <a:rPr lang="ru-RU" sz="1400" b="0" i="0" u="none" strike="noStrike" kern="1200" dirty="0">
                          <a:solidFill>
                            <a:srgbClr val="000000"/>
                          </a:solidFill>
                          <a:effectLst/>
                          <a:latin typeface="+mn-lt"/>
                          <a:ea typeface="+mn-ea"/>
                          <a:cs typeface="+mn-cs"/>
                        </a:rPr>
                        <a:t>56 600,0</a:t>
                      </a:r>
                    </a:p>
                  </a:txBody>
                  <a:tcPr marL="9525" marR="9525" marT="9525" marB="0"/>
                </a:tc>
                <a:tc>
                  <a:txBody>
                    <a:bodyPr/>
                    <a:lstStyle/>
                    <a:p>
                      <a:pPr algn="ctr" fontAlgn="t"/>
                      <a:r>
                        <a:rPr lang="ru-RU" sz="1400" b="0" i="0" u="none" strike="noStrike" dirty="0">
                          <a:solidFill>
                            <a:srgbClr val="FF0000"/>
                          </a:solidFill>
                          <a:effectLst/>
                          <a:latin typeface="+mn-lt"/>
                        </a:rPr>
                        <a:t>Баллов 10</a:t>
                      </a:r>
                    </a:p>
                  </a:txBody>
                  <a:tcPr marL="9525" marR="9525" marT="9525" marB="0"/>
                </a:tc>
                <a:extLst>
                  <a:ext uri="{0D108BD9-81ED-4DB2-BD59-A6C34878D82A}">
                    <a16:rowId xmlns:a16="http://schemas.microsoft.com/office/drawing/2014/main" val="1291877372"/>
                  </a:ext>
                </a:extLst>
              </a:tr>
              <a:tr h="564271">
                <a:tc>
                  <a:txBody>
                    <a:bodyPr/>
                    <a:lstStyle/>
                    <a:p>
                      <a:pPr algn="just" fontAlgn="ctr"/>
                      <a:r>
                        <a:rPr lang="ru-RU" sz="1400" b="0" i="0" u="none" strike="noStrike" kern="1200" dirty="0">
                          <a:solidFill>
                            <a:srgbClr val="000000"/>
                          </a:solidFill>
                          <a:effectLst/>
                          <a:latin typeface="+mn-lt"/>
                          <a:ea typeface="+mn-ea"/>
                          <a:cs typeface="+mn-cs"/>
                        </a:rPr>
                        <a:t>Расходы на оплату труда всего, тыс. руб.</a:t>
                      </a:r>
                    </a:p>
                  </a:txBody>
                  <a:tcPr marL="9525" marR="9525" marT="9525" marB="0" anchor="ctr"/>
                </a:tc>
                <a:tc>
                  <a:txBody>
                    <a:bodyPr/>
                    <a:lstStyle/>
                    <a:p>
                      <a:pPr algn="ctr" fontAlgn="t"/>
                      <a:r>
                        <a:rPr lang="ru-RU" sz="1400" b="0" i="0" u="none" strike="noStrike" kern="1200" dirty="0">
                          <a:solidFill>
                            <a:srgbClr val="000000"/>
                          </a:solidFill>
                          <a:effectLst/>
                          <a:latin typeface="+mn-lt"/>
                          <a:ea typeface="+mn-ea"/>
                          <a:cs typeface="+mn-cs"/>
                        </a:rPr>
                        <a:t>1 206,8</a:t>
                      </a:r>
                    </a:p>
                  </a:txBody>
                  <a:tcPr marL="9525" marR="9525" marT="9525" marB="0"/>
                </a:tc>
                <a:tc>
                  <a:txBody>
                    <a:bodyPr/>
                    <a:lstStyle/>
                    <a:p>
                      <a:pPr algn="ctr" fontAlgn="t"/>
                      <a:r>
                        <a:rPr lang="ru-RU" sz="1400" b="0" i="0" u="none" strike="noStrike" kern="1200" dirty="0">
                          <a:solidFill>
                            <a:srgbClr val="000000"/>
                          </a:solidFill>
                          <a:effectLst/>
                          <a:latin typeface="+mn-lt"/>
                          <a:ea typeface="+mn-ea"/>
                          <a:cs typeface="+mn-cs"/>
                        </a:rPr>
                        <a:t>3 771,9</a:t>
                      </a:r>
                    </a:p>
                  </a:txBody>
                  <a:tcPr marL="9525" marR="9525" marT="9525" marB="0"/>
                </a:tc>
                <a:tc>
                  <a:txBody>
                    <a:bodyPr/>
                    <a:lstStyle/>
                    <a:p>
                      <a:pPr algn="ctr" fontAlgn="t"/>
                      <a:r>
                        <a:rPr lang="ru-RU" sz="1400" b="0" i="0" u="none" strike="noStrike" kern="1200" dirty="0">
                          <a:solidFill>
                            <a:srgbClr val="000000"/>
                          </a:solidFill>
                          <a:effectLst/>
                          <a:latin typeface="+mn-lt"/>
                          <a:ea typeface="+mn-ea"/>
                          <a:cs typeface="+mn-cs"/>
                        </a:rPr>
                        <a:t>5 130,3</a:t>
                      </a:r>
                    </a:p>
                  </a:txBody>
                  <a:tcPr marL="9525" marR="9525" marT="9525" marB="0"/>
                </a:tc>
                <a:tc>
                  <a:txBody>
                    <a:bodyPr/>
                    <a:lstStyle/>
                    <a:p>
                      <a:pPr algn="ctr" fontAlgn="t"/>
                      <a:r>
                        <a:rPr lang="ru-RU" sz="1400" b="0" i="0" u="none" strike="noStrike" kern="1200">
                          <a:solidFill>
                            <a:srgbClr val="000000"/>
                          </a:solidFill>
                          <a:effectLst/>
                          <a:latin typeface="+mn-lt"/>
                          <a:ea typeface="+mn-ea"/>
                          <a:cs typeface="+mn-cs"/>
                        </a:rPr>
                        <a:t>5 335,5</a:t>
                      </a:r>
                    </a:p>
                  </a:txBody>
                  <a:tcPr marL="9525" marR="9525" marT="9525" marB="0"/>
                </a:tc>
                <a:tc>
                  <a:txBody>
                    <a:bodyPr/>
                    <a:lstStyle/>
                    <a:p>
                      <a:pPr algn="ctr" fontAlgn="t"/>
                      <a:r>
                        <a:rPr lang="ru-RU" sz="1400" b="0" i="0" u="none" strike="noStrike" kern="1200">
                          <a:solidFill>
                            <a:srgbClr val="000000"/>
                          </a:solidFill>
                          <a:effectLst/>
                          <a:latin typeface="+mn-lt"/>
                          <a:ea typeface="+mn-ea"/>
                          <a:cs typeface="+mn-cs"/>
                        </a:rPr>
                        <a:t>5 549,0</a:t>
                      </a:r>
                    </a:p>
                  </a:txBody>
                  <a:tcPr marL="9525" marR="9525" marT="9525" marB="0"/>
                </a:tc>
                <a:tc>
                  <a:txBody>
                    <a:bodyPr/>
                    <a:lstStyle/>
                    <a:p>
                      <a:pPr algn="ctr" fontAlgn="t"/>
                      <a:r>
                        <a:rPr lang="ru-RU" sz="1400" b="0" i="0" u="none" strike="noStrike" kern="1200" dirty="0">
                          <a:solidFill>
                            <a:srgbClr val="000000"/>
                          </a:solidFill>
                          <a:effectLst/>
                          <a:latin typeface="+mn-lt"/>
                          <a:ea typeface="+mn-ea"/>
                          <a:cs typeface="+mn-cs"/>
                        </a:rPr>
                        <a:t>5 770,9</a:t>
                      </a:r>
                    </a:p>
                  </a:txBody>
                  <a:tcPr marL="9525" marR="9525" marT="9525" marB="0"/>
                </a:tc>
                <a:tc>
                  <a:txBody>
                    <a:bodyPr/>
                    <a:lstStyle/>
                    <a:p>
                      <a:pPr algn="ctr" fontAlgn="b"/>
                      <a:r>
                        <a:rPr lang="ru-RU" sz="1400" kern="1200" dirty="0">
                          <a:solidFill>
                            <a:srgbClr val="002060"/>
                          </a:solidFill>
                          <a:effectLst/>
                          <a:latin typeface="+mn-lt"/>
                          <a:ea typeface="+mn-ea"/>
                          <a:cs typeface="+mn-cs"/>
                        </a:rPr>
                        <a:t>Доля в выручке 60 %</a:t>
                      </a:r>
                    </a:p>
                  </a:txBody>
                  <a:tcPr marL="9525" marR="9525" marT="9525" marB="0" anchor="ctr"/>
                </a:tc>
                <a:extLst>
                  <a:ext uri="{0D108BD9-81ED-4DB2-BD59-A6C34878D82A}">
                    <a16:rowId xmlns:a16="http://schemas.microsoft.com/office/drawing/2014/main" val="4227622055"/>
                  </a:ext>
                </a:extLst>
              </a:tr>
              <a:tr h="613192">
                <a:tc>
                  <a:txBody>
                    <a:bodyPr/>
                    <a:lstStyle/>
                    <a:p>
                      <a:pPr algn="l" fontAlgn="t"/>
                      <a:r>
                        <a:rPr lang="ru-RU" sz="1400" b="0" i="0" u="none" strike="noStrike" dirty="0">
                          <a:solidFill>
                            <a:srgbClr val="000000"/>
                          </a:solidFill>
                          <a:effectLst/>
                          <a:latin typeface="+mn-lt"/>
                        </a:rPr>
                        <a:t>Объем выручки, тыс. руб., всего, в том числе:</a:t>
                      </a:r>
                    </a:p>
                  </a:txBody>
                  <a:tcPr marL="9525" marR="9525" marT="9525" marB="0" anchor="ctr"/>
                </a:tc>
                <a:tc>
                  <a:txBody>
                    <a:bodyPr/>
                    <a:lstStyle/>
                    <a:p>
                      <a:pPr algn="r" fontAlgn="b"/>
                      <a:r>
                        <a:rPr lang="ru-RU" sz="1400" b="0" i="0" u="none" strike="noStrike" dirty="0">
                          <a:solidFill>
                            <a:srgbClr val="000000"/>
                          </a:solidFill>
                          <a:effectLst/>
                          <a:latin typeface="+mn-lt"/>
                        </a:rPr>
                        <a:t>1 560,0</a:t>
                      </a:r>
                    </a:p>
                  </a:txBody>
                  <a:tcPr marL="9525" marR="9525" marT="9525" marB="0" anchor="ctr"/>
                </a:tc>
                <a:tc>
                  <a:txBody>
                    <a:bodyPr/>
                    <a:lstStyle/>
                    <a:p>
                      <a:pPr algn="r" fontAlgn="b"/>
                      <a:r>
                        <a:rPr lang="ru-RU" sz="1400" b="0" i="0" u="none" strike="noStrike" dirty="0">
                          <a:solidFill>
                            <a:srgbClr val="000000"/>
                          </a:solidFill>
                          <a:effectLst/>
                          <a:latin typeface="+mn-lt"/>
                        </a:rPr>
                        <a:t>2 212,6</a:t>
                      </a:r>
                    </a:p>
                  </a:txBody>
                  <a:tcPr marL="9525" marR="9525" marT="9525" marB="0" anchor="ctr"/>
                </a:tc>
                <a:tc>
                  <a:txBody>
                    <a:bodyPr/>
                    <a:lstStyle/>
                    <a:p>
                      <a:pPr algn="r" fontAlgn="b"/>
                      <a:r>
                        <a:rPr lang="ru-RU" sz="1400" b="0" i="0" u="none" strike="noStrike" dirty="0">
                          <a:solidFill>
                            <a:srgbClr val="000000"/>
                          </a:solidFill>
                          <a:effectLst/>
                          <a:latin typeface="+mn-lt"/>
                        </a:rPr>
                        <a:t>5 108,9</a:t>
                      </a:r>
                    </a:p>
                  </a:txBody>
                  <a:tcPr marL="9525" marR="9525" marT="9525" marB="0" anchor="ctr"/>
                </a:tc>
                <a:tc>
                  <a:txBody>
                    <a:bodyPr/>
                    <a:lstStyle/>
                    <a:p>
                      <a:pPr algn="r" fontAlgn="b"/>
                      <a:r>
                        <a:rPr lang="ru-RU" sz="1400" b="0" i="0" u="none" strike="noStrike" dirty="0">
                          <a:solidFill>
                            <a:srgbClr val="000000"/>
                          </a:solidFill>
                          <a:effectLst/>
                          <a:latin typeface="+mn-lt"/>
                        </a:rPr>
                        <a:t>6 876,5</a:t>
                      </a:r>
                    </a:p>
                  </a:txBody>
                  <a:tcPr marL="9525" marR="9525" marT="9525" marB="0" anchor="ctr"/>
                </a:tc>
                <a:tc>
                  <a:txBody>
                    <a:bodyPr/>
                    <a:lstStyle/>
                    <a:p>
                      <a:pPr algn="r" fontAlgn="b"/>
                      <a:r>
                        <a:rPr lang="ru-RU" sz="1400" b="0" i="0" u="none" strike="noStrike" dirty="0">
                          <a:solidFill>
                            <a:srgbClr val="000000"/>
                          </a:solidFill>
                          <a:effectLst/>
                          <a:latin typeface="+mn-lt"/>
                        </a:rPr>
                        <a:t>9 056,5</a:t>
                      </a:r>
                    </a:p>
                  </a:txBody>
                  <a:tcPr marL="9525" marR="9525" marT="9525" marB="0" anchor="ctr"/>
                </a:tc>
                <a:tc>
                  <a:txBody>
                    <a:bodyPr/>
                    <a:lstStyle/>
                    <a:p>
                      <a:pPr algn="r" fontAlgn="b"/>
                      <a:r>
                        <a:rPr lang="ru-RU" sz="1400" b="0" i="0" u="none" strike="noStrike" dirty="0">
                          <a:solidFill>
                            <a:srgbClr val="000000"/>
                          </a:solidFill>
                          <a:effectLst/>
                          <a:latin typeface="+mn-lt"/>
                        </a:rPr>
                        <a:t>9 707,8</a:t>
                      </a:r>
                    </a:p>
                  </a:txBody>
                  <a:tcPr marL="9525" marR="9525" marT="9525" marB="0" anchor="ctr"/>
                </a:tc>
                <a:tc>
                  <a:txBody>
                    <a:bodyPr/>
                    <a:lstStyle/>
                    <a:p>
                      <a:pPr algn="ctr" fontAlgn="t"/>
                      <a:r>
                        <a:rPr lang="ru-RU" sz="1400" kern="1200" dirty="0">
                          <a:solidFill>
                            <a:srgbClr val="002060"/>
                          </a:solidFill>
                          <a:effectLst/>
                          <a:latin typeface="+mn-lt"/>
                          <a:ea typeface="+mn-ea"/>
                          <a:cs typeface="+mn-cs"/>
                        </a:rPr>
                        <a:t>Недостаточно</a:t>
                      </a:r>
                    </a:p>
                  </a:txBody>
                  <a:tcPr marL="9525" marR="9525" marT="9525" marB="0" anchor="ctr"/>
                </a:tc>
                <a:extLst>
                  <a:ext uri="{0D108BD9-81ED-4DB2-BD59-A6C34878D82A}">
                    <a16:rowId xmlns:a16="http://schemas.microsoft.com/office/drawing/2014/main" val="408564272"/>
                  </a:ext>
                </a:extLst>
              </a:tr>
              <a:tr h="613192">
                <a:tc gridSpan="8">
                  <a:txBody>
                    <a:bodyPr/>
                    <a:lstStyle/>
                    <a:p>
                      <a:pPr algn="l" fontAlgn="t"/>
                      <a:endParaRPr lang="ru-RU" sz="1400" b="0" i="0" u="none" strike="noStrike" dirty="0">
                        <a:solidFill>
                          <a:srgbClr val="000000"/>
                        </a:solidFill>
                        <a:effectLst/>
                        <a:highlight>
                          <a:srgbClr val="FFFF00"/>
                        </a:highlight>
                        <a:latin typeface="+mn-lt"/>
                      </a:endParaRPr>
                    </a:p>
                  </a:txBody>
                  <a:tcPr marL="9525" marR="9525" marT="9525" marB="0" anchor="ctr"/>
                </a:tc>
                <a:tc hMerge="1">
                  <a:txBody>
                    <a:bodyPr/>
                    <a:lstStyle/>
                    <a:p>
                      <a:pPr algn="r" fontAlgn="b"/>
                      <a:endParaRPr lang="ru-RU" sz="1400" b="0" i="0" u="none" strike="noStrike" dirty="0">
                        <a:solidFill>
                          <a:srgbClr val="000000"/>
                        </a:solidFill>
                        <a:effectLst/>
                        <a:latin typeface="+mn-lt"/>
                      </a:endParaRPr>
                    </a:p>
                  </a:txBody>
                  <a:tcPr marL="9525" marR="9525" marT="9525" marB="0" anchor="ctr"/>
                </a:tc>
                <a:tc hMerge="1">
                  <a:txBody>
                    <a:bodyPr/>
                    <a:lstStyle/>
                    <a:p>
                      <a:pPr algn="r" fontAlgn="b"/>
                      <a:endParaRPr lang="ru-RU" sz="1400" b="0" i="0" u="none" strike="noStrike" dirty="0">
                        <a:solidFill>
                          <a:srgbClr val="000000"/>
                        </a:solidFill>
                        <a:effectLst/>
                        <a:latin typeface="+mn-lt"/>
                      </a:endParaRPr>
                    </a:p>
                  </a:txBody>
                  <a:tcPr marL="9525" marR="9525" marT="9525" marB="0" anchor="ctr"/>
                </a:tc>
                <a:tc hMerge="1">
                  <a:txBody>
                    <a:bodyPr/>
                    <a:lstStyle/>
                    <a:p>
                      <a:pPr algn="r" fontAlgn="b"/>
                      <a:endParaRPr lang="ru-RU" sz="1400" b="0" i="0" u="none" strike="noStrike" dirty="0">
                        <a:solidFill>
                          <a:srgbClr val="000000"/>
                        </a:solidFill>
                        <a:effectLst/>
                        <a:latin typeface="+mn-lt"/>
                      </a:endParaRPr>
                    </a:p>
                  </a:txBody>
                  <a:tcPr marL="9525" marR="9525" marT="9525" marB="0" anchor="ctr"/>
                </a:tc>
                <a:tc hMerge="1">
                  <a:txBody>
                    <a:bodyPr/>
                    <a:lstStyle/>
                    <a:p>
                      <a:pPr algn="r" fontAlgn="b"/>
                      <a:endParaRPr lang="ru-RU" sz="1400" b="0" i="0" u="none" strike="noStrike" dirty="0">
                        <a:solidFill>
                          <a:srgbClr val="000000"/>
                        </a:solidFill>
                        <a:effectLst/>
                        <a:latin typeface="+mn-lt"/>
                      </a:endParaRPr>
                    </a:p>
                  </a:txBody>
                  <a:tcPr marL="9525" marR="9525" marT="9525" marB="0" anchor="ctr"/>
                </a:tc>
                <a:tc hMerge="1">
                  <a:txBody>
                    <a:bodyPr/>
                    <a:lstStyle/>
                    <a:p>
                      <a:pPr algn="r" fontAlgn="b"/>
                      <a:endParaRPr lang="ru-RU" sz="1400" b="0" i="0" u="none" strike="noStrike" dirty="0">
                        <a:solidFill>
                          <a:srgbClr val="000000"/>
                        </a:solidFill>
                        <a:effectLst/>
                        <a:latin typeface="+mn-lt"/>
                      </a:endParaRPr>
                    </a:p>
                  </a:txBody>
                  <a:tcPr marL="9525" marR="9525" marT="9525" marB="0" anchor="ctr"/>
                </a:tc>
                <a:tc hMerge="1">
                  <a:txBody>
                    <a:bodyPr/>
                    <a:lstStyle/>
                    <a:p>
                      <a:pPr algn="r" fontAlgn="b"/>
                      <a:endParaRPr lang="ru-RU" sz="1400" b="0" i="0" u="none" strike="noStrike" dirty="0">
                        <a:solidFill>
                          <a:srgbClr val="000000"/>
                        </a:solidFill>
                        <a:effectLst/>
                        <a:latin typeface="+mn-lt"/>
                      </a:endParaRPr>
                    </a:p>
                  </a:txBody>
                  <a:tcPr marL="9525" marR="9525" marT="9525" marB="0" anchor="ctr"/>
                </a:tc>
                <a:tc hMerge="1">
                  <a:txBody>
                    <a:bodyPr/>
                    <a:lstStyle/>
                    <a:p>
                      <a:pPr algn="ctr" fontAlgn="t"/>
                      <a:endParaRPr lang="ru-RU" sz="1400" kern="1200" dirty="0">
                        <a:solidFill>
                          <a:srgbClr val="002060"/>
                        </a:solidFill>
                        <a:effectLst/>
                        <a:latin typeface="+mn-lt"/>
                        <a:ea typeface="+mn-ea"/>
                        <a:cs typeface="+mn-cs"/>
                      </a:endParaRPr>
                    </a:p>
                  </a:txBody>
                  <a:tcPr marL="9525" marR="9525" marT="9525" marB="0" anchor="ctr"/>
                </a:tc>
                <a:extLst>
                  <a:ext uri="{0D108BD9-81ED-4DB2-BD59-A6C34878D82A}">
                    <a16:rowId xmlns:a16="http://schemas.microsoft.com/office/drawing/2014/main" val="864116592"/>
                  </a:ext>
                </a:extLst>
              </a:tr>
            </a:tbl>
          </a:graphicData>
        </a:graphic>
      </p:graphicFrame>
    </p:spTree>
    <p:extLst>
      <p:ext uri="{BB962C8B-B14F-4D97-AF65-F5344CB8AC3E}">
        <p14:creationId xmlns:p14="http://schemas.microsoft.com/office/powerpoint/2010/main" val="871254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E9331804-E5B9-40AD-B430-77E44D56F0C6}"/>
              </a:ext>
            </a:extLst>
          </p:cNvPr>
          <p:cNvSpPr>
            <a:spLocks noGrp="1"/>
          </p:cNvSpPr>
          <p:nvPr>
            <p:ph type="title"/>
          </p:nvPr>
        </p:nvSpPr>
        <p:spPr>
          <a:xfrm>
            <a:off x="3723009" y="196816"/>
            <a:ext cx="6605265" cy="467995"/>
          </a:xfrm>
        </p:spPr>
        <p:txBody>
          <a:bodyPr>
            <a:noAutofit/>
          </a:bodyPr>
          <a:lstStyle/>
          <a:p>
            <a:r>
              <a:rPr lang="ru-RU" sz="2800" b="1" dirty="0">
                <a:solidFill>
                  <a:srgbClr val="EF532B"/>
                </a:solidFill>
              </a:rPr>
              <a:t>Проект развития сельского туризма </a:t>
            </a:r>
            <a:endParaRPr lang="ru-RU" sz="2800" dirty="0"/>
          </a:p>
        </p:txBody>
      </p:sp>
      <p:pic>
        <p:nvPicPr>
          <p:cNvPr id="2050" name="Picture 2" descr="Поддержка сельского хозяйства">
            <a:extLst>
              <a:ext uri="{FF2B5EF4-FFF2-40B4-BE49-F238E27FC236}">
                <a16:creationId xmlns:a16="http://schemas.microsoft.com/office/drawing/2014/main" id="{63489AD9-A46B-4FF7-9508-661C69C187B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7360" y="196816"/>
            <a:ext cx="2683332" cy="1703249"/>
          </a:xfrm>
          <a:prstGeom prst="rect">
            <a:avLst/>
          </a:prstGeom>
          <a:noFill/>
          <a:ln>
            <a:solidFill>
              <a:srgbClr val="562212"/>
            </a:solidFill>
          </a:ln>
          <a:extLst>
            <a:ext uri="{909E8E84-426E-40DD-AFC4-6F175D3DCCD1}">
              <a14:hiddenFill xmlns:a14="http://schemas.microsoft.com/office/drawing/2010/main">
                <a:solidFill>
                  <a:srgbClr val="FFFFFF"/>
                </a:solidFill>
              </a14:hiddenFill>
            </a:ext>
          </a:extLst>
        </p:spPr>
      </p:pic>
      <p:graphicFrame>
        <p:nvGraphicFramePr>
          <p:cNvPr id="12" name="Таблица 12">
            <a:extLst>
              <a:ext uri="{FF2B5EF4-FFF2-40B4-BE49-F238E27FC236}">
                <a16:creationId xmlns:a16="http://schemas.microsoft.com/office/drawing/2014/main" id="{6F6FAB44-D8C4-4EB2-A54E-11AFB8DC0F49}"/>
              </a:ext>
            </a:extLst>
          </p:cNvPr>
          <p:cNvGraphicFramePr>
            <a:graphicFrameLocks noGrp="1"/>
          </p:cNvGraphicFramePr>
          <p:nvPr>
            <p:ph sz="quarter" idx="4"/>
            <p:extLst>
              <p:ext uri="{D42A27DB-BD31-4B8C-83A1-F6EECF244321}">
                <p14:modId xmlns:p14="http://schemas.microsoft.com/office/powerpoint/2010/main" val="2871010280"/>
              </p:ext>
            </p:extLst>
          </p:nvPr>
        </p:nvGraphicFramePr>
        <p:xfrm>
          <a:off x="377101" y="2031698"/>
          <a:ext cx="11347539" cy="4629486"/>
        </p:xfrm>
        <a:graphic>
          <a:graphicData uri="http://schemas.openxmlformats.org/drawingml/2006/table">
            <a:tbl>
              <a:tblPr firstRow="1" bandRow="1">
                <a:tableStyleId>{93296810-A885-4BE3-A3E7-6D5BEEA58F35}</a:tableStyleId>
              </a:tblPr>
              <a:tblGrid>
                <a:gridCol w="4597885">
                  <a:extLst>
                    <a:ext uri="{9D8B030D-6E8A-4147-A177-3AD203B41FA5}">
                      <a16:colId xmlns:a16="http://schemas.microsoft.com/office/drawing/2014/main" val="3318177055"/>
                    </a:ext>
                  </a:extLst>
                </a:gridCol>
                <a:gridCol w="923637">
                  <a:extLst>
                    <a:ext uri="{9D8B030D-6E8A-4147-A177-3AD203B41FA5}">
                      <a16:colId xmlns:a16="http://schemas.microsoft.com/office/drawing/2014/main" val="912979688"/>
                    </a:ext>
                  </a:extLst>
                </a:gridCol>
                <a:gridCol w="933787">
                  <a:extLst>
                    <a:ext uri="{9D8B030D-6E8A-4147-A177-3AD203B41FA5}">
                      <a16:colId xmlns:a16="http://schemas.microsoft.com/office/drawing/2014/main" val="320454990"/>
                    </a:ext>
                  </a:extLst>
                </a:gridCol>
                <a:gridCol w="669891">
                  <a:extLst>
                    <a:ext uri="{9D8B030D-6E8A-4147-A177-3AD203B41FA5}">
                      <a16:colId xmlns:a16="http://schemas.microsoft.com/office/drawing/2014/main" val="1194472612"/>
                    </a:ext>
                  </a:extLst>
                </a:gridCol>
                <a:gridCol w="639440">
                  <a:extLst>
                    <a:ext uri="{9D8B030D-6E8A-4147-A177-3AD203B41FA5}">
                      <a16:colId xmlns:a16="http://schemas.microsoft.com/office/drawing/2014/main" val="1760959179"/>
                    </a:ext>
                  </a:extLst>
                </a:gridCol>
                <a:gridCol w="842438">
                  <a:extLst>
                    <a:ext uri="{9D8B030D-6E8A-4147-A177-3AD203B41FA5}">
                      <a16:colId xmlns:a16="http://schemas.microsoft.com/office/drawing/2014/main" val="831675895"/>
                    </a:ext>
                  </a:extLst>
                </a:gridCol>
                <a:gridCol w="740940">
                  <a:extLst>
                    <a:ext uri="{9D8B030D-6E8A-4147-A177-3AD203B41FA5}">
                      <a16:colId xmlns:a16="http://schemas.microsoft.com/office/drawing/2014/main" val="1668882645"/>
                    </a:ext>
                  </a:extLst>
                </a:gridCol>
                <a:gridCol w="619141">
                  <a:extLst>
                    <a:ext uri="{9D8B030D-6E8A-4147-A177-3AD203B41FA5}">
                      <a16:colId xmlns:a16="http://schemas.microsoft.com/office/drawing/2014/main" val="3914172917"/>
                    </a:ext>
                  </a:extLst>
                </a:gridCol>
                <a:gridCol w="690190">
                  <a:extLst>
                    <a:ext uri="{9D8B030D-6E8A-4147-A177-3AD203B41FA5}">
                      <a16:colId xmlns:a16="http://schemas.microsoft.com/office/drawing/2014/main" val="557150222"/>
                    </a:ext>
                  </a:extLst>
                </a:gridCol>
                <a:gridCol w="690190">
                  <a:extLst>
                    <a:ext uri="{9D8B030D-6E8A-4147-A177-3AD203B41FA5}">
                      <a16:colId xmlns:a16="http://schemas.microsoft.com/office/drawing/2014/main" val="689863061"/>
                    </a:ext>
                  </a:extLst>
                </a:gridCol>
              </a:tblGrid>
              <a:tr h="351164">
                <a:tc rowSpan="2">
                  <a:txBody>
                    <a:bodyPr/>
                    <a:lstStyle/>
                    <a:p>
                      <a:pPr algn="ctr" fontAlgn="b"/>
                      <a:r>
                        <a:rPr lang="ru-RU" sz="1400" b="0" u="none" strike="noStrike" dirty="0">
                          <a:solidFill>
                            <a:srgbClr val="000000"/>
                          </a:solidFill>
                          <a:effectLst/>
                        </a:rPr>
                        <a:t>Наименование показателя</a:t>
                      </a:r>
                      <a:endParaRPr lang="ru-RU" sz="1400" b="0" i="0" u="none" strike="noStrike" dirty="0">
                        <a:solidFill>
                          <a:srgbClr val="000000"/>
                        </a:solidFill>
                        <a:effectLst/>
                        <a:latin typeface="+mn-lt"/>
                      </a:endParaRPr>
                    </a:p>
                  </a:txBody>
                  <a:tcPr marL="9525" marR="9525" marT="9525" marB="0" anchor="ctr"/>
                </a:tc>
                <a:tc rowSpan="2">
                  <a:txBody>
                    <a:bodyPr/>
                    <a:lstStyle/>
                    <a:p>
                      <a:pPr algn="ctr" fontAlgn="b"/>
                      <a:r>
                        <a:rPr lang="ru-RU" sz="1400" b="0" u="none" strike="noStrike" dirty="0">
                          <a:solidFill>
                            <a:srgbClr val="000000"/>
                          </a:solidFill>
                          <a:effectLst/>
                        </a:rPr>
                        <a:t>ед. изм.</a:t>
                      </a:r>
                      <a:endParaRPr lang="ru-RU" sz="1400" b="0" i="0" u="none" strike="noStrike" dirty="0">
                        <a:solidFill>
                          <a:srgbClr val="000000"/>
                        </a:solidFill>
                        <a:effectLst/>
                        <a:latin typeface="+mn-lt"/>
                      </a:endParaRPr>
                    </a:p>
                  </a:txBody>
                  <a:tcPr marL="9525" marR="9525" marT="9525" marB="0" anchor="ctr"/>
                </a:tc>
                <a:tc gridSpan="2">
                  <a:txBody>
                    <a:bodyPr/>
                    <a:lstStyle/>
                    <a:p>
                      <a:pPr algn="ctr"/>
                      <a:r>
                        <a:rPr lang="ru-RU" sz="1400" b="0" u="none" strike="noStrike" dirty="0">
                          <a:solidFill>
                            <a:srgbClr val="000000"/>
                          </a:solidFill>
                          <a:effectLst/>
                        </a:rPr>
                        <a:t> факт</a:t>
                      </a:r>
                      <a:endParaRPr lang="ru-RU" dirty="0"/>
                    </a:p>
                  </a:txBody>
                  <a:tcPr marL="9525" marR="9525" marT="9525" marB="0" anchor="ctr"/>
                </a:tc>
                <a:tc hMerge="1">
                  <a:txBody>
                    <a:bodyPr/>
                    <a:lstStyle/>
                    <a:p>
                      <a:endParaRPr lang="ru-RU"/>
                    </a:p>
                  </a:txBody>
                  <a:tcPr/>
                </a:tc>
                <a:tc gridSpan="5">
                  <a:txBody>
                    <a:bodyPr/>
                    <a:lstStyle/>
                    <a:p>
                      <a:pPr algn="ctr" fontAlgn="b"/>
                      <a:r>
                        <a:rPr lang="ru-RU" sz="1400" b="0" u="none" strike="noStrike" dirty="0">
                          <a:solidFill>
                            <a:srgbClr val="000000"/>
                          </a:solidFill>
                          <a:effectLst/>
                        </a:rPr>
                        <a:t>план</a:t>
                      </a:r>
                      <a:endParaRPr lang="ru-RU" sz="1400" b="0" i="0" u="none" strike="noStrike" dirty="0">
                        <a:solidFill>
                          <a:srgbClr val="000000"/>
                        </a:solidFill>
                        <a:effectLst/>
                        <a:latin typeface="+mn-lt"/>
                      </a:endParaRPr>
                    </a:p>
                  </a:txBody>
                  <a:tcPr marL="9525" marR="9525" marT="9525"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dirty="0"/>
                    </a:p>
                  </a:txBody>
                  <a:tcPr/>
                </a:tc>
                <a:tc>
                  <a:txBody>
                    <a:bodyPr/>
                    <a:lstStyle/>
                    <a:p>
                      <a:pPr algn="ctr" fontAlgn="b"/>
                      <a:endParaRPr lang="ru-RU" sz="14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713520575"/>
                  </a:ext>
                </a:extLst>
              </a:tr>
              <a:tr h="230204">
                <a:tc vMerge="1">
                  <a:txBody>
                    <a:bodyPr/>
                    <a:lstStyle/>
                    <a:p>
                      <a:endParaRPr lang="ru-RU" sz="1400" dirty="0">
                        <a:latin typeface="+mn-lt"/>
                      </a:endParaRPr>
                    </a:p>
                  </a:txBody>
                  <a:tcPr/>
                </a:tc>
                <a:tc vMerge="1">
                  <a:txBody>
                    <a:bodyPr/>
                    <a:lstStyle/>
                    <a:p>
                      <a:endParaRPr lang="ru-RU" sz="1400" dirty="0">
                        <a:latin typeface="+mn-lt"/>
                      </a:endParaRPr>
                    </a:p>
                  </a:txBody>
                  <a:tcPr/>
                </a:tc>
                <a:tc>
                  <a:txBody>
                    <a:bodyPr/>
                    <a:lstStyle/>
                    <a:p>
                      <a:pPr algn="ctr" fontAlgn="b"/>
                      <a:r>
                        <a:rPr lang="ru-RU" sz="1400" b="0" u="none" strike="noStrike" dirty="0">
                          <a:solidFill>
                            <a:srgbClr val="000000"/>
                          </a:solidFill>
                          <a:effectLst/>
                        </a:rPr>
                        <a:t>2022</a:t>
                      </a:r>
                      <a:endParaRPr lang="ru-RU" sz="1400" b="0" i="0" u="none" strike="noStrike" dirty="0">
                        <a:solidFill>
                          <a:srgbClr val="000000"/>
                        </a:solidFill>
                        <a:effectLst/>
                        <a:latin typeface="+mn-lt"/>
                      </a:endParaRPr>
                    </a:p>
                  </a:txBody>
                  <a:tcPr marL="9525" marR="9525" marT="9525" marB="0" anchor="ctr"/>
                </a:tc>
                <a:tc>
                  <a:txBody>
                    <a:bodyPr/>
                    <a:lstStyle/>
                    <a:p>
                      <a:pPr algn="ctr" fontAlgn="b"/>
                      <a:r>
                        <a:rPr lang="ru-RU" sz="1400" b="0" u="none" strike="noStrike" dirty="0">
                          <a:solidFill>
                            <a:srgbClr val="000000"/>
                          </a:solidFill>
                          <a:effectLst/>
                        </a:rPr>
                        <a:t>2023</a:t>
                      </a:r>
                      <a:endParaRPr lang="ru-RU" sz="1400" b="0" i="0" u="none" strike="noStrike" dirty="0">
                        <a:solidFill>
                          <a:srgbClr val="000000"/>
                        </a:solidFill>
                        <a:effectLst/>
                        <a:latin typeface="+mn-lt"/>
                      </a:endParaRPr>
                    </a:p>
                  </a:txBody>
                  <a:tcPr marL="9525" marR="9525" marT="9525" marB="0" anchor="ctr"/>
                </a:tc>
                <a:tc>
                  <a:txBody>
                    <a:bodyPr/>
                    <a:lstStyle/>
                    <a:p>
                      <a:pPr algn="ctr" fontAlgn="b"/>
                      <a:r>
                        <a:rPr lang="ru-RU" sz="1400" b="0" u="none" strike="noStrike" dirty="0">
                          <a:solidFill>
                            <a:srgbClr val="000000"/>
                          </a:solidFill>
                          <a:effectLst/>
                        </a:rPr>
                        <a:t>2025</a:t>
                      </a:r>
                      <a:endParaRPr lang="ru-RU" sz="1400" b="0" i="0" u="none" strike="noStrike" dirty="0">
                        <a:solidFill>
                          <a:srgbClr val="000000"/>
                        </a:solidFill>
                        <a:effectLst/>
                        <a:latin typeface="+mn-lt"/>
                      </a:endParaRPr>
                    </a:p>
                  </a:txBody>
                  <a:tcPr marL="9525" marR="9525" marT="9525" marB="0" anchor="ctr"/>
                </a:tc>
                <a:tc>
                  <a:txBody>
                    <a:bodyPr/>
                    <a:lstStyle/>
                    <a:p>
                      <a:pPr algn="ctr" fontAlgn="b"/>
                      <a:r>
                        <a:rPr lang="ru-RU" sz="1400" b="0" u="none" strike="noStrike" dirty="0">
                          <a:solidFill>
                            <a:srgbClr val="000000"/>
                          </a:solidFill>
                          <a:effectLst/>
                        </a:rPr>
                        <a:t>2026</a:t>
                      </a:r>
                      <a:endParaRPr lang="ru-RU" sz="1400" b="0" i="0" u="none" strike="noStrike" dirty="0">
                        <a:solidFill>
                          <a:srgbClr val="000000"/>
                        </a:solidFill>
                        <a:effectLst/>
                        <a:latin typeface="+mn-lt"/>
                      </a:endParaRPr>
                    </a:p>
                  </a:txBody>
                  <a:tcPr marL="9525" marR="9525" marT="9525" marB="0" anchor="ctr"/>
                </a:tc>
                <a:tc>
                  <a:txBody>
                    <a:bodyPr/>
                    <a:lstStyle/>
                    <a:p>
                      <a:pPr algn="ctr" fontAlgn="b"/>
                      <a:r>
                        <a:rPr lang="ru-RU" sz="1400" b="0" u="none" strike="noStrike" dirty="0">
                          <a:solidFill>
                            <a:srgbClr val="000000"/>
                          </a:solidFill>
                          <a:effectLst/>
                        </a:rPr>
                        <a:t>2027</a:t>
                      </a:r>
                      <a:endParaRPr lang="ru-RU" sz="1400" b="0" i="0" u="none" strike="noStrike" dirty="0">
                        <a:solidFill>
                          <a:srgbClr val="000000"/>
                        </a:solidFill>
                        <a:effectLst/>
                        <a:latin typeface="+mn-lt"/>
                      </a:endParaRPr>
                    </a:p>
                  </a:txBody>
                  <a:tcPr marL="9525" marR="9525" marT="9525" marB="0" anchor="ctr"/>
                </a:tc>
                <a:tc>
                  <a:txBody>
                    <a:bodyPr/>
                    <a:lstStyle/>
                    <a:p>
                      <a:pPr algn="ctr" fontAlgn="b"/>
                      <a:r>
                        <a:rPr lang="ru-RU" sz="1400" b="0" u="none" strike="noStrike" dirty="0">
                          <a:solidFill>
                            <a:srgbClr val="000000"/>
                          </a:solidFill>
                          <a:effectLst/>
                        </a:rPr>
                        <a:t>2028</a:t>
                      </a:r>
                      <a:endParaRPr lang="ru-RU" sz="1400" b="0" i="0" u="none" strike="noStrike" dirty="0">
                        <a:solidFill>
                          <a:srgbClr val="000000"/>
                        </a:solidFill>
                        <a:effectLst/>
                        <a:latin typeface="+mn-lt"/>
                      </a:endParaRPr>
                    </a:p>
                  </a:txBody>
                  <a:tcPr marL="9525" marR="9525" marT="9525" marB="0" anchor="ctr"/>
                </a:tc>
                <a:tc>
                  <a:txBody>
                    <a:bodyPr/>
                    <a:lstStyle/>
                    <a:p>
                      <a:pPr algn="ctr" fontAlgn="b"/>
                      <a:r>
                        <a:rPr lang="ru-RU" sz="1400" b="0" u="none" strike="noStrike" dirty="0">
                          <a:solidFill>
                            <a:srgbClr val="000000"/>
                          </a:solidFill>
                          <a:effectLst/>
                        </a:rPr>
                        <a:t>2029</a:t>
                      </a:r>
                      <a:endParaRPr lang="ru-RU" sz="1400" b="0" i="0" u="none" strike="noStrike" dirty="0">
                        <a:solidFill>
                          <a:srgbClr val="000000"/>
                        </a:solidFill>
                        <a:effectLst/>
                        <a:latin typeface="+mn-lt"/>
                      </a:endParaRPr>
                    </a:p>
                  </a:txBody>
                  <a:tcPr marL="9525" marR="9525" marT="9525" marB="0" anchor="ctr"/>
                </a:tc>
                <a:tc>
                  <a:txBody>
                    <a:bodyPr/>
                    <a:lstStyle/>
                    <a:p>
                      <a:pPr algn="ctr" fontAlgn="b"/>
                      <a:endParaRPr lang="ru-RU" sz="14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428452874"/>
                  </a:ext>
                </a:extLst>
              </a:tr>
              <a:tr h="288591">
                <a:tc>
                  <a:txBody>
                    <a:bodyPr/>
                    <a:lstStyle/>
                    <a:p>
                      <a:pPr algn="ctr" fontAlgn="b"/>
                      <a:r>
                        <a:rPr lang="ru-RU" sz="1400" b="0" u="none" strike="noStrike" dirty="0">
                          <a:solidFill>
                            <a:srgbClr val="000000"/>
                          </a:solidFill>
                          <a:effectLst/>
                        </a:rPr>
                        <a:t>Поголовье</a:t>
                      </a:r>
                      <a:r>
                        <a:rPr lang="en-US" sz="1400" b="0" u="none" strike="noStrike" dirty="0">
                          <a:solidFill>
                            <a:srgbClr val="000000"/>
                          </a:solidFill>
                          <a:effectLst/>
                        </a:rPr>
                        <a:t> </a:t>
                      </a:r>
                      <a:r>
                        <a:rPr lang="ru-RU" sz="1400" b="0" u="none" strike="noStrike" dirty="0">
                          <a:solidFill>
                            <a:srgbClr val="000000"/>
                          </a:solidFill>
                          <a:effectLst/>
                        </a:rPr>
                        <a:t>КРС</a:t>
                      </a:r>
                      <a:endParaRPr lang="ru-RU" sz="1400" b="0" i="0" u="none" strike="noStrike" dirty="0">
                        <a:solidFill>
                          <a:srgbClr val="000000"/>
                        </a:solidFill>
                        <a:effectLst/>
                        <a:latin typeface="+mn-lt"/>
                      </a:endParaRPr>
                    </a:p>
                  </a:txBody>
                  <a:tcPr marL="9525" marR="9525" marT="9525" marB="0"/>
                </a:tc>
                <a:tc>
                  <a:txBody>
                    <a:bodyPr/>
                    <a:lstStyle/>
                    <a:p>
                      <a:pPr algn="ctr"/>
                      <a:r>
                        <a:rPr lang="ru-RU" sz="1400" b="0" u="none" strike="noStrike" dirty="0">
                          <a:solidFill>
                            <a:srgbClr val="000000"/>
                          </a:solidFill>
                          <a:effectLst/>
                        </a:rPr>
                        <a:t>гол.</a:t>
                      </a:r>
                      <a:endParaRPr lang="ru-RU" sz="1400" dirty="0">
                        <a:latin typeface="+mn-lt"/>
                      </a:endParaRPr>
                    </a:p>
                  </a:txBody>
                  <a:tcPr marL="9525" marR="9525" marT="9525" marB="0"/>
                </a:tc>
                <a:tc>
                  <a:txBody>
                    <a:bodyPr/>
                    <a:lstStyle/>
                    <a:p>
                      <a:pPr algn="ctr" fontAlgn="b"/>
                      <a:r>
                        <a:rPr lang="ru-RU" sz="1400" b="0" u="none" strike="noStrike" kern="1200" dirty="0">
                          <a:solidFill>
                            <a:srgbClr val="000000"/>
                          </a:solidFill>
                          <a:effectLst/>
                        </a:rPr>
                        <a:t>30</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b"/>
                      <a:r>
                        <a:rPr lang="ru-RU" sz="1400" b="0" u="none" strike="noStrike" kern="1200" dirty="0">
                          <a:solidFill>
                            <a:srgbClr val="000000"/>
                          </a:solidFill>
                          <a:effectLst/>
                        </a:rPr>
                        <a:t>51</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b"/>
                      <a:r>
                        <a:rPr lang="ru-RU" sz="1400" b="0" u="none" strike="noStrike" kern="1200" dirty="0">
                          <a:solidFill>
                            <a:srgbClr val="000000"/>
                          </a:solidFill>
                          <a:effectLst/>
                        </a:rPr>
                        <a:t>84</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b"/>
                      <a:r>
                        <a:rPr lang="ru-RU" sz="1400" b="0" u="none" strike="noStrike" kern="1200" dirty="0">
                          <a:solidFill>
                            <a:srgbClr val="000000"/>
                          </a:solidFill>
                          <a:effectLst/>
                        </a:rPr>
                        <a:t>93</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b"/>
                      <a:r>
                        <a:rPr lang="ru-RU" sz="1400" b="0" u="none" strike="noStrike" kern="1200" dirty="0">
                          <a:solidFill>
                            <a:srgbClr val="000000"/>
                          </a:solidFill>
                          <a:effectLst/>
                        </a:rPr>
                        <a:t>105</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b"/>
                      <a:r>
                        <a:rPr lang="ru-RU" sz="1400" b="0" u="none" strike="noStrike" kern="1200" dirty="0">
                          <a:solidFill>
                            <a:srgbClr val="000000"/>
                          </a:solidFill>
                          <a:effectLst/>
                        </a:rPr>
                        <a:t>130</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b"/>
                      <a:r>
                        <a:rPr lang="ru-RU" sz="1400" b="0" u="none" strike="noStrike" kern="1200" dirty="0">
                          <a:solidFill>
                            <a:srgbClr val="000000"/>
                          </a:solidFill>
                          <a:effectLst/>
                        </a:rPr>
                        <a:t>155</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b"/>
                      <a:endParaRPr lang="ru-RU" sz="14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1195787819"/>
                  </a:ext>
                </a:extLst>
              </a:tr>
              <a:tr h="274320">
                <a:tc>
                  <a:txBody>
                    <a:bodyPr/>
                    <a:lstStyle/>
                    <a:p>
                      <a:pPr algn="ctr" fontAlgn="b"/>
                      <a:r>
                        <a:rPr lang="ru-RU" sz="1400" b="0" u="none" strike="noStrike" dirty="0">
                          <a:solidFill>
                            <a:srgbClr val="000000"/>
                          </a:solidFill>
                          <a:effectLst/>
                        </a:rPr>
                        <a:t>в том числе коров</a:t>
                      </a:r>
                      <a:endParaRPr lang="ru-RU" sz="1400" b="0" i="0" u="none" strike="noStrike" dirty="0">
                        <a:solidFill>
                          <a:srgbClr val="000000"/>
                        </a:solidFill>
                        <a:effectLst/>
                        <a:latin typeface="+mn-lt"/>
                      </a:endParaRPr>
                    </a:p>
                  </a:txBody>
                  <a:tcPr marL="9525" marR="9525" marT="9525" marB="0"/>
                </a:tc>
                <a:tc>
                  <a:txBody>
                    <a:bodyPr/>
                    <a:lstStyle/>
                    <a:p>
                      <a:pPr algn="ctr"/>
                      <a:r>
                        <a:rPr lang="ru-RU" sz="1400" b="0" u="none" strike="noStrike" dirty="0">
                          <a:solidFill>
                            <a:srgbClr val="000000"/>
                          </a:solidFill>
                          <a:effectLst/>
                        </a:rPr>
                        <a:t>гол.</a:t>
                      </a:r>
                      <a:endParaRPr lang="ru-RU" sz="1400" dirty="0">
                        <a:latin typeface="+mn-lt"/>
                      </a:endParaRPr>
                    </a:p>
                  </a:txBody>
                  <a:tcPr marL="9525" marR="9525" marT="9525" marB="0"/>
                </a:tc>
                <a:tc>
                  <a:txBody>
                    <a:bodyPr/>
                    <a:lstStyle/>
                    <a:p>
                      <a:pPr algn="ctr" fontAlgn="b"/>
                      <a:r>
                        <a:rPr lang="ru-RU" sz="1400" b="0" u="none" strike="noStrike" kern="1200" dirty="0">
                          <a:solidFill>
                            <a:srgbClr val="000000"/>
                          </a:solidFill>
                          <a:effectLst/>
                        </a:rPr>
                        <a:t>15</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b"/>
                      <a:r>
                        <a:rPr lang="ru-RU" sz="1400" b="0" u="none" strike="noStrike" kern="1200">
                          <a:solidFill>
                            <a:srgbClr val="000000"/>
                          </a:solidFill>
                          <a:effectLst/>
                        </a:rPr>
                        <a:t>18</a:t>
                      </a:r>
                      <a:endParaRPr lang="ru-RU" sz="1400" b="0" i="0" u="none" strike="noStrike" kern="1200">
                        <a:solidFill>
                          <a:srgbClr val="000000"/>
                        </a:solidFill>
                        <a:effectLst/>
                        <a:latin typeface="+mn-lt"/>
                        <a:ea typeface="+mn-ea"/>
                        <a:cs typeface="+mn-cs"/>
                      </a:endParaRPr>
                    </a:p>
                  </a:txBody>
                  <a:tcPr marL="9525" marR="9525" marT="9525" marB="0"/>
                </a:tc>
                <a:tc>
                  <a:txBody>
                    <a:bodyPr/>
                    <a:lstStyle/>
                    <a:p>
                      <a:pPr algn="ctr" fontAlgn="b"/>
                      <a:r>
                        <a:rPr lang="ru-RU" sz="1400" b="0" u="none" strike="noStrike" kern="1200" dirty="0">
                          <a:solidFill>
                            <a:srgbClr val="000000"/>
                          </a:solidFill>
                          <a:effectLst/>
                        </a:rPr>
                        <a:t>28</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b"/>
                      <a:r>
                        <a:rPr lang="ru-RU" sz="1400" b="0" u="none" strike="noStrike" kern="1200" dirty="0">
                          <a:solidFill>
                            <a:srgbClr val="000000"/>
                          </a:solidFill>
                          <a:effectLst/>
                        </a:rPr>
                        <a:t>31</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b"/>
                      <a:r>
                        <a:rPr lang="ru-RU" sz="1400" b="0" u="none" strike="noStrike" kern="1200" dirty="0">
                          <a:solidFill>
                            <a:srgbClr val="000000"/>
                          </a:solidFill>
                          <a:effectLst/>
                        </a:rPr>
                        <a:t>35</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b"/>
                      <a:r>
                        <a:rPr lang="ru-RU" sz="1400" b="0" u="none" strike="noStrike" kern="1200" dirty="0">
                          <a:solidFill>
                            <a:srgbClr val="000000"/>
                          </a:solidFill>
                          <a:effectLst/>
                        </a:rPr>
                        <a:t>43</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b"/>
                      <a:r>
                        <a:rPr lang="ru-RU" sz="1400" b="0" u="none" strike="noStrike" kern="1200" dirty="0">
                          <a:solidFill>
                            <a:srgbClr val="000000"/>
                          </a:solidFill>
                          <a:effectLst/>
                        </a:rPr>
                        <a:t>51</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b"/>
                      <a:endParaRPr lang="ru-RU" sz="1400" b="0" i="0" u="none" strike="noStrike">
                        <a:solidFill>
                          <a:srgbClr val="000000"/>
                        </a:solidFill>
                        <a:effectLst/>
                        <a:latin typeface="+mn-lt"/>
                      </a:endParaRPr>
                    </a:p>
                  </a:txBody>
                  <a:tcPr marL="9525" marR="9525" marT="9525" marB="0"/>
                </a:tc>
                <a:extLst>
                  <a:ext uri="{0D108BD9-81ED-4DB2-BD59-A6C34878D82A}">
                    <a16:rowId xmlns:a16="http://schemas.microsoft.com/office/drawing/2014/main" val="1100504825"/>
                  </a:ext>
                </a:extLst>
              </a:tr>
              <a:tr h="314960">
                <a:tc>
                  <a:txBody>
                    <a:bodyPr/>
                    <a:lstStyle/>
                    <a:p>
                      <a:pPr algn="ctr" fontAlgn="b"/>
                      <a:r>
                        <a:rPr lang="ru-RU" sz="1400" b="0" u="none" strike="noStrike" dirty="0">
                          <a:solidFill>
                            <a:srgbClr val="000000"/>
                          </a:solidFill>
                          <a:effectLst/>
                        </a:rPr>
                        <a:t>Поголовье</a:t>
                      </a:r>
                      <a:r>
                        <a:rPr lang="en-US" sz="1400" b="0" u="none" strike="noStrike" dirty="0">
                          <a:solidFill>
                            <a:srgbClr val="000000"/>
                          </a:solidFill>
                          <a:effectLst/>
                        </a:rPr>
                        <a:t> </a:t>
                      </a:r>
                      <a:r>
                        <a:rPr lang="ru-RU" sz="1400" b="0" u="none" strike="noStrike" dirty="0">
                          <a:solidFill>
                            <a:srgbClr val="000000"/>
                          </a:solidFill>
                          <a:effectLst/>
                        </a:rPr>
                        <a:t>лошадей</a:t>
                      </a:r>
                      <a:endParaRPr lang="ru-RU" sz="1400" b="0" i="0" u="none" strike="noStrike" dirty="0">
                        <a:solidFill>
                          <a:srgbClr val="000000"/>
                        </a:solidFill>
                        <a:effectLst/>
                        <a:latin typeface="+mn-lt"/>
                      </a:endParaRPr>
                    </a:p>
                  </a:txBody>
                  <a:tcPr marL="9525" marR="9525" marT="9525" marB="0"/>
                </a:tc>
                <a:tc>
                  <a:txBody>
                    <a:bodyPr/>
                    <a:lstStyle/>
                    <a:p>
                      <a:pPr algn="ctr"/>
                      <a:r>
                        <a:rPr lang="ru-RU" sz="1400" b="0" u="none" strike="noStrike" dirty="0">
                          <a:solidFill>
                            <a:srgbClr val="000000"/>
                          </a:solidFill>
                          <a:effectLst/>
                        </a:rPr>
                        <a:t>гол.</a:t>
                      </a:r>
                      <a:endParaRPr lang="ru-RU" sz="1400" dirty="0">
                        <a:latin typeface="+mn-lt"/>
                      </a:endParaRPr>
                    </a:p>
                  </a:txBody>
                  <a:tcPr marL="9525" marR="9525" marT="9525" marB="0"/>
                </a:tc>
                <a:tc>
                  <a:txBody>
                    <a:bodyPr/>
                    <a:lstStyle/>
                    <a:p>
                      <a:pPr algn="ctr" fontAlgn="b"/>
                      <a:r>
                        <a:rPr lang="ru-RU" sz="1400" b="0" u="none" strike="noStrike" kern="1200">
                          <a:solidFill>
                            <a:srgbClr val="000000"/>
                          </a:solidFill>
                          <a:effectLst/>
                        </a:rPr>
                        <a:t>27</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b"/>
                      <a:r>
                        <a:rPr lang="ru-RU" sz="1400" b="0" u="none" strike="noStrike" kern="1200" dirty="0">
                          <a:solidFill>
                            <a:srgbClr val="000000"/>
                          </a:solidFill>
                          <a:effectLst/>
                        </a:rPr>
                        <a:t>30</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b"/>
                      <a:r>
                        <a:rPr lang="ru-RU" sz="1400" b="0" u="none" strike="noStrike" kern="1200" dirty="0">
                          <a:solidFill>
                            <a:srgbClr val="000000"/>
                          </a:solidFill>
                          <a:effectLst/>
                        </a:rPr>
                        <a:t>40</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b"/>
                      <a:r>
                        <a:rPr lang="ru-RU" sz="1400" b="0" u="none" strike="noStrike" kern="1200">
                          <a:solidFill>
                            <a:srgbClr val="000000"/>
                          </a:solidFill>
                          <a:effectLst/>
                        </a:rPr>
                        <a:t>45</a:t>
                      </a:r>
                      <a:endParaRPr lang="ru-RU" sz="1400" b="0" i="0" u="none" strike="noStrike" kern="1200">
                        <a:solidFill>
                          <a:srgbClr val="000000"/>
                        </a:solidFill>
                        <a:effectLst/>
                        <a:latin typeface="+mn-lt"/>
                        <a:ea typeface="+mn-ea"/>
                        <a:cs typeface="+mn-cs"/>
                      </a:endParaRPr>
                    </a:p>
                  </a:txBody>
                  <a:tcPr marL="9525" marR="9525" marT="9525" marB="0"/>
                </a:tc>
                <a:tc>
                  <a:txBody>
                    <a:bodyPr/>
                    <a:lstStyle/>
                    <a:p>
                      <a:pPr algn="ctr" fontAlgn="b"/>
                      <a:r>
                        <a:rPr lang="ru-RU" sz="1400" b="0" u="none" strike="noStrike" kern="1200">
                          <a:solidFill>
                            <a:srgbClr val="000000"/>
                          </a:solidFill>
                          <a:effectLst/>
                        </a:rPr>
                        <a:t>52</a:t>
                      </a:r>
                      <a:endParaRPr lang="ru-RU" sz="1400" b="0" i="0" u="none" strike="noStrike" kern="1200">
                        <a:solidFill>
                          <a:srgbClr val="000000"/>
                        </a:solidFill>
                        <a:effectLst/>
                        <a:latin typeface="+mn-lt"/>
                        <a:ea typeface="+mn-ea"/>
                        <a:cs typeface="+mn-cs"/>
                      </a:endParaRPr>
                    </a:p>
                  </a:txBody>
                  <a:tcPr marL="9525" marR="9525" marT="9525" marB="0"/>
                </a:tc>
                <a:tc>
                  <a:txBody>
                    <a:bodyPr/>
                    <a:lstStyle/>
                    <a:p>
                      <a:pPr algn="ctr" fontAlgn="b"/>
                      <a:r>
                        <a:rPr lang="ru-RU" sz="1400" b="0" u="none" strike="noStrike" kern="1200">
                          <a:solidFill>
                            <a:srgbClr val="000000"/>
                          </a:solidFill>
                          <a:effectLst/>
                        </a:rPr>
                        <a:t>60</a:t>
                      </a:r>
                      <a:endParaRPr lang="ru-RU" sz="1400" b="0" i="0" u="none" strike="noStrike" kern="1200">
                        <a:solidFill>
                          <a:srgbClr val="000000"/>
                        </a:solidFill>
                        <a:effectLst/>
                        <a:latin typeface="+mn-lt"/>
                        <a:ea typeface="+mn-ea"/>
                        <a:cs typeface="+mn-cs"/>
                      </a:endParaRPr>
                    </a:p>
                  </a:txBody>
                  <a:tcPr marL="9525" marR="9525" marT="9525" marB="0"/>
                </a:tc>
                <a:tc>
                  <a:txBody>
                    <a:bodyPr/>
                    <a:lstStyle/>
                    <a:p>
                      <a:pPr algn="ctr" fontAlgn="b"/>
                      <a:r>
                        <a:rPr lang="ru-RU" sz="1400" b="0" u="none" strike="noStrike" kern="1200">
                          <a:solidFill>
                            <a:srgbClr val="000000"/>
                          </a:solidFill>
                          <a:effectLst/>
                        </a:rPr>
                        <a:t>72</a:t>
                      </a:r>
                      <a:endParaRPr lang="ru-RU" sz="1400" b="0" i="0" u="none" strike="noStrike" kern="1200">
                        <a:solidFill>
                          <a:srgbClr val="000000"/>
                        </a:solidFill>
                        <a:effectLst/>
                        <a:latin typeface="+mn-lt"/>
                        <a:ea typeface="+mn-ea"/>
                        <a:cs typeface="+mn-cs"/>
                      </a:endParaRPr>
                    </a:p>
                  </a:txBody>
                  <a:tcPr marL="9525" marR="9525" marT="9525" marB="0"/>
                </a:tc>
                <a:tc>
                  <a:txBody>
                    <a:bodyPr/>
                    <a:lstStyle/>
                    <a:p>
                      <a:pPr algn="ctr" fontAlgn="b"/>
                      <a:endParaRPr lang="ru-RU" sz="1400" b="0" i="0" u="none" strike="noStrike">
                        <a:solidFill>
                          <a:srgbClr val="000000"/>
                        </a:solidFill>
                        <a:effectLst/>
                        <a:latin typeface="+mn-lt"/>
                      </a:endParaRPr>
                    </a:p>
                  </a:txBody>
                  <a:tcPr marL="9525" marR="9525" marT="9525" marB="0"/>
                </a:tc>
                <a:extLst>
                  <a:ext uri="{0D108BD9-81ED-4DB2-BD59-A6C34878D82A}">
                    <a16:rowId xmlns:a16="http://schemas.microsoft.com/office/drawing/2014/main" val="2170176272"/>
                  </a:ext>
                </a:extLst>
              </a:tr>
              <a:tr h="294640">
                <a:tc>
                  <a:txBody>
                    <a:bodyPr/>
                    <a:lstStyle/>
                    <a:p>
                      <a:pPr algn="ctr" fontAlgn="b"/>
                      <a:r>
                        <a:rPr lang="ru-RU" sz="1400" b="0" u="none" strike="noStrike" dirty="0">
                          <a:solidFill>
                            <a:srgbClr val="000000"/>
                          </a:solidFill>
                          <a:effectLst/>
                        </a:rPr>
                        <a:t>в том числе конематок</a:t>
                      </a:r>
                      <a:endParaRPr lang="ru-RU" sz="1400" b="0" i="0" u="none" strike="noStrike" dirty="0">
                        <a:solidFill>
                          <a:srgbClr val="000000"/>
                        </a:solidFill>
                        <a:effectLst/>
                        <a:latin typeface="+mn-lt"/>
                      </a:endParaRPr>
                    </a:p>
                  </a:txBody>
                  <a:tcPr marL="9525" marR="9525" marT="9525" marB="0"/>
                </a:tc>
                <a:tc>
                  <a:txBody>
                    <a:bodyPr/>
                    <a:lstStyle/>
                    <a:p>
                      <a:pPr algn="ctr"/>
                      <a:r>
                        <a:rPr lang="ru-RU" sz="1400" b="0" u="none" strike="noStrike" dirty="0">
                          <a:solidFill>
                            <a:srgbClr val="000000"/>
                          </a:solidFill>
                          <a:effectLst/>
                        </a:rPr>
                        <a:t>гол.</a:t>
                      </a:r>
                      <a:endParaRPr lang="ru-RU" sz="1400" dirty="0">
                        <a:latin typeface="+mn-lt"/>
                      </a:endParaRPr>
                    </a:p>
                  </a:txBody>
                  <a:tcPr marL="9525" marR="9525" marT="9525" marB="0"/>
                </a:tc>
                <a:tc>
                  <a:txBody>
                    <a:bodyPr/>
                    <a:lstStyle/>
                    <a:p>
                      <a:pPr algn="ctr" fontAlgn="b"/>
                      <a:r>
                        <a:rPr lang="ru-RU" sz="1400" b="0" u="none" strike="noStrike" kern="1200" dirty="0">
                          <a:solidFill>
                            <a:srgbClr val="000000"/>
                          </a:solidFill>
                          <a:effectLst/>
                        </a:rPr>
                        <a:t>25</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b"/>
                      <a:r>
                        <a:rPr lang="ru-RU" sz="1400" b="0" u="none" strike="noStrike" kern="1200" dirty="0">
                          <a:solidFill>
                            <a:srgbClr val="000000"/>
                          </a:solidFill>
                          <a:effectLst/>
                        </a:rPr>
                        <a:t>28</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b"/>
                      <a:r>
                        <a:rPr lang="ru-RU" sz="1400" b="0" u="none" strike="noStrike" kern="1200" dirty="0">
                          <a:solidFill>
                            <a:srgbClr val="000000"/>
                          </a:solidFill>
                          <a:effectLst/>
                        </a:rPr>
                        <a:t>29</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b"/>
                      <a:r>
                        <a:rPr lang="ru-RU" sz="1400" b="0" u="none" strike="noStrike" kern="1200" dirty="0">
                          <a:solidFill>
                            <a:srgbClr val="000000"/>
                          </a:solidFill>
                          <a:effectLst/>
                        </a:rPr>
                        <a:t>32</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b"/>
                      <a:r>
                        <a:rPr lang="ru-RU" sz="1400" b="0" u="none" strike="noStrike" kern="1200" dirty="0">
                          <a:solidFill>
                            <a:srgbClr val="000000"/>
                          </a:solidFill>
                          <a:effectLst/>
                        </a:rPr>
                        <a:t>42</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b"/>
                      <a:r>
                        <a:rPr lang="ru-RU" sz="1400" b="0" u="none" strike="noStrike" kern="1200" dirty="0">
                          <a:solidFill>
                            <a:srgbClr val="000000"/>
                          </a:solidFill>
                          <a:effectLst/>
                        </a:rPr>
                        <a:t>54</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b"/>
                      <a:r>
                        <a:rPr lang="ru-RU" sz="1400" b="0" u="none" strike="noStrike" kern="1200" dirty="0">
                          <a:solidFill>
                            <a:srgbClr val="000000"/>
                          </a:solidFill>
                          <a:effectLst/>
                        </a:rPr>
                        <a:t>63</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b"/>
                      <a:endParaRPr lang="ru-RU" sz="14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56776953"/>
                  </a:ext>
                </a:extLst>
              </a:tr>
              <a:tr h="397356">
                <a:tc>
                  <a:txBody>
                    <a:bodyPr/>
                    <a:lstStyle/>
                    <a:p>
                      <a:pPr algn="ctr" fontAlgn="b"/>
                      <a:r>
                        <a:rPr lang="ru-RU" sz="1400" b="0" u="none" strike="noStrike" kern="1200" dirty="0">
                          <a:solidFill>
                            <a:srgbClr val="000000"/>
                          </a:solidFill>
                          <a:effectLst/>
                        </a:rPr>
                        <a:t>мясо КРС и лошадей в переработанном виде</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b"/>
                      <a:r>
                        <a:rPr lang="ru-RU" sz="1400" b="0" u="none" strike="noStrike" kern="1200" dirty="0">
                          <a:solidFill>
                            <a:srgbClr val="000000"/>
                          </a:solidFill>
                          <a:effectLst/>
                        </a:rPr>
                        <a:t>тонн</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b"/>
                      <a:r>
                        <a:rPr lang="ru-RU" sz="1400" b="0" u="none" strike="noStrike" kern="1200" dirty="0">
                          <a:solidFill>
                            <a:srgbClr val="000000"/>
                          </a:solidFill>
                          <a:effectLst/>
                        </a:rPr>
                        <a:t>0</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t"/>
                      <a:r>
                        <a:rPr lang="ru-RU" sz="1400" b="0" u="none" strike="noStrike" kern="1200" dirty="0">
                          <a:solidFill>
                            <a:srgbClr val="000000"/>
                          </a:solidFill>
                          <a:effectLst/>
                        </a:rPr>
                        <a:t>13,7</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t"/>
                      <a:r>
                        <a:rPr lang="ru-RU" sz="1400" b="0" u="none" strike="noStrike" kern="1200" dirty="0">
                          <a:solidFill>
                            <a:srgbClr val="000000"/>
                          </a:solidFill>
                          <a:effectLst/>
                        </a:rPr>
                        <a:t>15,1</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t"/>
                      <a:r>
                        <a:rPr lang="ru-RU" sz="1400" b="0" u="none" strike="noStrike" kern="1200" dirty="0">
                          <a:solidFill>
                            <a:srgbClr val="000000"/>
                          </a:solidFill>
                          <a:effectLst/>
                        </a:rPr>
                        <a:t>16,6</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t"/>
                      <a:r>
                        <a:rPr lang="ru-RU" sz="1400" b="0" u="none" strike="noStrike" kern="1200" dirty="0">
                          <a:solidFill>
                            <a:srgbClr val="000000"/>
                          </a:solidFill>
                          <a:effectLst/>
                        </a:rPr>
                        <a:t>18,3</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t"/>
                      <a:r>
                        <a:rPr lang="ru-RU" sz="1400" b="0" u="none" strike="noStrike" kern="1200" dirty="0">
                          <a:solidFill>
                            <a:srgbClr val="000000"/>
                          </a:solidFill>
                          <a:effectLst/>
                        </a:rPr>
                        <a:t>20,1</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t"/>
                      <a:r>
                        <a:rPr lang="ru-RU" sz="1400" b="0" u="none" strike="noStrike" kern="1200" dirty="0">
                          <a:solidFill>
                            <a:srgbClr val="000000"/>
                          </a:solidFill>
                          <a:effectLst/>
                        </a:rPr>
                        <a:t>22,2</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t"/>
                      <a:endParaRPr lang="ru-RU" sz="1400" b="1"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809042956"/>
                  </a:ext>
                </a:extLst>
              </a:tr>
              <a:tr h="295884">
                <a:tc>
                  <a:txBody>
                    <a:bodyPr/>
                    <a:lstStyle/>
                    <a:p>
                      <a:pPr algn="ctr" fontAlgn="b"/>
                      <a:r>
                        <a:rPr lang="ru-RU" sz="1400" b="0" u="none" strike="noStrike" kern="1200" dirty="0">
                          <a:solidFill>
                            <a:srgbClr val="000000"/>
                          </a:solidFill>
                          <a:effectLst/>
                        </a:rPr>
                        <a:t>производство молока</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b"/>
                      <a:r>
                        <a:rPr lang="ru-RU" sz="1400" b="0" u="none" strike="noStrike" kern="1200" dirty="0">
                          <a:solidFill>
                            <a:srgbClr val="000000"/>
                          </a:solidFill>
                          <a:effectLst/>
                        </a:rPr>
                        <a:t>тонн</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l" fontAlgn="b"/>
                      <a:r>
                        <a:rPr lang="ru-RU" sz="1400" b="0" u="none" strike="noStrike" kern="1200" dirty="0">
                          <a:solidFill>
                            <a:srgbClr val="000000"/>
                          </a:solidFill>
                          <a:effectLst/>
                        </a:rPr>
                        <a:t> </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l" fontAlgn="b"/>
                      <a:r>
                        <a:rPr lang="ru-RU" sz="1400" b="0" u="none" strike="noStrike" kern="1200" dirty="0">
                          <a:solidFill>
                            <a:srgbClr val="000000"/>
                          </a:solidFill>
                          <a:effectLst/>
                        </a:rPr>
                        <a:t> </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b"/>
                      <a:r>
                        <a:rPr lang="ru-RU" sz="1400" b="0" u="none" strike="noStrike" kern="1200" dirty="0">
                          <a:solidFill>
                            <a:srgbClr val="000000"/>
                          </a:solidFill>
                          <a:effectLst/>
                        </a:rPr>
                        <a:t>29</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b"/>
                      <a:r>
                        <a:rPr lang="ru-RU" sz="1400" b="0" u="none" strike="noStrike" kern="1200" dirty="0">
                          <a:solidFill>
                            <a:srgbClr val="000000"/>
                          </a:solidFill>
                          <a:effectLst/>
                        </a:rPr>
                        <a:t>32</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b"/>
                      <a:r>
                        <a:rPr lang="ru-RU" sz="1400" b="0" u="none" strike="noStrike" kern="1200" dirty="0">
                          <a:solidFill>
                            <a:srgbClr val="000000"/>
                          </a:solidFill>
                          <a:effectLst/>
                        </a:rPr>
                        <a:t>42</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b"/>
                      <a:r>
                        <a:rPr lang="ru-RU" sz="1400" b="0" u="none" strike="noStrike" kern="1200" dirty="0">
                          <a:solidFill>
                            <a:srgbClr val="000000"/>
                          </a:solidFill>
                          <a:effectLst/>
                        </a:rPr>
                        <a:t>54</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b"/>
                      <a:r>
                        <a:rPr lang="ru-RU" sz="1400" b="0" u="none" strike="noStrike" kern="1200" dirty="0">
                          <a:solidFill>
                            <a:srgbClr val="000000"/>
                          </a:solidFill>
                          <a:effectLst/>
                        </a:rPr>
                        <a:t>63</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r" fontAlgn="b"/>
                      <a:endParaRPr lang="ru-RU" sz="1400" b="0" i="0" u="none" strike="noStrike" kern="1200">
                        <a:solidFill>
                          <a:srgbClr val="000000"/>
                        </a:solidFill>
                        <a:effectLst/>
                        <a:latin typeface="+mn-lt"/>
                        <a:ea typeface="+mn-ea"/>
                        <a:cs typeface="+mn-cs"/>
                      </a:endParaRPr>
                    </a:p>
                  </a:txBody>
                  <a:tcPr marL="9525" marR="9525" marT="9525" marB="0"/>
                </a:tc>
                <a:extLst>
                  <a:ext uri="{0D108BD9-81ED-4DB2-BD59-A6C34878D82A}">
                    <a16:rowId xmlns:a16="http://schemas.microsoft.com/office/drawing/2014/main" val="315190815"/>
                  </a:ext>
                </a:extLst>
              </a:tr>
              <a:tr h="284480">
                <a:tc>
                  <a:txBody>
                    <a:bodyPr/>
                    <a:lstStyle/>
                    <a:p>
                      <a:pPr algn="ctr" fontAlgn="b"/>
                      <a:r>
                        <a:rPr lang="ru-RU" sz="1400" b="1" u="none" strike="noStrike" kern="1200" dirty="0">
                          <a:solidFill>
                            <a:srgbClr val="000000"/>
                          </a:solidFill>
                          <a:effectLst/>
                        </a:rPr>
                        <a:t>объем реализации сельскохозяйственной продукции, всего </a:t>
                      </a:r>
                      <a:endParaRPr lang="ru-RU" sz="1400" b="1" i="0" u="none" strike="noStrike" kern="1200" dirty="0">
                        <a:solidFill>
                          <a:srgbClr val="000000"/>
                        </a:solidFill>
                        <a:effectLst/>
                        <a:latin typeface="+mn-lt"/>
                        <a:ea typeface="+mn-ea"/>
                        <a:cs typeface="+mn-cs"/>
                      </a:endParaRPr>
                    </a:p>
                  </a:txBody>
                  <a:tcPr marL="9525" marR="9525" marT="9525" marB="0"/>
                </a:tc>
                <a:tc>
                  <a:txBody>
                    <a:bodyPr/>
                    <a:lstStyle/>
                    <a:p>
                      <a:pPr algn="ctr"/>
                      <a:r>
                        <a:rPr lang="ru-RU" sz="1400" b="1" u="none" strike="noStrike" dirty="0">
                          <a:solidFill>
                            <a:srgbClr val="000000"/>
                          </a:solidFill>
                          <a:effectLst/>
                        </a:rPr>
                        <a:t>тыс. рублей</a:t>
                      </a:r>
                      <a:endParaRPr lang="ru-RU" sz="1400" b="1" dirty="0">
                        <a:latin typeface="+mn-lt"/>
                      </a:endParaRPr>
                    </a:p>
                  </a:txBody>
                  <a:tcPr marL="9525" marR="9525" marT="9525" marB="0"/>
                </a:tc>
                <a:tc>
                  <a:txBody>
                    <a:bodyPr/>
                    <a:lstStyle/>
                    <a:p>
                      <a:pPr algn="l" fontAlgn="b"/>
                      <a:r>
                        <a:rPr lang="ru-RU" sz="1400" b="0" u="none" strike="noStrike" kern="1200" dirty="0">
                          <a:solidFill>
                            <a:srgbClr val="000000"/>
                          </a:solidFill>
                          <a:effectLst/>
                        </a:rPr>
                        <a:t> </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t"/>
                      <a:r>
                        <a:rPr lang="ru-RU" sz="1400" b="0" u="none" strike="noStrike" kern="1200" dirty="0">
                          <a:solidFill>
                            <a:srgbClr val="000000"/>
                          </a:solidFill>
                          <a:effectLst/>
                        </a:rPr>
                        <a:t>1 560,0</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t"/>
                      <a:r>
                        <a:rPr lang="ru-RU" sz="1400" b="0" u="none" strike="noStrike" kern="1200" dirty="0">
                          <a:solidFill>
                            <a:srgbClr val="000000"/>
                          </a:solidFill>
                          <a:effectLst/>
                        </a:rPr>
                        <a:t>1 575,6</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t"/>
                      <a:r>
                        <a:rPr lang="ru-RU" sz="1400" b="0" u="none" strike="noStrike" kern="1200" dirty="0">
                          <a:solidFill>
                            <a:srgbClr val="000000"/>
                          </a:solidFill>
                          <a:effectLst/>
                        </a:rPr>
                        <a:t>3 588,0</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t"/>
                      <a:r>
                        <a:rPr lang="ru-RU" sz="1400" b="0" u="none" strike="noStrike" kern="1200" dirty="0">
                          <a:solidFill>
                            <a:srgbClr val="000000"/>
                          </a:solidFill>
                          <a:effectLst/>
                        </a:rPr>
                        <a:t>4 836,0</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t"/>
                      <a:r>
                        <a:rPr lang="ru-RU" sz="1400" b="0" u="none" strike="noStrike" kern="1200" dirty="0">
                          <a:solidFill>
                            <a:srgbClr val="000000"/>
                          </a:solidFill>
                          <a:effectLst/>
                        </a:rPr>
                        <a:t>6 396,0</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t"/>
                      <a:r>
                        <a:rPr lang="ru-RU" sz="1400" b="0" u="none" strike="noStrike" kern="1200" dirty="0">
                          <a:solidFill>
                            <a:srgbClr val="000000"/>
                          </a:solidFill>
                          <a:effectLst/>
                        </a:rPr>
                        <a:t>6 864,0</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r" fontAlgn="b"/>
                      <a:endParaRPr lang="ru-RU" sz="1400" b="0" i="0" u="none" strike="noStrike" kern="1200" dirty="0">
                        <a:solidFill>
                          <a:srgbClr val="000000"/>
                        </a:solidFill>
                        <a:effectLst/>
                        <a:latin typeface="+mn-lt"/>
                        <a:ea typeface="+mn-ea"/>
                        <a:cs typeface="+mn-cs"/>
                      </a:endParaRPr>
                    </a:p>
                  </a:txBody>
                  <a:tcPr marL="9525" marR="9525" marT="9525" marB="0"/>
                </a:tc>
                <a:extLst>
                  <a:ext uri="{0D108BD9-81ED-4DB2-BD59-A6C34878D82A}">
                    <a16:rowId xmlns:a16="http://schemas.microsoft.com/office/drawing/2014/main" val="2744556580"/>
                  </a:ext>
                </a:extLst>
              </a:tr>
              <a:tr h="437387">
                <a:tc>
                  <a:txBody>
                    <a:bodyPr/>
                    <a:lstStyle/>
                    <a:p>
                      <a:pPr algn="ctr" fontAlgn="b"/>
                      <a:r>
                        <a:rPr lang="en-US" sz="1400" b="0" u="none" strike="noStrike" kern="1200" dirty="0">
                          <a:solidFill>
                            <a:srgbClr val="000000"/>
                          </a:solidFill>
                          <a:effectLst/>
                        </a:rPr>
                        <a:t>c</a:t>
                      </a:r>
                      <a:r>
                        <a:rPr lang="ru-RU" sz="1400" b="0" u="none" strike="noStrike" kern="1200" dirty="0" err="1">
                          <a:solidFill>
                            <a:srgbClr val="000000"/>
                          </a:solidFill>
                          <a:effectLst/>
                        </a:rPr>
                        <a:t>реднегодовой</a:t>
                      </a:r>
                      <a:r>
                        <a:rPr lang="ru-RU" sz="1400" b="0" u="none" strike="noStrike" kern="1200" dirty="0">
                          <a:solidFill>
                            <a:srgbClr val="000000"/>
                          </a:solidFill>
                          <a:effectLst/>
                        </a:rPr>
                        <a:t> прирост выручки от реализации сельскохозяйственной продукции</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u="none" strike="noStrike" kern="1200" dirty="0">
                          <a:solidFill>
                            <a:srgbClr val="000000"/>
                          </a:solidFill>
                          <a:effectLst/>
                        </a:rPr>
                        <a:t>%</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l" fontAlgn="b"/>
                      <a:endParaRPr lang="ru-RU" sz="1400" b="0" i="0" u="none" strike="noStrike" kern="1200" dirty="0">
                        <a:solidFill>
                          <a:srgbClr val="000000"/>
                        </a:solidFill>
                        <a:effectLst/>
                        <a:latin typeface="+mn-lt"/>
                        <a:ea typeface="+mn-ea"/>
                        <a:cs typeface="+mn-cs"/>
                      </a:endParaRPr>
                    </a:p>
                  </a:txBody>
                  <a:tcPr marL="9525" marR="9525" marT="9525" marB="0" anchor="b"/>
                </a:tc>
                <a:tc>
                  <a:txBody>
                    <a:bodyPr/>
                    <a:lstStyle/>
                    <a:p>
                      <a:pPr algn="l" fontAlgn="b"/>
                      <a:endParaRPr lang="ru-RU" sz="1400" b="0" i="0" u="none" strike="noStrike" kern="1200" dirty="0">
                        <a:solidFill>
                          <a:srgbClr val="000000"/>
                        </a:solidFill>
                        <a:effectLst/>
                        <a:latin typeface="+mn-lt"/>
                        <a:ea typeface="+mn-ea"/>
                        <a:cs typeface="+mn-cs"/>
                      </a:endParaRPr>
                    </a:p>
                  </a:txBody>
                  <a:tcPr marL="9525" marR="9525" marT="9525" marB="0" anchor="b"/>
                </a:tc>
                <a:tc>
                  <a:txBody>
                    <a:bodyPr/>
                    <a:lstStyle/>
                    <a:p>
                      <a:pPr algn="ctr" fontAlgn="t"/>
                      <a:r>
                        <a:rPr lang="ru-RU" sz="1400" b="0" u="none" strike="noStrike" kern="1200" dirty="0">
                          <a:solidFill>
                            <a:srgbClr val="000000"/>
                          </a:solidFill>
                          <a:effectLst/>
                        </a:rPr>
                        <a:t>1,0</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t"/>
                      <a:r>
                        <a:rPr lang="ru-RU" sz="1400" b="0" u="none" strike="noStrike" kern="1200" dirty="0">
                          <a:solidFill>
                            <a:srgbClr val="000000"/>
                          </a:solidFill>
                          <a:effectLst/>
                        </a:rPr>
                        <a:t>127,7</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t"/>
                      <a:r>
                        <a:rPr lang="ru-RU" sz="1400" b="0" u="none" strike="noStrike" kern="1200" dirty="0">
                          <a:solidFill>
                            <a:srgbClr val="000000"/>
                          </a:solidFill>
                          <a:effectLst/>
                        </a:rPr>
                        <a:t>34,8</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t"/>
                      <a:r>
                        <a:rPr lang="ru-RU" sz="1400" b="0" u="none" strike="noStrike" kern="1200" dirty="0">
                          <a:solidFill>
                            <a:srgbClr val="000000"/>
                          </a:solidFill>
                          <a:effectLst/>
                        </a:rPr>
                        <a:t>32,3</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t"/>
                      <a:r>
                        <a:rPr lang="ru-RU" sz="1400" b="0" u="none" strike="noStrike" kern="1200" dirty="0">
                          <a:solidFill>
                            <a:srgbClr val="000000"/>
                          </a:solidFill>
                          <a:effectLst/>
                        </a:rPr>
                        <a:t>7,3</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t"/>
                      <a:endParaRPr lang="ru-RU" sz="14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2917650785"/>
                  </a:ext>
                </a:extLst>
              </a:tr>
              <a:tr h="317320">
                <a:tc>
                  <a:txBody>
                    <a:bodyPr/>
                    <a:lstStyle/>
                    <a:p>
                      <a:pPr algn="ctr" fontAlgn="b"/>
                      <a:r>
                        <a:rPr lang="ru-RU" sz="1400" b="0" u="none" strike="noStrike" dirty="0">
                          <a:solidFill>
                            <a:srgbClr val="000000"/>
                          </a:solidFill>
                          <a:effectLst/>
                        </a:rPr>
                        <a:t>от реализации товаров, оказания услуг в сфере сельского туризма</a:t>
                      </a:r>
                      <a:endParaRPr lang="ru-RU" sz="1400" b="0" i="0" u="none" strike="noStrike" dirty="0">
                        <a:solidFill>
                          <a:srgbClr val="000000"/>
                        </a:solidFill>
                        <a:effectLst/>
                        <a:latin typeface="+mn-lt"/>
                      </a:endParaRPr>
                    </a:p>
                  </a:txBody>
                  <a:tcPr marL="9525" marR="9525" marT="9525" marB="0"/>
                </a:tc>
                <a:tc>
                  <a:txBody>
                    <a:bodyPr/>
                    <a:lstStyle/>
                    <a:p>
                      <a:pPr algn="ctr"/>
                      <a:r>
                        <a:rPr lang="ru-RU" sz="1400" b="0" u="none" strike="noStrike" dirty="0">
                          <a:solidFill>
                            <a:srgbClr val="000000"/>
                          </a:solidFill>
                          <a:effectLst/>
                        </a:rPr>
                        <a:t>тыс. </a:t>
                      </a:r>
                      <a:endParaRPr lang="en-US" sz="1400" b="0" u="none" strike="noStrike" dirty="0">
                        <a:solidFill>
                          <a:srgbClr val="000000"/>
                        </a:solidFill>
                        <a:effectLst/>
                      </a:endParaRPr>
                    </a:p>
                    <a:p>
                      <a:pPr algn="ctr"/>
                      <a:r>
                        <a:rPr lang="ru-RU" sz="1400" b="0" u="none" strike="noStrike" dirty="0">
                          <a:solidFill>
                            <a:srgbClr val="000000"/>
                          </a:solidFill>
                          <a:effectLst/>
                        </a:rPr>
                        <a:t>рублей</a:t>
                      </a:r>
                      <a:endParaRPr lang="ru-RU" sz="1400" b="0" dirty="0">
                        <a:latin typeface="+mn-lt"/>
                      </a:endParaRPr>
                    </a:p>
                  </a:txBody>
                  <a:tcPr marL="9525" marR="9525" marT="9525" marB="0" anchor="b"/>
                </a:tc>
                <a:tc>
                  <a:txBody>
                    <a:bodyPr/>
                    <a:lstStyle/>
                    <a:p>
                      <a:pPr algn="l" fontAlgn="b"/>
                      <a:r>
                        <a:rPr lang="ru-RU" sz="1400" b="0" u="none" strike="noStrike" kern="1200">
                          <a:solidFill>
                            <a:srgbClr val="000000"/>
                          </a:solidFill>
                          <a:effectLst/>
                        </a:rPr>
                        <a:t> </a:t>
                      </a:r>
                      <a:endParaRPr lang="ru-RU" sz="1400" b="0" i="0" u="none" strike="noStrike" kern="1200">
                        <a:solidFill>
                          <a:srgbClr val="000000"/>
                        </a:solidFill>
                        <a:effectLst/>
                        <a:latin typeface="+mn-lt"/>
                        <a:ea typeface="+mn-ea"/>
                        <a:cs typeface="+mn-cs"/>
                      </a:endParaRPr>
                    </a:p>
                  </a:txBody>
                  <a:tcPr marL="9525" marR="9525" marT="9525" marB="0" anchor="b"/>
                </a:tc>
                <a:tc>
                  <a:txBody>
                    <a:bodyPr/>
                    <a:lstStyle/>
                    <a:p>
                      <a:pPr algn="ctr" fontAlgn="t"/>
                      <a:r>
                        <a:rPr lang="ru-RU" sz="1400" b="0" u="none" strike="noStrike" kern="1200" dirty="0">
                          <a:solidFill>
                            <a:srgbClr val="000000"/>
                          </a:solidFill>
                          <a:effectLst/>
                        </a:rPr>
                        <a:t>0,0</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t"/>
                      <a:r>
                        <a:rPr lang="ru-RU" sz="1400" b="0" u="none" strike="noStrike" kern="1200" dirty="0">
                          <a:solidFill>
                            <a:srgbClr val="000000"/>
                          </a:solidFill>
                          <a:effectLst/>
                        </a:rPr>
                        <a:t>637,0</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t"/>
                      <a:r>
                        <a:rPr lang="ru-RU" sz="1400" b="0" u="none" strike="noStrike" kern="1200" dirty="0">
                          <a:solidFill>
                            <a:srgbClr val="000000"/>
                          </a:solidFill>
                          <a:effectLst/>
                        </a:rPr>
                        <a:t>1 520,9</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t"/>
                      <a:r>
                        <a:rPr lang="ru-RU" sz="1400" b="0" u="none" strike="noStrike" kern="1200" dirty="0">
                          <a:solidFill>
                            <a:srgbClr val="000000"/>
                          </a:solidFill>
                          <a:effectLst/>
                        </a:rPr>
                        <a:t>2 040,5</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t"/>
                      <a:r>
                        <a:rPr lang="ru-RU" sz="1400" b="0" u="none" strike="noStrike" kern="1200" dirty="0">
                          <a:solidFill>
                            <a:srgbClr val="000000"/>
                          </a:solidFill>
                          <a:effectLst/>
                        </a:rPr>
                        <a:t>2 660,5</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t"/>
                      <a:r>
                        <a:rPr lang="ru-RU" sz="1400" b="0" u="none" strike="noStrike" kern="1200" dirty="0">
                          <a:solidFill>
                            <a:srgbClr val="000000"/>
                          </a:solidFill>
                          <a:effectLst/>
                        </a:rPr>
                        <a:t>2 843,8</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t"/>
                      <a:endParaRPr lang="ru-RU" sz="1400" b="0" i="0" u="none" strike="noStrike" kern="1200" dirty="0">
                        <a:solidFill>
                          <a:srgbClr val="000000"/>
                        </a:solidFill>
                        <a:effectLst/>
                        <a:latin typeface="+mn-lt"/>
                        <a:ea typeface="+mn-ea"/>
                        <a:cs typeface="+mn-cs"/>
                      </a:endParaRPr>
                    </a:p>
                  </a:txBody>
                  <a:tcPr marL="9525" marR="9525" marT="9525" marB="0"/>
                </a:tc>
                <a:extLst>
                  <a:ext uri="{0D108BD9-81ED-4DB2-BD59-A6C34878D82A}">
                    <a16:rowId xmlns:a16="http://schemas.microsoft.com/office/drawing/2014/main" val="439415525"/>
                  </a:ext>
                </a:extLst>
              </a:tr>
              <a:tr h="323020">
                <a:tc>
                  <a:txBody>
                    <a:bodyPr/>
                    <a:lstStyle/>
                    <a:p>
                      <a:pPr algn="ctr" fontAlgn="ctr"/>
                      <a:r>
                        <a:rPr lang="ru-RU" sz="1400" b="0" u="none" strike="noStrike" kern="1200" dirty="0">
                          <a:solidFill>
                            <a:srgbClr val="000000"/>
                          </a:solidFill>
                          <a:effectLst/>
                        </a:rPr>
                        <a:t>Планируемое среднегодовое кол-во экскурсантов, посетивших объект сельского туризма, всего</a:t>
                      </a:r>
                      <a:endParaRPr lang="ru-RU" sz="1400" b="0" i="0" u="none" strike="noStrike" kern="1200" dirty="0">
                        <a:solidFill>
                          <a:srgbClr val="000000"/>
                        </a:solidFill>
                        <a:effectLst/>
                        <a:latin typeface="+mn-lt"/>
                        <a:ea typeface="+mn-ea"/>
                        <a:cs typeface="+mn-cs"/>
                      </a:endParaRPr>
                    </a:p>
                  </a:txBody>
                  <a:tcPr marL="9525" marR="9525" marT="9525" marB="0" anchor="ctr"/>
                </a:tc>
                <a:tc>
                  <a:txBody>
                    <a:bodyPr/>
                    <a:lstStyle/>
                    <a:p>
                      <a:pPr algn="ctr" fontAlgn="b"/>
                      <a:r>
                        <a:rPr lang="ru-RU" sz="1400" b="0" u="none" strike="noStrike" kern="1200" dirty="0">
                          <a:solidFill>
                            <a:srgbClr val="000000"/>
                          </a:solidFill>
                          <a:effectLst/>
                        </a:rPr>
                        <a:t>Чел.</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r" fontAlgn="b"/>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t"/>
                      <a:r>
                        <a:rPr lang="ru-RU" sz="1400" b="0" u="none" strike="noStrike" kern="1200">
                          <a:solidFill>
                            <a:srgbClr val="000000"/>
                          </a:solidFill>
                          <a:effectLst/>
                        </a:rPr>
                        <a:t>0</a:t>
                      </a:r>
                      <a:endParaRPr lang="ru-RU" sz="1400" b="0" i="0" u="none" strike="noStrike" kern="1200">
                        <a:solidFill>
                          <a:srgbClr val="000000"/>
                        </a:solidFill>
                        <a:effectLst/>
                        <a:latin typeface="+mn-lt"/>
                        <a:ea typeface="+mn-ea"/>
                        <a:cs typeface="+mn-cs"/>
                      </a:endParaRPr>
                    </a:p>
                  </a:txBody>
                  <a:tcPr marL="9525" marR="9525" marT="9525" marB="0"/>
                </a:tc>
                <a:tc>
                  <a:txBody>
                    <a:bodyPr/>
                    <a:lstStyle/>
                    <a:p>
                      <a:pPr algn="ctr" fontAlgn="t"/>
                      <a:r>
                        <a:rPr lang="ru-RU" sz="1400" b="0" u="none" strike="noStrike" kern="1200" dirty="0">
                          <a:solidFill>
                            <a:srgbClr val="000000"/>
                          </a:solidFill>
                          <a:effectLst/>
                        </a:rPr>
                        <a:t>385</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t"/>
                      <a:r>
                        <a:rPr lang="ru-RU" sz="1400" b="0" u="none" strike="noStrike" kern="1200" dirty="0">
                          <a:solidFill>
                            <a:srgbClr val="000000"/>
                          </a:solidFill>
                          <a:effectLst/>
                        </a:rPr>
                        <a:t>760</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t"/>
                      <a:r>
                        <a:rPr lang="ru-RU" sz="1400" b="0" u="none" strike="noStrike" kern="1200" dirty="0">
                          <a:solidFill>
                            <a:srgbClr val="000000"/>
                          </a:solidFill>
                          <a:effectLst/>
                        </a:rPr>
                        <a:t>760</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t"/>
                      <a:r>
                        <a:rPr lang="ru-RU" sz="1400" b="0" u="none" strike="noStrike" kern="1200" dirty="0">
                          <a:solidFill>
                            <a:srgbClr val="000000"/>
                          </a:solidFill>
                          <a:effectLst/>
                        </a:rPr>
                        <a:t>760</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t"/>
                      <a:r>
                        <a:rPr lang="ru-RU" sz="1400" b="0" u="none" strike="noStrike" kern="1200" dirty="0">
                          <a:solidFill>
                            <a:srgbClr val="000000"/>
                          </a:solidFill>
                          <a:effectLst/>
                        </a:rPr>
                        <a:t>760</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r" fontAlgn="b"/>
                      <a:endParaRPr lang="ru-RU" sz="14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824439624"/>
                  </a:ext>
                </a:extLst>
              </a:tr>
              <a:tr h="303075">
                <a:tc>
                  <a:txBody>
                    <a:bodyPr/>
                    <a:lstStyle/>
                    <a:p>
                      <a:pPr algn="ctr" fontAlgn="ctr"/>
                      <a:r>
                        <a:rPr lang="ru-RU" sz="1400" b="0" u="none" strike="noStrike" kern="1200" dirty="0">
                          <a:solidFill>
                            <a:srgbClr val="000000"/>
                          </a:solidFill>
                          <a:effectLst/>
                        </a:rPr>
                        <a:t>Планируемое среднегодовое кол-во туристов, посетивших объект сельского туризма, всего</a:t>
                      </a:r>
                      <a:endParaRPr lang="ru-RU" sz="1400" b="0" i="0" u="none" strike="noStrike" kern="1200" dirty="0">
                        <a:solidFill>
                          <a:srgbClr val="000000"/>
                        </a:solidFill>
                        <a:effectLst/>
                        <a:latin typeface="+mn-lt"/>
                        <a:ea typeface="+mn-ea"/>
                        <a:cs typeface="+mn-cs"/>
                      </a:endParaRPr>
                    </a:p>
                  </a:txBody>
                  <a:tcPr marL="9525" marR="9525" marT="9525" marB="0" anchor="ctr"/>
                </a:tc>
                <a:tc>
                  <a:txBody>
                    <a:bodyPr/>
                    <a:lstStyle/>
                    <a:p>
                      <a:pPr algn="ctr" fontAlgn="b"/>
                      <a:r>
                        <a:rPr lang="ru-RU" sz="1400" b="0" u="none" strike="noStrike" kern="1200" dirty="0">
                          <a:solidFill>
                            <a:srgbClr val="000000"/>
                          </a:solidFill>
                          <a:effectLst/>
                        </a:rPr>
                        <a:t>Чел.</a:t>
                      </a:r>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r" fontAlgn="b"/>
                      <a:endParaRPr lang="ru-RU" sz="1400" b="0" i="0" u="none" strike="noStrike" kern="1200" dirty="0">
                        <a:solidFill>
                          <a:srgbClr val="000000"/>
                        </a:solidFill>
                        <a:effectLst/>
                        <a:latin typeface="+mn-lt"/>
                        <a:ea typeface="+mn-ea"/>
                        <a:cs typeface="+mn-cs"/>
                      </a:endParaRPr>
                    </a:p>
                  </a:txBody>
                  <a:tcPr marL="9525" marR="9525" marT="9525" marB="0"/>
                </a:tc>
                <a:tc>
                  <a:txBody>
                    <a:bodyPr/>
                    <a:lstStyle/>
                    <a:p>
                      <a:pPr algn="ctr" fontAlgn="t"/>
                      <a:r>
                        <a:rPr lang="ru-RU" sz="1400" b="0" u="none" strike="noStrike" kern="1200">
                          <a:solidFill>
                            <a:srgbClr val="000000"/>
                          </a:solidFill>
                          <a:effectLst/>
                        </a:rPr>
                        <a:t>0</a:t>
                      </a:r>
                      <a:endParaRPr lang="ru-RU" sz="1400" b="0" i="0" u="none" strike="noStrike" kern="1200">
                        <a:solidFill>
                          <a:srgbClr val="000000"/>
                        </a:solidFill>
                        <a:effectLst/>
                        <a:latin typeface="+mn-lt"/>
                        <a:ea typeface="+mn-ea"/>
                        <a:cs typeface="+mn-cs"/>
                      </a:endParaRPr>
                    </a:p>
                  </a:txBody>
                  <a:tcPr marL="9525" marR="9525" marT="9525" marB="0"/>
                </a:tc>
                <a:tc>
                  <a:txBody>
                    <a:bodyPr/>
                    <a:lstStyle/>
                    <a:p>
                      <a:pPr marL="0" algn="ctr" defTabSz="914400" rtl="0" eaLnBrk="1" fontAlgn="t" latinLnBrk="0" hangingPunct="1"/>
                      <a:r>
                        <a:rPr lang="ru-RU" sz="1400" b="0" u="none" strike="noStrike" kern="1200" dirty="0">
                          <a:solidFill>
                            <a:srgbClr val="000000"/>
                          </a:solidFill>
                          <a:effectLst/>
                          <a:latin typeface="+mn-lt"/>
                          <a:ea typeface="+mn-ea"/>
                          <a:cs typeface="+mn-cs"/>
                        </a:rPr>
                        <a:t>560</a:t>
                      </a:r>
                    </a:p>
                  </a:txBody>
                  <a:tcPr marL="9525" marR="9525" marT="9525" marB="0"/>
                </a:tc>
                <a:tc>
                  <a:txBody>
                    <a:bodyPr/>
                    <a:lstStyle/>
                    <a:p>
                      <a:pPr marL="0" algn="ctr" defTabSz="914400" rtl="0" eaLnBrk="1" fontAlgn="t" latinLnBrk="0" hangingPunct="1"/>
                      <a:r>
                        <a:rPr lang="ru-RU" sz="1400" b="0" u="none" strike="noStrike" kern="1200" dirty="0">
                          <a:solidFill>
                            <a:srgbClr val="000000"/>
                          </a:solidFill>
                          <a:effectLst/>
                          <a:latin typeface="+mn-lt"/>
                          <a:ea typeface="+mn-ea"/>
                          <a:cs typeface="+mn-cs"/>
                        </a:rPr>
                        <a:t>1 200</a:t>
                      </a:r>
                    </a:p>
                  </a:txBody>
                  <a:tcPr marL="9525" marR="9525" marT="9525" marB="0"/>
                </a:tc>
                <a:tc>
                  <a:txBody>
                    <a:bodyPr/>
                    <a:lstStyle/>
                    <a:p>
                      <a:pPr marL="0" algn="ctr" defTabSz="914400" rtl="0" eaLnBrk="1" fontAlgn="t" latinLnBrk="0" hangingPunct="1"/>
                      <a:r>
                        <a:rPr lang="ru-RU" sz="1400" b="0" u="none" strike="noStrike" kern="1200" dirty="0">
                          <a:solidFill>
                            <a:srgbClr val="000000"/>
                          </a:solidFill>
                          <a:effectLst/>
                          <a:latin typeface="+mn-lt"/>
                          <a:ea typeface="+mn-ea"/>
                          <a:cs typeface="+mn-cs"/>
                        </a:rPr>
                        <a:t>1 592</a:t>
                      </a:r>
                    </a:p>
                  </a:txBody>
                  <a:tcPr marL="9525" marR="9525" marT="9525" marB="0"/>
                </a:tc>
                <a:tc>
                  <a:txBody>
                    <a:bodyPr/>
                    <a:lstStyle/>
                    <a:p>
                      <a:pPr marL="0" algn="ctr" defTabSz="914400" rtl="0" eaLnBrk="1" fontAlgn="t" latinLnBrk="0" hangingPunct="1"/>
                      <a:r>
                        <a:rPr lang="ru-RU" sz="1400" b="0" u="none" strike="noStrike" kern="1200" dirty="0">
                          <a:solidFill>
                            <a:srgbClr val="000000"/>
                          </a:solidFill>
                          <a:effectLst/>
                          <a:latin typeface="+mn-lt"/>
                          <a:ea typeface="+mn-ea"/>
                          <a:cs typeface="+mn-cs"/>
                        </a:rPr>
                        <a:t>2 040</a:t>
                      </a:r>
                    </a:p>
                  </a:txBody>
                  <a:tcPr marL="9525" marR="9525" marT="9525" marB="0"/>
                </a:tc>
                <a:tc>
                  <a:txBody>
                    <a:bodyPr/>
                    <a:lstStyle/>
                    <a:p>
                      <a:pPr marL="0" algn="ctr" defTabSz="914400" rtl="0" eaLnBrk="1" fontAlgn="t" latinLnBrk="0" hangingPunct="1"/>
                      <a:r>
                        <a:rPr lang="ru-RU" sz="1400" b="0" u="none" strike="noStrike" kern="1200" dirty="0">
                          <a:solidFill>
                            <a:srgbClr val="000000"/>
                          </a:solidFill>
                          <a:effectLst/>
                          <a:latin typeface="+mn-lt"/>
                          <a:ea typeface="+mn-ea"/>
                          <a:cs typeface="+mn-cs"/>
                        </a:rPr>
                        <a:t>2 040</a:t>
                      </a:r>
                    </a:p>
                  </a:txBody>
                  <a:tcPr marL="9525" marR="9525" marT="9525" marB="0"/>
                </a:tc>
                <a:tc>
                  <a:txBody>
                    <a:bodyPr/>
                    <a:lstStyle/>
                    <a:p>
                      <a:pPr algn="r" fontAlgn="b"/>
                      <a:endParaRPr lang="ru-RU" sz="14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443649138"/>
                  </a:ext>
                </a:extLst>
              </a:tr>
            </a:tbl>
          </a:graphicData>
        </a:graphic>
      </p:graphicFrame>
      <p:sp>
        <p:nvSpPr>
          <p:cNvPr id="4" name="Номер слайда 3">
            <a:extLst>
              <a:ext uri="{FF2B5EF4-FFF2-40B4-BE49-F238E27FC236}">
                <a16:creationId xmlns:a16="http://schemas.microsoft.com/office/drawing/2014/main" id="{CE33DEFA-ECA9-495A-875C-3082DC9CE546}"/>
              </a:ext>
            </a:extLst>
          </p:cNvPr>
          <p:cNvSpPr>
            <a:spLocks noGrp="1"/>
          </p:cNvSpPr>
          <p:nvPr>
            <p:ph type="sldNum" sz="quarter" idx="12"/>
          </p:nvPr>
        </p:nvSpPr>
        <p:spPr/>
        <p:txBody>
          <a:bodyPr/>
          <a:lstStyle/>
          <a:p>
            <a:fld id="{B8F8EE5D-A6DC-4992-B61F-BB6187C55770}" type="slidenum">
              <a:rPr lang="ru-RU" smtClean="0"/>
              <a:t>8</a:t>
            </a:fld>
            <a:endParaRPr lang="ru-RU"/>
          </a:p>
        </p:txBody>
      </p:sp>
      <p:pic>
        <p:nvPicPr>
          <p:cNvPr id="10" name="Рисунок 9">
            <a:extLst>
              <a:ext uri="{FF2B5EF4-FFF2-40B4-BE49-F238E27FC236}">
                <a16:creationId xmlns:a16="http://schemas.microsoft.com/office/drawing/2014/main" id="{0E561F2A-CA15-43DF-BE72-32D7E49C329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09220" y="277338"/>
            <a:ext cx="1015420" cy="467995"/>
          </a:xfrm>
          <a:prstGeom prst="rect">
            <a:avLst/>
          </a:prstGeom>
        </p:spPr>
      </p:pic>
    </p:spTree>
    <p:extLst>
      <p:ext uri="{BB962C8B-B14F-4D97-AF65-F5344CB8AC3E}">
        <p14:creationId xmlns:p14="http://schemas.microsoft.com/office/powerpoint/2010/main" val="1507595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386F99-EAC1-4028-971E-69F66E90732F}"/>
              </a:ext>
            </a:extLst>
          </p:cNvPr>
          <p:cNvSpPr>
            <a:spLocks noGrp="1"/>
          </p:cNvSpPr>
          <p:nvPr>
            <p:ph type="title"/>
          </p:nvPr>
        </p:nvSpPr>
        <p:spPr>
          <a:xfrm>
            <a:off x="838199" y="365126"/>
            <a:ext cx="7869865" cy="670340"/>
          </a:xfrm>
        </p:spPr>
        <p:txBody>
          <a:bodyPr>
            <a:normAutofit/>
          </a:bodyPr>
          <a:lstStyle/>
          <a:p>
            <a:r>
              <a:rPr lang="ru-RU" sz="1800" b="1" dirty="0">
                <a:solidFill>
                  <a:srgbClr val="EF532B"/>
                </a:solidFill>
              </a:rPr>
              <a:t>Безопасность пищевой продукции в сельском туризме</a:t>
            </a:r>
            <a:br>
              <a:rPr lang="ru-RU" sz="1800" b="1" dirty="0">
                <a:solidFill>
                  <a:schemeClr val="accent6">
                    <a:lumMod val="75000"/>
                  </a:schemeClr>
                </a:solidFill>
              </a:rPr>
            </a:br>
            <a:endParaRPr lang="ru-RU" sz="1800" b="1" dirty="0">
              <a:solidFill>
                <a:srgbClr val="EF532B"/>
              </a:solidFill>
            </a:endParaRPr>
          </a:p>
        </p:txBody>
      </p:sp>
      <p:sp>
        <p:nvSpPr>
          <p:cNvPr id="3" name="Объект 2">
            <a:extLst>
              <a:ext uri="{FF2B5EF4-FFF2-40B4-BE49-F238E27FC236}">
                <a16:creationId xmlns:a16="http://schemas.microsoft.com/office/drawing/2014/main" id="{A8FE835A-D4A4-4F24-A5CB-D0320FEACBF2}"/>
              </a:ext>
            </a:extLst>
          </p:cNvPr>
          <p:cNvSpPr>
            <a:spLocks noGrp="1"/>
          </p:cNvSpPr>
          <p:nvPr>
            <p:ph idx="1"/>
          </p:nvPr>
        </p:nvSpPr>
        <p:spPr>
          <a:xfrm>
            <a:off x="838200" y="1289304"/>
            <a:ext cx="10892168" cy="4983480"/>
          </a:xfrm>
        </p:spPr>
        <p:txBody>
          <a:bodyPr>
            <a:normAutofit/>
          </a:bodyPr>
          <a:lstStyle/>
          <a:p>
            <a:pPr marL="0" indent="0">
              <a:buNone/>
            </a:pPr>
            <a:endParaRPr lang="en-US" sz="2800" dirty="0"/>
          </a:p>
          <a:p>
            <a:pPr marL="0" indent="0" algn="just">
              <a:buNone/>
            </a:pPr>
            <a:endParaRPr lang="ru-RU" sz="2000" b="0" i="0" u="none" strike="noStrike" baseline="0" dirty="0"/>
          </a:p>
          <a:p>
            <a:pPr marL="0" indent="0">
              <a:buNone/>
            </a:pPr>
            <a:endParaRPr lang="ru-RU" sz="2800" dirty="0"/>
          </a:p>
          <a:p>
            <a:pPr marL="0" indent="0">
              <a:buNone/>
            </a:pPr>
            <a:endParaRPr lang="ru-RU" dirty="0"/>
          </a:p>
          <a:p>
            <a:pPr marL="0" indent="0">
              <a:buNone/>
            </a:pPr>
            <a:endParaRPr lang="ru-RU" sz="2800" dirty="0"/>
          </a:p>
          <a:p>
            <a:pPr marL="0" indent="0">
              <a:buNone/>
            </a:pPr>
            <a:r>
              <a:rPr lang="ru-RU" sz="2800" dirty="0"/>
              <a:t> </a:t>
            </a:r>
          </a:p>
          <a:p>
            <a:pPr marL="0" indent="0">
              <a:buNone/>
            </a:pPr>
            <a:r>
              <a:rPr lang="ru-RU" sz="1600" dirty="0"/>
              <a:t>Определяются Приложением 2 к постановлению Правительства России «Об утверждении единого перечня продукции, подлежащей </a:t>
            </a:r>
            <a:r>
              <a:rPr lang="ru-RU" sz="1600" b="1" dirty="0"/>
              <a:t>обязательной сертификации</a:t>
            </a:r>
            <a:r>
              <a:rPr lang="ru-RU" sz="1600" dirty="0"/>
              <a:t>, и единого перечня продукции, подтверждение соответствия которой осуществляется в форме принятия </a:t>
            </a:r>
            <a:r>
              <a:rPr lang="ru-RU" sz="1600" b="1" dirty="0"/>
              <a:t>декларации о соответствии</a:t>
            </a:r>
            <a:r>
              <a:rPr lang="ru-RU" sz="1600" dirty="0"/>
              <a:t>».</a:t>
            </a:r>
          </a:p>
          <a:p>
            <a:r>
              <a:rPr lang="ru-RU" sz="1600" dirty="0"/>
              <a:t>Абсолютное большинство видов продукции сельского туризма перечислено во втором приложении под названием «Перечень продукции, подлежащей обязательному декларированию о соответствии». Т.е. необходимо оформлять только декларацию о соответствии.</a:t>
            </a:r>
          </a:p>
          <a:p>
            <a:pPr marL="0" indent="0">
              <a:buNone/>
            </a:pPr>
            <a:endParaRPr lang="ru-RU" sz="2800" b="1" dirty="0"/>
          </a:p>
        </p:txBody>
      </p:sp>
      <p:sp>
        <p:nvSpPr>
          <p:cNvPr id="5" name="Номер слайда 4">
            <a:extLst>
              <a:ext uri="{FF2B5EF4-FFF2-40B4-BE49-F238E27FC236}">
                <a16:creationId xmlns:a16="http://schemas.microsoft.com/office/drawing/2014/main" id="{FDD3BAB9-B8D0-4976-9665-5500E63F803F}"/>
              </a:ext>
            </a:extLst>
          </p:cNvPr>
          <p:cNvSpPr>
            <a:spLocks noGrp="1"/>
          </p:cNvSpPr>
          <p:nvPr>
            <p:ph type="sldNum" sz="quarter" idx="12"/>
          </p:nvPr>
        </p:nvSpPr>
        <p:spPr/>
        <p:txBody>
          <a:bodyPr/>
          <a:lstStyle/>
          <a:p>
            <a:fld id="{B8F8EE5D-A6DC-4992-B61F-BB6187C55770}" type="slidenum">
              <a:rPr lang="ru-RU" sz="1400" b="1" smtClean="0">
                <a:solidFill>
                  <a:srgbClr val="EF532B"/>
                </a:solidFill>
              </a:rPr>
              <a:t>9</a:t>
            </a:fld>
            <a:endParaRPr lang="ru-RU" sz="1400" b="1" dirty="0">
              <a:solidFill>
                <a:srgbClr val="EF532B"/>
              </a:solidFill>
            </a:endParaRPr>
          </a:p>
        </p:txBody>
      </p:sp>
      <p:pic>
        <p:nvPicPr>
          <p:cNvPr id="4" name="Рисунок 3">
            <a:extLst>
              <a:ext uri="{FF2B5EF4-FFF2-40B4-BE49-F238E27FC236}">
                <a16:creationId xmlns:a16="http://schemas.microsoft.com/office/drawing/2014/main" id="{9B1049A2-D23E-42C5-A580-910386118A5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738187" y="391898"/>
            <a:ext cx="1396365" cy="643568"/>
          </a:xfrm>
          <a:prstGeom prst="rect">
            <a:avLst/>
          </a:prstGeom>
        </p:spPr>
      </p:pic>
      <p:sp>
        <p:nvSpPr>
          <p:cNvPr id="10" name="TextBox 9">
            <a:extLst>
              <a:ext uri="{FF2B5EF4-FFF2-40B4-BE49-F238E27FC236}">
                <a16:creationId xmlns:a16="http://schemas.microsoft.com/office/drawing/2014/main" id="{96DC3B28-78BA-4E60-AA14-2C14D5E50C81}"/>
              </a:ext>
            </a:extLst>
          </p:cNvPr>
          <p:cNvSpPr txBox="1"/>
          <p:nvPr/>
        </p:nvSpPr>
        <p:spPr>
          <a:xfrm>
            <a:off x="4960620" y="1205738"/>
            <a:ext cx="6393180" cy="1815882"/>
          </a:xfrm>
          <a:prstGeom prst="rect">
            <a:avLst/>
          </a:prstGeom>
          <a:noFill/>
        </p:spPr>
        <p:txBody>
          <a:bodyPr wrap="square">
            <a:spAutoFit/>
          </a:bodyPr>
          <a:lstStyle/>
          <a:p>
            <a:pPr indent="447675"/>
            <a:r>
              <a:rPr lang="ru-RU" sz="1600" dirty="0"/>
              <a:t>На продукты для личного потребления никакие документы оформлять не нужно.</a:t>
            </a:r>
          </a:p>
          <a:p>
            <a:pPr indent="447675"/>
            <a:r>
              <a:rPr lang="ru-RU" sz="1600" dirty="0"/>
              <a:t>Все продукты питания, которые продаются туристам и экскурсантам, должны получить подтверждение, что они соответствуют нормам технических регламентов по безопасности. </a:t>
            </a:r>
          </a:p>
          <a:p>
            <a:pPr indent="447675"/>
            <a:r>
              <a:rPr lang="ru-RU" sz="1600" dirty="0"/>
              <a:t>Подтверждение - в форме декларации соответствия заявленному качеству.</a:t>
            </a:r>
          </a:p>
        </p:txBody>
      </p:sp>
      <p:pic>
        <p:nvPicPr>
          <p:cNvPr id="6" name="Рисунок 5">
            <a:extLst>
              <a:ext uri="{FF2B5EF4-FFF2-40B4-BE49-F238E27FC236}">
                <a16:creationId xmlns:a16="http://schemas.microsoft.com/office/drawing/2014/main" id="{DFC67A0E-FA13-4426-A8D7-D63CC1A89ED7}"/>
              </a:ext>
            </a:extLst>
          </p:cNvPr>
          <p:cNvPicPr>
            <a:picLocks noChangeAspect="1"/>
          </p:cNvPicPr>
          <p:nvPr/>
        </p:nvPicPr>
        <p:blipFill>
          <a:blip r:embed="rId3"/>
          <a:stretch>
            <a:fillRect/>
          </a:stretch>
        </p:blipFill>
        <p:spPr>
          <a:xfrm>
            <a:off x="461632" y="1196804"/>
            <a:ext cx="3834737" cy="2548972"/>
          </a:xfrm>
          <a:prstGeom prst="rect">
            <a:avLst/>
          </a:prstGeom>
        </p:spPr>
      </p:pic>
    </p:spTree>
    <p:extLst>
      <p:ext uri="{BB962C8B-B14F-4D97-AF65-F5344CB8AC3E}">
        <p14:creationId xmlns:p14="http://schemas.microsoft.com/office/powerpoint/2010/main" val="285229990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3566</TotalTime>
  <Words>3562</Words>
  <Application>Microsoft Office PowerPoint</Application>
  <PresentationFormat>Широкоэкранный</PresentationFormat>
  <Paragraphs>573</Paragraphs>
  <Slides>24</Slides>
  <Notes>12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24</vt:i4>
      </vt:variant>
    </vt:vector>
  </HeadingPairs>
  <TitlesOfParts>
    <vt:vector size="30" baseType="lpstr">
      <vt:lpstr>Calibri</vt:lpstr>
      <vt:lpstr>Arial</vt:lpstr>
      <vt:lpstr>Circe</vt:lpstr>
      <vt:lpstr>Times New Roman</vt:lpstr>
      <vt:lpstr>Calibri Light</vt:lpstr>
      <vt:lpstr>Тема Office</vt:lpstr>
      <vt:lpstr>Презентация PowerPoint</vt:lpstr>
      <vt:lpstr>Фонд поддержки и развития предпринимательства Иркутской области </vt:lpstr>
      <vt:lpstr>Фонд поддержки и развития предпринимательства Иркутской области </vt:lpstr>
      <vt:lpstr>Приказ Минсельхоза России от 10.02.2022 № 68 «Об утверждении порядка проведения конкурсного отбора проектов развития сельского туризма, формы проекта развития сельского туризма, перечня документов для участия в конкурсном отборе проектов развития сельского туризма, требований к ним и форм их представления, требований к заявителям для участия в конкурсном отборе проектов развития сельского туризма, а также случаев и порядка внесения изменений в проект развития сельского туризма»</vt:lpstr>
      <vt:lpstr>Приказ Минсельхоза России от 10.02.2022 № 68 «Об утверждении порядка проведения конкурсного отбора проектов развития сельского туризма, формы проекта развития сельского туризма, перечня документов для участия в конкурсном отборе проектов развития сельского туризма, требований к ним и форм их представления, требований к заявителям для участия в конкурсном отборе проектов развития сельского туризма, а также случаев и порядка внесения изменений в проект развития сельского туризма»</vt:lpstr>
      <vt:lpstr>Проект развития сельского туризма </vt:lpstr>
      <vt:lpstr>Проект развития сельского туризма </vt:lpstr>
      <vt:lpstr>Проект развития сельского туризма </vt:lpstr>
      <vt:lpstr>Безопасность пищевой продукции в сельском туризме </vt:lpstr>
      <vt:lpstr>Фонд поддержки и развития предпринимательства Иркутской области </vt:lpstr>
      <vt:lpstr>Фонд поддержки и развития предпринимательства Иркутской области </vt:lpstr>
      <vt:lpstr>Фонд поддержки и развития предпринимательства Иркутской области </vt:lpstr>
      <vt:lpstr>Приказ министерства экономического развития России от 11 ноября 2022 г. n 617 «Об утверждении требований к средствам размещения, используемым для осуществления деятельности по оказанию услуг в сфере сельского туризма в сельской местности</vt:lpstr>
      <vt:lpstr>Приказ министерства экономического развития России от 11 ноября 2022 г. n 617 «Об утверждении требований к средствам размещения, используемым для осуществления деятельности по оказанию услуг в сфере сельского туризма в сельской местности</vt:lpstr>
      <vt:lpstr>Приказ министерства экономического развития России от 11 ноября 2022 г. n 617 «Об утверждении требований к средствам размещения, используемым для осуществления деятельности по оказанию услуг в сфере сельского туризма в сельской местности</vt:lpstr>
      <vt:lpstr>Приказ министерства экономического развития России от 11 ноября 2022 г. n 617 «Об утверждении требований к средствам размещения, используемым для осуществления деятельности по оказанию услуг в сфере сельского туризма в сельской местности</vt:lpstr>
      <vt:lpstr>Приказ министерства экономического развития России от 11 ноября 2022 г. n 617 «Об утверждении требований к средствам размещения, используемым для осуществления деятельности по оказанию услуг в сфере сельского туризма в сельской местности</vt:lpstr>
      <vt:lpstr>Фонд поддержки и развития предпринимательства Иркутской области </vt:lpstr>
      <vt:lpstr>Фонд поддержки и развития предпринимательства Иркутской области </vt:lpstr>
      <vt:lpstr>Фонд поддержки и развития предпринимательства Иркутской области </vt:lpstr>
      <vt:lpstr>Фонд поддержки и развития предпринимательства Иркутской области </vt:lpstr>
      <vt:lpstr>Фонд поддержки и развития предпринимательства Иркутской области </vt:lpstr>
      <vt:lpstr>Фонд поддержки и развития предпринимательства Иркутской области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Шут Александр Андреевич</dc:creator>
  <cp:lastModifiedBy>Малакшинова Ирина Ринчиновна</cp:lastModifiedBy>
  <cp:revision>69</cp:revision>
  <cp:lastPrinted>2021-11-11T01:16:02Z</cp:lastPrinted>
  <dcterms:created xsi:type="dcterms:W3CDTF">2021-02-15T16:37:18Z</dcterms:created>
  <dcterms:modified xsi:type="dcterms:W3CDTF">2024-04-17T02:53:31Z</dcterms:modified>
</cp:coreProperties>
</file>