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76" r:id="rId4"/>
    <p:sldId id="268" r:id="rId5"/>
    <p:sldId id="279" r:id="rId6"/>
    <p:sldId id="271" r:id="rId7"/>
    <p:sldId id="282" r:id="rId8"/>
    <p:sldId id="292" r:id="rId9"/>
    <p:sldId id="291" r:id="rId10"/>
    <p:sldId id="296" r:id="rId11"/>
    <p:sldId id="297" r:id="rId12"/>
    <p:sldId id="283" r:id="rId13"/>
    <p:sldId id="284" r:id="rId14"/>
    <p:sldId id="287" r:id="rId15"/>
    <p:sldId id="295" r:id="rId16"/>
    <p:sldId id="294" r:id="rId17"/>
    <p:sldId id="267" r:id="rId18"/>
    <p:sldId id="257" r:id="rId19"/>
    <p:sldId id="258" r:id="rId20"/>
    <p:sldId id="260" r:id="rId21"/>
    <p:sldId id="262" r:id="rId22"/>
    <p:sldId id="263" r:id="rId23"/>
    <p:sldId id="264" r:id="rId24"/>
    <p:sldId id="265" r:id="rId25"/>
    <p:sldId id="266" r:id="rId26"/>
    <p:sldId id="286" r:id="rId27"/>
    <p:sldId id="288" r:id="rId28"/>
    <p:sldId id="281" r:id="rId29"/>
    <p:sldId id="289" r:id="rId30"/>
    <p:sldId id="290" r:id="rId31"/>
  </p:sldIdLst>
  <p:sldSz cx="18288000" cy="10287000"/>
  <p:notesSz cx="6858000" cy="9144000"/>
  <p:embeddedFontLst>
    <p:embeddedFont>
      <p:font typeface="Wingdings 2" pitchFamily="18" charset="2"/>
      <p:regular r:id="rId33"/>
    </p:embeddedFont>
    <p:embeddedFont>
      <p:font typeface="Tahoma" pitchFamily="34" charset="0"/>
      <p:regular r:id="rId34"/>
      <p:bold r:id="rId35"/>
    </p:embeddedFont>
    <p:embeddedFont>
      <p:font typeface="Antique Olive Roman" pitchFamily="34" charset="0"/>
      <p:regular r:id="rId36"/>
      <p:bold r:id="rId37"/>
      <p:italic r:id="rId38"/>
    </p:embeddedFont>
    <p:embeddedFont>
      <p:font typeface="Constantia" pitchFamily="18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Arimo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152" autoAdjust="0"/>
    <p:restoredTop sz="94622" autoAdjust="0"/>
  </p:normalViewPr>
  <p:slideViewPr>
    <p:cSldViewPr>
      <p:cViewPr>
        <p:scale>
          <a:sx n="50" d="100"/>
          <a:sy n="50" d="100"/>
        </p:scale>
        <p:origin x="-1358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09B3A-7E94-4FC2-9123-0A753ACD9904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DACDF-2A54-473B-B7FB-45CADBDDF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6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71E7-A5FB-4012-A9C2-9B3B37D451B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1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809733" y="2286000"/>
            <a:ext cx="5411878" cy="198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5" tIns="64285" rIns="64285" bIns="64285" rtlCol="0" anchor="ctr"/>
          <a:lstStyle/>
          <a:p>
            <a:pPr algn="ctr">
              <a:lnSpc>
                <a:spcPct val="90000"/>
              </a:lnSpc>
              <a:spcAft>
                <a:spcPts val="1786"/>
              </a:spcAft>
            </a:pP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6439253" y="2286000"/>
            <a:ext cx="5411878" cy="198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5" tIns="64285" rIns="64285" bIns="64285" rtlCol="0" anchor="ctr"/>
          <a:lstStyle/>
          <a:p>
            <a:pPr algn="ctr">
              <a:lnSpc>
                <a:spcPct val="90000"/>
              </a:lnSpc>
              <a:spcAft>
                <a:spcPts val="1786"/>
              </a:spcAft>
            </a:pP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12065173" y="2286000"/>
            <a:ext cx="5411878" cy="198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5" tIns="64285" rIns="64285" bIns="64285" rtlCol="0" anchor="ctr"/>
          <a:lstStyle/>
          <a:p>
            <a:pPr algn="ctr">
              <a:lnSpc>
                <a:spcPct val="90000"/>
              </a:lnSpc>
              <a:spcAft>
                <a:spcPts val="1786"/>
              </a:spcAft>
            </a:pP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809733" y="4508850"/>
            <a:ext cx="5411878" cy="198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5" tIns="64285" rIns="64285" bIns="64285" rtlCol="0" anchor="ctr"/>
          <a:lstStyle/>
          <a:p>
            <a:pPr algn="ctr">
              <a:lnSpc>
                <a:spcPct val="90000"/>
              </a:lnSpc>
              <a:spcAft>
                <a:spcPts val="1786"/>
              </a:spcAft>
            </a:pP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 userDrawn="1"/>
        </p:nvSpPr>
        <p:spPr>
          <a:xfrm>
            <a:off x="12065173" y="4508850"/>
            <a:ext cx="5411878" cy="198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5" tIns="64285" rIns="64285" bIns="64285" rtlCol="0" anchor="ctr"/>
          <a:lstStyle/>
          <a:p>
            <a:pPr algn="ctr">
              <a:lnSpc>
                <a:spcPct val="90000"/>
              </a:lnSpc>
              <a:spcAft>
                <a:spcPts val="1786"/>
              </a:spcAft>
            </a:pP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809733" y="6728252"/>
            <a:ext cx="5411878" cy="198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5" tIns="64285" rIns="64285" bIns="64285" rtlCol="0" anchor="ctr"/>
          <a:lstStyle/>
          <a:p>
            <a:pPr algn="ctr">
              <a:lnSpc>
                <a:spcPct val="90000"/>
              </a:lnSpc>
              <a:spcAft>
                <a:spcPts val="1786"/>
              </a:spcAft>
            </a:pP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6439253" y="6728252"/>
            <a:ext cx="5411878" cy="198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5" tIns="64285" rIns="64285" bIns="64285" rtlCol="0" anchor="ctr"/>
          <a:lstStyle/>
          <a:p>
            <a:pPr algn="ctr">
              <a:lnSpc>
                <a:spcPct val="90000"/>
              </a:lnSpc>
              <a:spcAft>
                <a:spcPts val="1786"/>
              </a:spcAft>
            </a:pP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33" name="Rechteck 32"/>
          <p:cNvSpPr/>
          <p:nvPr userDrawn="1"/>
        </p:nvSpPr>
        <p:spPr>
          <a:xfrm>
            <a:off x="12065173" y="6728252"/>
            <a:ext cx="5411878" cy="198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5" tIns="64285" rIns="64285" bIns="64285" rtlCol="0" anchor="ctr"/>
          <a:lstStyle/>
          <a:p>
            <a:pPr algn="ctr">
              <a:lnSpc>
                <a:spcPct val="90000"/>
              </a:lnSpc>
              <a:spcAft>
                <a:spcPts val="1786"/>
              </a:spcAft>
            </a:pP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 bwMode="gray">
          <a:xfrm>
            <a:off x="810106" y="2354499"/>
            <a:ext cx="5411504" cy="540000"/>
          </a:xfrm>
          <a:noFill/>
        </p:spPr>
        <p:txBody>
          <a:bodyPr lIns="192856" rIns="257141" anchor="t"/>
          <a:lstStyle>
            <a:lvl1pPr marL="0" indent="0">
              <a:lnSpc>
                <a:spcPct val="80000"/>
              </a:lnSpc>
              <a:buNone/>
              <a:defRPr sz="3200" b="0" u="sng">
                <a:solidFill>
                  <a:schemeClr val="tx1"/>
                </a:solidFill>
                <a:latin typeface="Bebas Neue" panose="020B0506020202020201" pitchFamily="34" charset="0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2"/>
          <p:cNvSpPr>
            <a:spLocks noGrp="1"/>
          </p:cNvSpPr>
          <p:nvPr>
            <p:ph type="body" idx="26"/>
          </p:nvPr>
        </p:nvSpPr>
        <p:spPr bwMode="gray">
          <a:xfrm>
            <a:off x="6437638" y="2354499"/>
            <a:ext cx="5411504" cy="540000"/>
          </a:xfrm>
          <a:noFill/>
        </p:spPr>
        <p:txBody>
          <a:bodyPr lIns="192856" rIns="257141" anchor="t"/>
          <a:lstStyle>
            <a:lvl1pPr marL="0" indent="0">
              <a:lnSpc>
                <a:spcPct val="80000"/>
              </a:lnSpc>
              <a:buNone/>
              <a:defRPr sz="3200" b="0" u="sng">
                <a:solidFill>
                  <a:schemeClr val="tx1"/>
                </a:solidFill>
                <a:latin typeface="Bebas Neue" panose="020B0506020202020201" pitchFamily="34" charset="0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4"/>
          <p:cNvSpPr>
            <a:spLocks noGrp="1"/>
          </p:cNvSpPr>
          <p:nvPr>
            <p:ph type="body" idx="18"/>
          </p:nvPr>
        </p:nvSpPr>
        <p:spPr bwMode="gray">
          <a:xfrm>
            <a:off x="810106" y="4575626"/>
            <a:ext cx="5411504" cy="540000"/>
          </a:xfrm>
          <a:noFill/>
        </p:spPr>
        <p:txBody>
          <a:bodyPr lIns="192856" rIns="257141" anchor="t"/>
          <a:lstStyle>
            <a:lvl1pPr marL="0" indent="0">
              <a:lnSpc>
                <a:spcPct val="80000"/>
              </a:lnSpc>
              <a:buNone/>
              <a:defRPr sz="3200" b="0" u="sng">
                <a:solidFill>
                  <a:schemeClr val="tx1"/>
                </a:solidFill>
                <a:latin typeface="Bebas Neue" panose="020B0506020202020201" pitchFamily="34" charset="0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8" name="Text 3"/>
          <p:cNvSpPr>
            <a:spLocks noGrp="1"/>
          </p:cNvSpPr>
          <p:nvPr>
            <p:ph type="body" idx="32"/>
          </p:nvPr>
        </p:nvSpPr>
        <p:spPr bwMode="gray">
          <a:xfrm>
            <a:off x="12065170" y="2354499"/>
            <a:ext cx="5411504" cy="540000"/>
          </a:xfrm>
          <a:noFill/>
        </p:spPr>
        <p:txBody>
          <a:bodyPr lIns="192856" rIns="257141" anchor="t"/>
          <a:lstStyle>
            <a:lvl1pPr marL="0" indent="0">
              <a:lnSpc>
                <a:spcPct val="80000"/>
              </a:lnSpc>
              <a:buNone/>
              <a:defRPr sz="3200" b="0" u="sng">
                <a:solidFill>
                  <a:schemeClr val="tx1"/>
                </a:solidFill>
                <a:latin typeface="Bebas Neue" panose="020B0506020202020201" pitchFamily="34" charset="0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5"/>
          <p:cNvSpPr>
            <a:spLocks noGrp="1"/>
          </p:cNvSpPr>
          <p:nvPr>
            <p:ph type="body" idx="28"/>
          </p:nvPr>
        </p:nvSpPr>
        <p:spPr bwMode="gray">
          <a:xfrm>
            <a:off x="6437638" y="4489125"/>
            <a:ext cx="5411504" cy="2005125"/>
          </a:xfrm>
          <a:solidFill>
            <a:schemeClr val="bg1">
              <a:lumMod val="65000"/>
            </a:schemeClr>
          </a:solidFill>
        </p:spPr>
        <p:txBody>
          <a:bodyPr lIns="449996" rIns="257141" anchor="ctr"/>
          <a:lstStyle>
            <a:lvl1pPr marL="0" indent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0" name="Text 6"/>
          <p:cNvSpPr>
            <a:spLocks noGrp="1"/>
          </p:cNvSpPr>
          <p:nvPr>
            <p:ph type="body" idx="34"/>
          </p:nvPr>
        </p:nvSpPr>
        <p:spPr bwMode="gray">
          <a:xfrm>
            <a:off x="12065170" y="4575626"/>
            <a:ext cx="5411504" cy="540000"/>
          </a:xfrm>
          <a:noFill/>
        </p:spPr>
        <p:txBody>
          <a:bodyPr lIns="192856" rIns="257141" anchor="t"/>
          <a:lstStyle>
            <a:lvl1pPr marL="0" indent="0">
              <a:lnSpc>
                <a:spcPct val="80000"/>
              </a:lnSpc>
              <a:buNone/>
              <a:defRPr sz="3200" b="0" u="sng">
                <a:solidFill>
                  <a:schemeClr val="tx1"/>
                </a:solidFill>
                <a:latin typeface="Bebas Neue" panose="020B0506020202020201" pitchFamily="34" charset="0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Text 7"/>
          <p:cNvSpPr>
            <a:spLocks noGrp="1"/>
          </p:cNvSpPr>
          <p:nvPr>
            <p:ph type="body" idx="24"/>
          </p:nvPr>
        </p:nvSpPr>
        <p:spPr bwMode="gray">
          <a:xfrm>
            <a:off x="810106" y="6796751"/>
            <a:ext cx="5411504" cy="540000"/>
          </a:xfrm>
          <a:noFill/>
        </p:spPr>
        <p:txBody>
          <a:bodyPr lIns="192856" rIns="257141" anchor="t"/>
          <a:lstStyle>
            <a:lvl1pPr marL="0" indent="0">
              <a:lnSpc>
                <a:spcPct val="80000"/>
              </a:lnSpc>
              <a:buNone/>
              <a:defRPr sz="3200" b="0" u="sng">
                <a:solidFill>
                  <a:schemeClr val="tx1"/>
                </a:solidFill>
                <a:latin typeface="Bebas Neue" panose="020B0506020202020201" pitchFamily="34" charset="0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8"/>
          <p:cNvSpPr>
            <a:spLocks noGrp="1"/>
          </p:cNvSpPr>
          <p:nvPr>
            <p:ph type="body" idx="30"/>
          </p:nvPr>
        </p:nvSpPr>
        <p:spPr bwMode="gray">
          <a:xfrm>
            <a:off x="6437638" y="6796751"/>
            <a:ext cx="5411504" cy="540000"/>
          </a:xfrm>
          <a:noFill/>
        </p:spPr>
        <p:txBody>
          <a:bodyPr lIns="192856" rIns="257141" anchor="t"/>
          <a:lstStyle>
            <a:lvl1pPr marL="0" indent="0">
              <a:lnSpc>
                <a:spcPct val="80000"/>
              </a:lnSpc>
              <a:buNone/>
              <a:defRPr sz="3200" b="0" u="sng">
                <a:solidFill>
                  <a:schemeClr val="tx1"/>
                </a:solidFill>
                <a:latin typeface="Bebas Neue" panose="020B0506020202020201" pitchFamily="34" charset="0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2" name="Text 9"/>
          <p:cNvSpPr>
            <a:spLocks noGrp="1"/>
          </p:cNvSpPr>
          <p:nvPr>
            <p:ph type="body" idx="36"/>
          </p:nvPr>
        </p:nvSpPr>
        <p:spPr bwMode="gray">
          <a:xfrm>
            <a:off x="12065170" y="6796751"/>
            <a:ext cx="5411504" cy="540000"/>
          </a:xfrm>
          <a:noFill/>
        </p:spPr>
        <p:txBody>
          <a:bodyPr lIns="192856" rIns="257141" anchor="t"/>
          <a:lstStyle>
            <a:lvl1pPr marL="0" indent="0">
              <a:lnSpc>
                <a:spcPct val="80000"/>
              </a:lnSpc>
              <a:buNone/>
              <a:defRPr sz="3200" b="0" u="sng">
                <a:solidFill>
                  <a:schemeClr val="tx1"/>
                </a:solidFill>
                <a:latin typeface="Bebas Neue" panose="020B0506020202020201" pitchFamily="34" charset="0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11/16/2022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10106" y="9126000"/>
            <a:ext cx="1350176" cy="540000"/>
          </a:xfrm>
        </p:spPr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" name="Title"/>
          <p:cNvSpPr>
            <a:spLocks noGrp="1"/>
          </p:cNvSpPr>
          <p:nvPr>
            <p:ph type="title"/>
          </p:nvPr>
        </p:nvSpPr>
        <p:spPr>
          <a:xfrm>
            <a:off x="792000" y="648000"/>
            <a:ext cx="16704000" cy="16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791998" y="1458000"/>
            <a:ext cx="16704000" cy="810000"/>
          </a:xfrm>
        </p:spPr>
        <p:txBody>
          <a:bodyPr/>
          <a:lstStyle>
            <a:lvl1pPr marL="0" indent="0">
              <a:buNone/>
              <a:defRPr sz="36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Enter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gray">
          <a:xfrm>
            <a:off x="0" y="3026573"/>
            <a:ext cx="18288000" cy="7260431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642" tIns="144642" rIns="192856" bIns="96428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1071"/>
              </a:spcAft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endParaRPr lang="ru-RU" altLang="ru-RU" sz="2400" noProof="1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357820"/>
            <a:ext cx="16994184" cy="9246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47700" y="1282493"/>
            <a:ext cx="16992600" cy="504366"/>
          </a:xfrm>
        </p:spPr>
        <p:txBody>
          <a:bodyPr>
            <a:no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4"/>
          </p:nvPr>
        </p:nvSpPr>
        <p:spPr>
          <a:xfrm>
            <a:off x="1257300" y="9534529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86D30-3A1D-4C04-B059-8DD8ECD0D942}" type="datetimeFigureOut">
              <a:rPr lang="de-DE"/>
              <a:pPr>
                <a:defRPr/>
              </a:pPr>
              <a:t>16.11.2022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6057900" y="9534529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C41A-5DFD-4D8E-8DAD-D3AC37B28AFC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22823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15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1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27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3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64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0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47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17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0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orbes.com/sites/ashleaebeling/2019/05/15/worlds-largest-healthcare-companies-2019/#558df4b9380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1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21.svg"/><Relationship Id="rId2" Type="http://schemas.openxmlformats.org/officeDocument/2006/relationships/image" Target="../media/image24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26.png"/><Relationship Id="rId15" Type="http://schemas.openxmlformats.org/officeDocument/2006/relationships/image" Target="../media/image19.svg"/><Relationship Id="rId10" Type="http://schemas.openxmlformats.org/officeDocument/2006/relationships/image" Target="../media/image29.png"/><Relationship Id="rId19" Type="http://schemas.openxmlformats.org/officeDocument/2006/relationships/image" Target="../media/image23.svg"/><Relationship Id="rId4" Type="http://schemas.openxmlformats.org/officeDocument/2006/relationships/image" Target="../media/image8.sv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27.png"/><Relationship Id="rId10" Type="http://schemas.openxmlformats.org/officeDocument/2006/relationships/image" Target="../media/image25.svg"/><Relationship Id="rId4" Type="http://schemas.openxmlformats.org/officeDocument/2006/relationships/image" Target="../media/image8.sv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10.svg"/><Relationship Id="rId10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4.emf"/><Relationship Id="rId5" Type="http://schemas.openxmlformats.org/officeDocument/2006/relationships/image" Target="../media/image10.svg"/><Relationship Id="rId10" Type="http://schemas.openxmlformats.org/officeDocument/2006/relationships/image" Target="../media/image43.emf"/><Relationship Id="rId4" Type="http://schemas.openxmlformats.org/officeDocument/2006/relationships/image" Target="../media/image26.png"/><Relationship Id="rId9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62000" y="4000500"/>
            <a:ext cx="16804785" cy="5450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ru-RU" sz="6600" b="1" dirty="0">
                <a:solidFill>
                  <a:schemeClr val="bg1"/>
                </a:solidFill>
              </a:rPr>
              <a:t>Качество и безопасность медицинской деятельности как основной элемент </a:t>
            </a:r>
            <a:r>
              <a:rPr lang="ru-RU" sz="6600" b="1" dirty="0" smtClean="0">
                <a:solidFill>
                  <a:schemeClr val="bg1"/>
                </a:solidFill>
              </a:rPr>
              <a:t>антикризисной </a:t>
            </a:r>
            <a:r>
              <a:rPr lang="ru-RU" sz="6600" b="1" dirty="0">
                <a:solidFill>
                  <a:schemeClr val="bg1"/>
                </a:solidFill>
              </a:rPr>
              <a:t>стратегии </a:t>
            </a:r>
            <a:endParaRPr lang="ru-RU" sz="6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5000"/>
              </a:lnSpc>
            </a:pPr>
            <a:r>
              <a:rPr lang="ru-RU" sz="2800" dirty="0" smtClean="0">
                <a:solidFill>
                  <a:srgbClr val="FFFFFF"/>
                </a:solidFill>
                <a:latin typeface="Crave Sans Bold"/>
              </a:rPr>
              <a:t>Князюк Надежда </a:t>
            </a:r>
            <a:r>
              <a:rPr lang="ru-RU" sz="2800" dirty="0" err="1" smtClean="0">
                <a:solidFill>
                  <a:srgbClr val="FFFFFF"/>
                </a:solidFill>
                <a:latin typeface="Crave Sans Bold"/>
              </a:rPr>
              <a:t>Феофановна</a:t>
            </a:r>
            <a:r>
              <a:rPr lang="ru-RU" sz="2800" dirty="0" smtClean="0">
                <a:solidFill>
                  <a:srgbClr val="FFFFFF"/>
                </a:solidFill>
                <a:latin typeface="Crave Sans Bold"/>
              </a:rPr>
              <a:t>, д.м.н., профессор Байкальской международной бизнес-школы ИГУ</a:t>
            </a:r>
            <a:r>
              <a:rPr lang="ru-RU" sz="2800" dirty="0">
                <a:solidFill>
                  <a:srgbClr val="FFFFFF"/>
                </a:solidFill>
                <a:latin typeface="Crave Sans Bold"/>
              </a:rPr>
              <a:t>, </a:t>
            </a:r>
            <a:r>
              <a:rPr lang="ru-RU" sz="2800" dirty="0" smtClean="0">
                <a:solidFill>
                  <a:srgbClr val="FFFFFF"/>
                </a:solidFill>
                <a:latin typeface="Crave Sans Bold"/>
              </a:rPr>
              <a:t>заместитель </a:t>
            </a:r>
            <a:r>
              <a:rPr lang="ru-RU" sz="2800" dirty="0">
                <a:solidFill>
                  <a:srgbClr val="FFFFFF"/>
                </a:solidFill>
                <a:latin typeface="Crave Sans Bold"/>
              </a:rPr>
              <a:t>главного врача по качеству-руководитель центра компетенций </a:t>
            </a:r>
            <a:r>
              <a:rPr lang="ru-RU" sz="2800" dirty="0" smtClean="0">
                <a:solidFill>
                  <a:srgbClr val="FFFFFF"/>
                </a:solidFill>
                <a:latin typeface="Crave Sans Bold"/>
              </a:rPr>
              <a:t>ГБУЗ ИОКБ,</a:t>
            </a:r>
            <a:endParaRPr lang="en-US" sz="2800" dirty="0">
              <a:solidFill>
                <a:srgbClr val="FFFFFF"/>
              </a:solidFill>
              <a:latin typeface="Crave Sans Bold"/>
            </a:endParaRPr>
          </a:p>
          <a:p>
            <a:pPr algn="ctr">
              <a:lnSpc>
                <a:spcPts val="5000"/>
              </a:lnSpc>
            </a:pPr>
            <a:r>
              <a:rPr lang="ru-RU" sz="2800" dirty="0" smtClean="0">
                <a:solidFill>
                  <a:srgbClr val="FFFFFF"/>
                </a:solidFill>
                <a:latin typeface="Crave Sans Bold"/>
              </a:rPr>
              <a:t>генеральный директор ООО «Дом Качества»</a:t>
            </a:r>
          </a:p>
          <a:p>
            <a:pPr algn="ctr">
              <a:lnSpc>
                <a:spcPts val="5000"/>
              </a:lnSpc>
            </a:pPr>
            <a:endParaRPr lang="en-US" sz="2800" dirty="0">
              <a:solidFill>
                <a:srgbClr val="FFFFFF"/>
              </a:solidFill>
              <a:latin typeface="Crave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52800" y="9231993"/>
            <a:ext cx="11559953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499" dirty="0" err="1">
                <a:solidFill>
                  <a:srgbClr val="FFFFFF"/>
                </a:solidFill>
                <a:latin typeface="Crave Sans"/>
              </a:rPr>
              <a:t>Иркутск</a:t>
            </a:r>
            <a:r>
              <a:rPr lang="en-US" sz="2499" dirty="0">
                <a:solidFill>
                  <a:srgbClr val="FFFFFF"/>
                </a:solidFill>
                <a:latin typeface="Crave Sans"/>
              </a:rPr>
              <a:t> | </a:t>
            </a:r>
            <a:r>
              <a:rPr lang="en-US" sz="2499" dirty="0" smtClean="0">
                <a:solidFill>
                  <a:srgbClr val="FFFFFF"/>
                </a:solidFill>
                <a:latin typeface="Crave Sans"/>
              </a:rPr>
              <a:t>1</a:t>
            </a:r>
            <a:r>
              <a:rPr lang="ru-RU" sz="2499" dirty="0" smtClean="0">
                <a:solidFill>
                  <a:srgbClr val="FFFFFF"/>
                </a:solidFill>
                <a:latin typeface="Crave Sans"/>
              </a:rPr>
              <a:t>7</a:t>
            </a:r>
            <a:r>
              <a:rPr lang="en-US" sz="2499" dirty="0" smtClean="0">
                <a:solidFill>
                  <a:srgbClr val="FFFFFF"/>
                </a:solidFill>
                <a:latin typeface="Crave Sans"/>
              </a:rPr>
              <a:t>.</a:t>
            </a:r>
            <a:r>
              <a:rPr lang="ru-RU" sz="2499" dirty="0" smtClean="0">
                <a:solidFill>
                  <a:srgbClr val="FFFFFF"/>
                </a:solidFill>
                <a:latin typeface="Crave Sans"/>
              </a:rPr>
              <a:t>11</a:t>
            </a:r>
            <a:r>
              <a:rPr lang="en-US" sz="2499" dirty="0" smtClean="0">
                <a:solidFill>
                  <a:srgbClr val="FFFFFF"/>
                </a:solidFill>
                <a:latin typeface="Crave Sans"/>
              </a:rPr>
              <a:t>.2022 </a:t>
            </a:r>
            <a:r>
              <a:rPr lang="en-US" sz="2499" dirty="0" smtClean="0">
                <a:solidFill>
                  <a:srgbClr val="FFFFFF"/>
                </a:solidFill>
                <a:latin typeface="Crave Sans"/>
              </a:rPr>
              <a:t>г.</a:t>
            </a:r>
            <a:endParaRPr lang="en-US" sz="2499" dirty="0">
              <a:solidFill>
                <a:srgbClr val="FFFFFF"/>
              </a:solidFill>
              <a:latin typeface="Crave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6254"/>
            <a:ext cx="5257800" cy="350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3/1585600351_18-p-reklamnie-foni-dlya-biznesa-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4" t="2974" b="39026"/>
          <a:stretch/>
        </p:blipFill>
        <p:spPr bwMode="auto">
          <a:xfrm flipH="1">
            <a:off x="-1" y="-17417"/>
            <a:ext cx="18288000" cy="10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/>
          <p:cNvSpPr/>
          <p:nvPr/>
        </p:nvSpPr>
        <p:spPr>
          <a:xfrm>
            <a:off x="9326" y="-17417"/>
            <a:ext cx="18278674" cy="10312231"/>
          </a:xfrm>
          <a:prstGeom prst="rect">
            <a:avLst/>
          </a:prstGeom>
          <a:gradFill>
            <a:gsLst>
              <a:gs pos="59000">
                <a:srgbClr val="1A72B6">
                  <a:alpha val="80000"/>
                </a:srgbClr>
              </a:gs>
              <a:gs pos="0">
                <a:schemeClr val="accent1">
                  <a:lumMod val="45000"/>
                  <a:lumOff val="55000"/>
                  <a:alpha val="80000"/>
                </a:schemeClr>
              </a:gs>
            </a:gsLst>
            <a:lin ang="10800000" scaled="1"/>
          </a:gradFill>
        </p:spPr>
      </p:sp>
      <p:sp>
        <p:nvSpPr>
          <p:cNvPr id="6" name="Прямоугольник 5"/>
          <p:cNvSpPr/>
          <p:nvPr/>
        </p:nvSpPr>
        <p:spPr>
          <a:xfrm>
            <a:off x="1142731" y="7879804"/>
            <a:ext cx="9297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Oswald Bold"/>
              </a:rPr>
              <a:t>По всем вопросам обращайтесь: </a:t>
            </a:r>
          </a:p>
          <a:p>
            <a:r>
              <a:rPr lang="ru-RU" sz="3600" b="1" dirty="0">
                <a:solidFill>
                  <a:schemeClr val="bg1"/>
                </a:solidFill>
                <a:latin typeface="Oswald Bold"/>
              </a:rPr>
              <a:t>Тел</a:t>
            </a:r>
            <a:r>
              <a:rPr lang="en-US" sz="3600" b="1" dirty="0">
                <a:solidFill>
                  <a:schemeClr val="bg1"/>
                </a:solidFill>
              </a:rPr>
              <a:t>.: </a:t>
            </a:r>
            <a:r>
              <a:rPr lang="en-US" sz="3600" dirty="0">
                <a:solidFill>
                  <a:schemeClr val="bg1"/>
                </a:solidFill>
              </a:rPr>
              <a:t>+7 (983) 419-82-45, +7 (984) 276-77-40,</a:t>
            </a:r>
            <a:endParaRPr lang="ru-RU" sz="3600" dirty="0">
              <a:solidFill>
                <a:schemeClr val="bg1"/>
              </a:solidFill>
              <a:latin typeface="Oswald Bold"/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E-mail: </a:t>
            </a:r>
            <a:r>
              <a:rPr lang="en-US" sz="3600" dirty="0">
                <a:solidFill>
                  <a:schemeClr val="bg1"/>
                </a:solidFill>
              </a:rPr>
              <a:t>quality-house38@yandex.ru</a:t>
            </a:r>
            <a:endParaRPr lang="ru-RU" sz="3600" dirty="0">
              <a:solidFill>
                <a:schemeClr val="bg1"/>
              </a:solidFill>
              <a:latin typeface="Oswald Bol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701" y="8546275"/>
            <a:ext cx="2384016" cy="791425"/>
          </a:xfrm>
          <a:prstGeom prst="rect">
            <a:avLst/>
          </a:prstGeom>
        </p:spPr>
      </p:pic>
      <p:pic>
        <p:nvPicPr>
          <p:cNvPr id="1026" name="Picture 2" descr="C:\Users\kasianova_ad\Downloads\qrcod_34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089" y="3060151"/>
            <a:ext cx="4157453" cy="41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915629" y="751013"/>
            <a:ext cx="415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Oswald Bold"/>
              </a:rPr>
              <a:t>ОНЛАЙН КУРСЫ</a:t>
            </a:r>
            <a:endParaRPr lang="ru-RU" sz="3600" b="1" dirty="0">
              <a:solidFill>
                <a:schemeClr val="bg1"/>
              </a:solidFill>
              <a:latin typeface="Oswald Bold"/>
            </a:endParaRPr>
          </a:p>
        </p:txBody>
      </p:sp>
      <p:pic>
        <p:nvPicPr>
          <p:cNvPr id="1027" name="Picture 3" descr="C:\Users\kasianova_ad\Downloads\1545576072_d90b59_286818dc2fa44d42a27be74374ecaa2f_mv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08" y="1397344"/>
            <a:ext cx="1659497" cy="16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sianova_ad\Downloads\qrcod_34k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18" y="3060152"/>
            <a:ext cx="417682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93070" y="751013"/>
            <a:ext cx="415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Oswald Bold"/>
              </a:rPr>
              <a:t>САМООЦЕНКА</a:t>
            </a:r>
            <a:endParaRPr lang="ru-RU" sz="3600" b="1" dirty="0">
              <a:solidFill>
                <a:schemeClr val="bg1"/>
              </a:solidFill>
              <a:latin typeface="Oswald Bold"/>
            </a:endParaRPr>
          </a:p>
        </p:txBody>
      </p:sp>
      <p:pic>
        <p:nvPicPr>
          <p:cNvPr id="14" name="Picture 3" descr="C:\Users\kasianova_ad\Downloads\1545576072_d90b59_286818dc2fa44d42a27be74374ecaa2f_mv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82" y="1368804"/>
            <a:ext cx="1659497" cy="16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1864678"/>
            <a:ext cx="16535400" cy="1149764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just"/>
            <a:r>
              <a:rPr lang="ru-RU" sz="3200" dirty="0"/>
              <a:t>Основным документом, контролирующим поступление и расходование денежных средств компании, является бюджет движения денежных средств (БДДС).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7296" y="354821"/>
            <a:ext cx="12817424" cy="1488318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ru-RU" sz="4300" b="1" dirty="0" smtClean="0"/>
              <a:t>1. Планирование </a:t>
            </a:r>
            <a:r>
              <a:rPr lang="ru-RU" sz="4300" b="1" dirty="0"/>
              <a:t>и контроль за расходованием и поступлением денежных средств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753600" y="4107239"/>
            <a:ext cx="7861481" cy="4340664"/>
            <a:chOff x="429199" y="2825328"/>
            <a:chExt cx="7106748" cy="29821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5" t="83142" r="43152" b="11762"/>
            <a:stretch/>
          </p:blipFill>
          <p:spPr bwMode="auto">
            <a:xfrm>
              <a:off x="429956" y="5283538"/>
              <a:ext cx="7081720" cy="52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5" t="30382" r="43152" b="60780"/>
            <a:stretch/>
          </p:blipFill>
          <p:spPr bwMode="auto">
            <a:xfrm>
              <a:off x="442609" y="2825328"/>
              <a:ext cx="7093338" cy="91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5" t="45439" r="43152" b="51663"/>
            <a:stretch/>
          </p:blipFill>
          <p:spPr bwMode="auto">
            <a:xfrm>
              <a:off x="442187" y="3735510"/>
              <a:ext cx="7093340" cy="2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5" t="45439" r="43152" b="51663"/>
            <a:stretch/>
          </p:blipFill>
          <p:spPr bwMode="auto">
            <a:xfrm>
              <a:off x="442187" y="3920315"/>
              <a:ext cx="7093340" cy="2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5" t="45439" r="43152" b="51663"/>
            <a:stretch/>
          </p:blipFill>
          <p:spPr bwMode="auto">
            <a:xfrm>
              <a:off x="441851" y="4077759"/>
              <a:ext cx="7093340" cy="2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5" t="56750" r="43152" b="40586"/>
            <a:stretch/>
          </p:blipFill>
          <p:spPr bwMode="auto">
            <a:xfrm>
              <a:off x="430988" y="4376197"/>
              <a:ext cx="7093341" cy="274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5" t="45439" r="43152" b="51663"/>
            <a:stretch/>
          </p:blipFill>
          <p:spPr bwMode="auto">
            <a:xfrm>
              <a:off x="429535" y="4642851"/>
              <a:ext cx="7093340" cy="2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5" t="45439" r="43152" b="51663"/>
            <a:stretch/>
          </p:blipFill>
          <p:spPr bwMode="auto">
            <a:xfrm>
              <a:off x="429535" y="4827656"/>
              <a:ext cx="7093340" cy="2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5" t="45439" r="43152" b="51663"/>
            <a:stretch/>
          </p:blipFill>
          <p:spPr bwMode="auto">
            <a:xfrm>
              <a:off x="429199" y="4985100"/>
              <a:ext cx="7093340" cy="2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647056" y="3276423"/>
            <a:ext cx="8649344" cy="6412743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r>
              <a:rPr lang="ru-RU" sz="2900" b="1" dirty="0"/>
              <a:t>Этап 1. </a:t>
            </a:r>
            <a:r>
              <a:rPr lang="ru-RU" sz="2900" dirty="0"/>
              <a:t>Определяют период планирования</a:t>
            </a:r>
          </a:p>
          <a:p>
            <a:r>
              <a:rPr lang="ru-RU" sz="2900" b="1" dirty="0"/>
              <a:t>Этап 2. </a:t>
            </a:r>
            <a:r>
              <a:rPr lang="ru-RU" sz="2900" dirty="0"/>
              <a:t>Устанавливают размер денежных средств на расчетных счетах и в кассе на начало анализируемого периода</a:t>
            </a:r>
          </a:p>
          <a:p>
            <a:r>
              <a:rPr lang="ru-RU" sz="2900" b="1" dirty="0"/>
              <a:t>Этап 3. </a:t>
            </a:r>
            <a:r>
              <a:rPr lang="ru-RU" sz="2900" dirty="0"/>
              <a:t>Определяют планируемые поступления и расходования денежных средств</a:t>
            </a:r>
          </a:p>
          <a:p>
            <a:r>
              <a:rPr lang="ru-RU" sz="2900" b="1" dirty="0"/>
              <a:t>Этап 4. </a:t>
            </a:r>
            <a:r>
              <a:rPr lang="ru-RU" sz="2900" dirty="0"/>
              <a:t>Рассчитывают разницу между поступлением денежных средств и их </a:t>
            </a:r>
            <a:r>
              <a:rPr lang="ru-RU" sz="2900" dirty="0" smtClean="0"/>
              <a:t>расходом</a:t>
            </a:r>
          </a:p>
          <a:p>
            <a:r>
              <a:rPr lang="ru-RU" sz="2900" b="1" dirty="0"/>
              <a:t>Этап 5. </a:t>
            </a:r>
            <a:r>
              <a:rPr lang="ru-RU" sz="2900" dirty="0"/>
              <a:t>Определяют размер денежных средств на расчетных счетах и в кассе предприятия на конец анализируемого периода</a:t>
            </a:r>
          </a:p>
          <a:p>
            <a:r>
              <a:rPr lang="ru-RU" sz="2900" b="1" dirty="0"/>
              <a:t>Этап 6</a:t>
            </a:r>
            <a:r>
              <a:rPr lang="ru-RU" sz="2900" dirty="0"/>
              <a:t>. Контролируют исполнение БДДС и корректируют его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303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7376" y="606997"/>
            <a:ext cx="11377264" cy="826598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ru-RU" sz="4300" b="1" dirty="0" smtClean="0"/>
              <a:t>2. Сокращение </a:t>
            </a:r>
            <a:r>
              <a:rPr lang="ru-RU" sz="4300" b="1" dirty="0"/>
              <a:t>расходов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8218" y="1487432"/>
            <a:ext cx="16273808" cy="1149764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r>
              <a:rPr lang="ru-RU" sz="3200" dirty="0"/>
              <a:t>Перед разработкой мероприятий по снижению расходов нужно изучить действующую структуру расходов компании, проанализировать их по принципу приоритетности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106" y="3069280"/>
            <a:ext cx="6772996" cy="657321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r>
              <a:rPr lang="ru-RU" sz="3200" b="1" dirty="0"/>
              <a:t>Пример</a:t>
            </a:r>
            <a:r>
              <a:rPr lang="ru-RU" sz="3200" dirty="0"/>
              <a:t> анализа структуры расходов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5" t="35639" r="47600" b="30793"/>
          <a:stretch/>
        </p:blipFill>
        <p:spPr bwMode="auto">
          <a:xfrm>
            <a:off x="1068218" y="3909068"/>
            <a:ext cx="10545960" cy="583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36517" y="4488543"/>
            <a:ext cx="5633224" cy="1888427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marL="510264" indent="-510264">
              <a:buFont typeface="Arial" pitchFamily="34" charset="0"/>
              <a:buChar char="•"/>
            </a:pPr>
            <a:r>
              <a:rPr lang="ru-RU" sz="2800" dirty="0" smtClean="0"/>
              <a:t>Материальные расходы</a:t>
            </a:r>
          </a:p>
          <a:p>
            <a:pPr marL="510264" indent="-510264">
              <a:buFont typeface="Arial" pitchFamily="34" charset="0"/>
              <a:buChar char="•"/>
            </a:pPr>
            <a:r>
              <a:rPr lang="ru-RU" sz="2800" dirty="0" smtClean="0"/>
              <a:t>Расходы на оплату труда</a:t>
            </a:r>
          </a:p>
          <a:p>
            <a:pPr marL="510264" indent="-510264">
              <a:buFont typeface="Arial" pitchFamily="34" charset="0"/>
              <a:buChar char="•"/>
            </a:pPr>
            <a:r>
              <a:rPr lang="ru-RU" sz="2800" dirty="0" smtClean="0"/>
              <a:t>Командировочные расходы</a:t>
            </a:r>
          </a:p>
          <a:p>
            <a:pPr marL="510264" indent="-510264">
              <a:buFont typeface="Arial" pitchFamily="34" charset="0"/>
              <a:buChar char="•"/>
            </a:pPr>
            <a:r>
              <a:rPr lang="ru-RU" sz="2800" dirty="0" smtClean="0"/>
              <a:t>Телефония, Интернет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428140" y="3173862"/>
            <a:ext cx="3590925" cy="1026653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r>
              <a:rPr lang="ru-RU" sz="2800" b="1" dirty="0" smtClean="0"/>
              <a:t>Основные способы </a:t>
            </a:r>
          </a:p>
          <a:p>
            <a:r>
              <a:rPr lang="ru-RU" sz="2800" b="1" dirty="0" smtClean="0"/>
              <a:t>снижения расходов</a:t>
            </a:r>
            <a:endParaRPr lang="ru-RU" sz="2800" b="1" dirty="0"/>
          </a:p>
        </p:txBody>
      </p:sp>
      <p:sp>
        <p:nvSpPr>
          <p:cNvPr id="9" name="TextBox 24"/>
          <p:cNvSpPr txBox="1"/>
          <p:nvPr/>
        </p:nvSpPr>
        <p:spPr>
          <a:xfrm>
            <a:off x="12428140" y="6481433"/>
            <a:ext cx="4952999" cy="657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DF1E13"/>
                </a:solidFill>
                <a:latin typeface="Crave Sans Bold"/>
              </a:rPr>
              <a:t>А какие ещё</a:t>
            </a:r>
            <a:r>
              <a:rPr lang="en-US" sz="4400" b="1" dirty="0" smtClean="0">
                <a:solidFill>
                  <a:srgbClr val="DF1E13"/>
                </a:solidFill>
                <a:latin typeface="Crave Sans Bold"/>
              </a:rPr>
              <a:t>... </a:t>
            </a:r>
            <a:r>
              <a:rPr lang="en-US" sz="4400" b="1" u="none" dirty="0" smtClean="0">
                <a:solidFill>
                  <a:srgbClr val="DF1E13"/>
                </a:solidFill>
                <a:latin typeface="Crave Sans Bold"/>
              </a:rPr>
              <a:t>?</a:t>
            </a:r>
            <a:endParaRPr lang="en-US" sz="4400" b="1" u="none" dirty="0">
              <a:solidFill>
                <a:srgbClr val="DF1E13"/>
              </a:solidFill>
              <a:latin typeface="Crave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3660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9525000" cy="1030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685800" y="1257300"/>
            <a:ext cx="5782378" cy="352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ru-RU" sz="4811" dirty="0" smtClean="0">
                <a:solidFill>
                  <a:srgbClr val="0B0F7B"/>
                </a:solidFill>
                <a:latin typeface="Crave Sans Bold"/>
              </a:rPr>
              <a:t>Пример Программы антикризисных мероприятий  (Блок ФИНАНСЫ)</a:t>
            </a:r>
            <a:endParaRPr lang="en-US" sz="4811" u="none" dirty="0">
              <a:solidFill>
                <a:srgbClr val="0B0F7B"/>
              </a:solidFill>
              <a:latin typeface="Crave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12772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419100"/>
            <a:ext cx="1744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4</a:t>
            </a:r>
            <a:r>
              <a:rPr lang="ru-RU" sz="3600" b="1" dirty="0"/>
              <a:t>.   </a:t>
            </a:r>
            <a:r>
              <a:rPr lang="ru-RU" sz="3600" b="1" dirty="0"/>
              <a:t>Поиск </a:t>
            </a:r>
            <a:r>
              <a:rPr lang="ru-RU" sz="3600" b="1" dirty="0"/>
              <a:t>вариантов </a:t>
            </a:r>
            <a:r>
              <a:rPr lang="ru-RU" sz="3600" b="1" dirty="0" err="1" smtClean="0"/>
              <a:t>импортозамещения</a:t>
            </a:r>
            <a:r>
              <a:rPr lang="ru-RU" sz="3600" b="1" dirty="0" smtClean="0"/>
              <a:t> (ЛП, МИ)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280" y="1562100"/>
            <a:ext cx="5836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 </a:t>
            </a:r>
            <a:r>
              <a:rPr lang="ru-RU" b="1" dirty="0"/>
              <a:t>медицинским изделиям в России относят устройства для диагностики, профилактики и лечения различных заболеваний, включая инструменты, аппараты, имплантаты, реактивы в пробирке, расходные материалы, приспособления, приборы и даже мебель. Не входят в данную категорию средства, которые оказывают фармакологическое, генетическое или метаболическое воздействие на организм.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160338"/>
            <a:ext cx="3344908" cy="221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www.sonar2050.org/storage/files/%D0%9B%D0%B8%D0%B7%D0%B0%D0%BD/%D0%98%D0%92%D0%9B/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www.sonar2050.org/storage/files/%D0%9B%D0%B8%D0%B7%D0%B0%D0%BD/%D0%98%D0%92%D0%9B/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7734300"/>
            <a:ext cx="149961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400" i="1" dirty="0" smtClean="0">
                <a:solidFill>
                  <a:srgbClr val="333333"/>
                </a:solidFill>
                <a:latin typeface="Roboto"/>
              </a:rPr>
              <a:t>Как </a:t>
            </a:r>
            <a:r>
              <a:rPr lang="ru-RU" sz="2400" i="1" dirty="0">
                <a:solidFill>
                  <a:srgbClr val="333333"/>
                </a:solidFill>
                <a:latin typeface="Roboto"/>
              </a:rPr>
              <a:t>видно из данных таблицы, в топ-10 крупнейших производителей </a:t>
            </a:r>
            <a:r>
              <a:rPr lang="ru-RU" sz="2400" i="1" dirty="0" err="1">
                <a:solidFill>
                  <a:srgbClr val="333333"/>
                </a:solidFill>
                <a:latin typeface="Roboto"/>
              </a:rPr>
              <a:t>медизделий</a:t>
            </a:r>
            <a:r>
              <a:rPr lang="ru-RU" sz="2400" i="1" dirty="0">
                <a:solidFill>
                  <a:srgbClr val="333333"/>
                </a:solidFill>
                <a:latin typeface="Roboto"/>
              </a:rPr>
              <a:t> в мире лишь три компании не являются американскими.</a:t>
            </a:r>
            <a:endParaRPr lang="ru-RU" sz="2400" dirty="0">
              <a:solidFill>
                <a:srgbClr val="333333"/>
              </a:solidFill>
              <a:latin typeface="Roboto"/>
            </a:endParaRP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Roboto"/>
              </a:rPr>
              <a:t>Государству же в лице «</a:t>
            </a:r>
            <a:r>
              <a:rPr lang="ru-RU" sz="2400" dirty="0" err="1">
                <a:solidFill>
                  <a:srgbClr val="333333"/>
                </a:solidFill>
                <a:latin typeface="Roboto"/>
              </a:rPr>
              <a:t>Ростеха</a:t>
            </a:r>
            <a:r>
              <a:rPr lang="ru-RU" sz="2400" dirty="0">
                <a:solidFill>
                  <a:srgbClr val="333333"/>
                </a:solidFill>
                <a:latin typeface="Roboto"/>
              </a:rPr>
              <a:t>» не удалось ни создать СП с иностранцами, ни наладить своё производство аппаратов МРТ и КТ</a:t>
            </a:r>
            <a:r>
              <a:rPr lang="ru-RU" sz="2400" dirty="0" smtClean="0">
                <a:solidFill>
                  <a:srgbClr val="333333"/>
                </a:solidFill>
                <a:latin typeface="Roboto"/>
              </a:rPr>
              <a:t>.</a:t>
            </a:r>
            <a:r>
              <a:rPr lang="ru-RU" sz="2400" i="1" dirty="0">
                <a:solidFill>
                  <a:srgbClr val="333333"/>
                </a:solidFill>
                <a:latin typeface="Roboto"/>
              </a:rPr>
              <a:t> </a:t>
            </a:r>
            <a:endParaRPr lang="ru-RU" sz="2400" i="1" dirty="0" smtClean="0">
              <a:solidFill>
                <a:srgbClr val="333333"/>
              </a:solidFill>
              <a:latin typeface="Roboto"/>
            </a:endParaRPr>
          </a:p>
          <a:p>
            <a:pPr algn="just"/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5431"/>
            <a:ext cx="809963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8200" y="4914900"/>
            <a:ext cx="17221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Доля </a:t>
            </a:r>
            <a:r>
              <a:rPr lang="ru-RU" sz="3600" b="1" dirty="0"/>
              <a:t>отечественных </a:t>
            </a:r>
            <a:r>
              <a:rPr lang="ru-RU" sz="3600" b="1" dirty="0" err="1"/>
              <a:t>медизделий</a:t>
            </a:r>
            <a:r>
              <a:rPr lang="ru-RU" sz="3600" b="1" dirty="0"/>
              <a:t> в России не изменилась по сравнению с показателем 2014 года, оставшись на всё той же отметке в </a:t>
            </a:r>
            <a:r>
              <a:rPr lang="ru-RU" sz="4400" b="1" dirty="0"/>
              <a:t>21 %</a:t>
            </a:r>
            <a:r>
              <a:rPr lang="ru-RU" sz="3600" b="1" dirty="0"/>
              <a:t>. </a:t>
            </a:r>
            <a:r>
              <a:rPr lang="ru-RU" sz="3600" b="1" dirty="0" smtClean="0"/>
              <a:t>В </a:t>
            </a:r>
            <a:r>
              <a:rPr lang="ru-RU" sz="3600" b="1" dirty="0"/>
              <a:t>связи с реализацией нацпроекта «Здоровье» и мерами господдержки производителей </a:t>
            </a:r>
            <a:r>
              <a:rPr lang="ru-RU" sz="3600" b="1" dirty="0" err="1"/>
              <a:t>медизделий</a:t>
            </a:r>
            <a:r>
              <a:rPr lang="ru-RU" sz="3600" b="1" dirty="0"/>
              <a:t> доля российских производителей </a:t>
            </a:r>
            <a:r>
              <a:rPr lang="ru-RU" sz="2800" b="1" dirty="0"/>
              <a:t>к 2024 году должна увеличиться до 32 %.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59474" y="4370050"/>
            <a:ext cx="2743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i="1" dirty="0">
                <a:solidFill>
                  <a:srgbClr val="333333"/>
                </a:solidFill>
                <a:latin typeface="Roboto"/>
              </a:rPr>
              <a:t>Источник: </a:t>
            </a:r>
            <a:r>
              <a:rPr lang="ru-RU" sz="2400" i="1" dirty="0" err="1">
                <a:solidFill>
                  <a:srgbClr val="CB2C2C"/>
                </a:solidFill>
                <a:latin typeface="Roboto"/>
                <a:hlinkClick r:id="rId4"/>
              </a:rPr>
              <a:t>Forbes</a:t>
            </a:r>
            <a:endParaRPr lang="ru-RU" sz="2400" dirty="0">
              <a:solidFill>
                <a:srgbClr val="33333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5491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 bwMode="gray">
          <a:xfrm>
            <a:off x="792116" y="3117113"/>
            <a:ext cx="5411504" cy="540000"/>
          </a:xfrm>
        </p:spPr>
        <p:txBody>
          <a:bodyPr/>
          <a:lstStyle/>
          <a:p>
            <a:r>
              <a:rPr lang="ru-RU" dirty="0" smtClean="0"/>
              <a:t>Перепроизводство</a:t>
            </a:r>
            <a:endParaRPr lang="en-US" dirty="0"/>
          </a:p>
        </p:txBody>
      </p:sp>
      <p:sp>
        <p:nvSpPr>
          <p:cNvPr id="189" name="Textplatzhalter 188"/>
          <p:cNvSpPr>
            <a:spLocks noGrp="1"/>
          </p:cNvSpPr>
          <p:nvPr>
            <p:ph type="body" idx="26"/>
          </p:nvPr>
        </p:nvSpPr>
        <p:spPr bwMode="gray">
          <a:xfrm>
            <a:off x="6419648" y="3117113"/>
            <a:ext cx="5411504" cy="540000"/>
          </a:xfrm>
        </p:spPr>
        <p:txBody>
          <a:bodyPr/>
          <a:lstStyle/>
          <a:p>
            <a:r>
              <a:rPr lang="ru-RU" dirty="0" smtClean="0"/>
              <a:t>Простой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8"/>
          </p:nvPr>
        </p:nvSpPr>
        <p:spPr bwMode="gray">
          <a:xfrm>
            <a:off x="792116" y="5338239"/>
            <a:ext cx="5411504" cy="540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Неэффективные процессы</a:t>
            </a:r>
            <a:endParaRPr lang="en-US" dirty="0"/>
          </a:p>
        </p:txBody>
      </p:sp>
      <p:sp>
        <p:nvSpPr>
          <p:cNvPr id="1052" name="Textplatzhalter 1051"/>
          <p:cNvSpPr>
            <a:spLocks noGrp="1"/>
          </p:cNvSpPr>
          <p:nvPr>
            <p:ph type="body" idx="32"/>
          </p:nvPr>
        </p:nvSpPr>
        <p:spPr bwMode="gray">
          <a:xfrm>
            <a:off x="12047180" y="3117113"/>
            <a:ext cx="5411504" cy="540000"/>
          </a:xfrm>
        </p:spPr>
        <p:txBody>
          <a:bodyPr/>
          <a:lstStyle/>
          <a:p>
            <a:r>
              <a:rPr lang="ru-RU" dirty="0" smtClean="0"/>
              <a:t>Транспортировка</a:t>
            </a:r>
            <a:endParaRPr lang="en-US" dirty="0"/>
          </a:p>
        </p:txBody>
      </p:sp>
      <p:sp>
        <p:nvSpPr>
          <p:cNvPr id="1053" name="Textplatzhalter 1052"/>
          <p:cNvSpPr>
            <a:spLocks noGrp="1"/>
          </p:cNvSpPr>
          <p:nvPr>
            <p:ph type="body" idx="34"/>
          </p:nvPr>
        </p:nvSpPr>
        <p:spPr bwMode="gray">
          <a:xfrm>
            <a:off x="12047180" y="5338239"/>
            <a:ext cx="5411504" cy="540000"/>
          </a:xfrm>
        </p:spPr>
        <p:txBody>
          <a:bodyPr/>
          <a:lstStyle/>
          <a:p>
            <a:r>
              <a:rPr lang="ru-RU" dirty="0" smtClean="0"/>
              <a:t>Перемещение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idx="24"/>
          </p:nvPr>
        </p:nvSpPr>
        <p:spPr bwMode="gray">
          <a:xfrm>
            <a:off x="792116" y="7559364"/>
            <a:ext cx="5411504" cy="540000"/>
          </a:xfrm>
        </p:spPr>
        <p:txBody>
          <a:bodyPr/>
          <a:lstStyle/>
          <a:p>
            <a:r>
              <a:rPr lang="ru-RU" dirty="0" smtClean="0"/>
              <a:t>Ошибка / переделывание</a:t>
            </a: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idx="30"/>
          </p:nvPr>
        </p:nvSpPr>
        <p:spPr bwMode="gray">
          <a:xfrm>
            <a:off x="6419648" y="7559364"/>
            <a:ext cx="5411504" cy="540000"/>
          </a:xfrm>
        </p:spPr>
        <p:txBody>
          <a:bodyPr/>
          <a:lstStyle/>
          <a:p>
            <a:r>
              <a:rPr lang="ru-RU" dirty="0" smtClean="0"/>
              <a:t>Запасы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36"/>
          </p:nvPr>
        </p:nvSpPr>
        <p:spPr bwMode="gray">
          <a:xfrm>
            <a:off x="12047180" y="7559364"/>
            <a:ext cx="5411504" cy="540000"/>
          </a:xfrm>
        </p:spPr>
        <p:txBody>
          <a:bodyPr/>
          <a:lstStyle/>
          <a:p>
            <a:r>
              <a:rPr lang="ru-RU" dirty="0" smtClean="0"/>
              <a:t>Творчество</a:t>
            </a:r>
            <a:endParaRPr lang="en-US" dirty="0"/>
          </a:p>
        </p:txBody>
      </p:sp>
      <p:grpSp>
        <p:nvGrpSpPr>
          <p:cNvPr id="1109" name="Gruppieren 1108"/>
          <p:cNvGrpSpPr/>
          <p:nvPr/>
        </p:nvGrpSpPr>
        <p:grpSpPr bwMode="gray">
          <a:xfrm>
            <a:off x="1028152" y="3661837"/>
            <a:ext cx="4918088" cy="1163190"/>
            <a:chOff x="710185" y="1853807"/>
            <a:chExt cx="2960124" cy="933477"/>
          </a:xfrm>
        </p:grpSpPr>
        <p:grpSp>
          <p:nvGrpSpPr>
            <p:cNvPr id="1110" name="Gruppieren 1109"/>
            <p:cNvGrpSpPr/>
            <p:nvPr/>
          </p:nvGrpSpPr>
          <p:grpSpPr bwMode="gray">
            <a:xfrm>
              <a:off x="2947693" y="1853807"/>
              <a:ext cx="722616" cy="913513"/>
              <a:chOff x="12187238" y="2486025"/>
              <a:chExt cx="3779837" cy="4778376"/>
            </a:xfrm>
          </p:grpSpPr>
          <p:sp>
            <p:nvSpPr>
              <p:cNvPr id="1182" name="Rectangle 171"/>
              <p:cNvSpPr>
                <a:spLocks noChangeArrowheads="1"/>
              </p:cNvSpPr>
              <p:nvPr/>
            </p:nvSpPr>
            <p:spPr bwMode="gray">
              <a:xfrm>
                <a:off x="12187238" y="6956425"/>
                <a:ext cx="1844675" cy="71438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3" name="Rectangle 172"/>
              <p:cNvSpPr>
                <a:spLocks noChangeArrowheads="1"/>
              </p:cNvSpPr>
              <p:nvPr/>
            </p:nvSpPr>
            <p:spPr bwMode="gray">
              <a:xfrm>
                <a:off x="12187238" y="7192963"/>
                <a:ext cx="1844675" cy="71438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4" name="Rectangle 173"/>
              <p:cNvSpPr>
                <a:spLocks noChangeArrowheads="1"/>
              </p:cNvSpPr>
              <p:nvPr/>
            </p:nvSpPr>
            <p:spPr bwMode="gray">
              <a:xfrm>
                <a:off x="12187238" y="7027863"/>
                <a:ext cx="115887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5" name="Rectangle 174"/>
              <p:cNvSpPr>
                <a:spLocks noChangeArrowheads="1"/>
              </p:cNvSpPr>
              <p:nvPr/>
            </p:nvSpPr>
            <p:spPr bwMode="gray">
              <a:xfrm>
                <a:off x="13911263" y="7027863"/>
                <a:ext cx="120650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6" name="Rectangle 175"/>
              <p:cNvSpPr>
                <a:spLocks noChangeArrowheads="1"/>
              </p:cNvSpPr>
              <p:nvPr/>
            </p:nvSpPr>
            <p:spPr bwMode="gray">
              <a:xfrm>
                <a:off x="13049250" y="7027863"/>
                <a:ext cx="119062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7" name="Rectangle 176"/>
              <p:cNvSpPr>
                <a:spLocks noChangeArrowheads="1"/>
              </p:cNvSpPr>
              <p:nvPr/>
            </p:nvSpPr>
            <p:spPr bwMode="gray">
              <a:xfrm>
                <a:off x="12187238" y="6276975"/>
                <a:ext cx="876300" cy="6794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8" name="Rectangle 177"/>
              <p:cNvSpPr>
                <a:spLocks noChangeArrowheads="1"/>
              </p:cNvSpPr>
              <p:nvPr/>
            </p:nvSpPr>
            <p:spPr bwMode="gray">
              <a:xfrm>
                <a:off x="12253913" y="6348413"/>
                <a:ext cx="228600" cy="15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9" name="Rectangle 178"/>
              <p:cNvSpPr>
                <a:spLocks noChangeArrowheads="1"/>
              </p:cNvSpPr>
              <p:nvPr/>
            </p:nvSpPr>
            <p:spPr bwMode="gray">
              <a:xfrm>
                <a:off x="12253913" y="6532563"/>
                <a:ext cx="228600" cy="26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0" name="Rectangle 179"/>
              <p:cNvSpPr>
                <a:spLocks noChangeArrowheads="1"/>
              </p:cNvSpPr>
              <p:nvPr/>
            </p:nvSpPr>
            <p:spPr bwMode="gray">
              <a:xfrm>
                <a:off x="12253913" y="65706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1" name="Rectangle 180"/>
              <p:cNvSpPr>
                <a:spLocks noChangeArrowheads="1"/>
              </p:cNvSpPr>
              <p:nvPr/>
            </p:nvSpPr>
            <p:spPr bwMode="gray">
              <a:xfrm>
                <a:off x="13150850" y="6276975"/>
                <a:ext cx="881062" cy="6794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2" name="Rectangle 181"/>
              <p:cNvSpPr>
                <a:spLocks noChangeArrowheads="1"/>
              </p:cNvSpPr>
              <p:nvPr/>
            </p:nvSpPr>
            <p:spPr bwMode="gray">
              <a:xfrm>
                <a:off x="13217525" y="6348413"/>
                <a:ext cx="228600" cy="15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3" name="Rectangle 182"/>
              <p:cNvSpPr>
                <a:spLocks noChangeArrowheads="1"/>
              </p:cNvSpPr>
              <p:nvPr/>
            </p:nvSpPr>
            <p:spPr bwMode="gray">
              <a:xfrm>
                <a:off x="13217525" y="6532563"/>
                <a:ext cx="228600" cy="26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4" name="Rectangle 183"/>
              <p:cNvSpPr>
                <a:spLocks noChangeArrowheads="1"/>
              </p:cNvSpPr>
              <p:nvPr/>
            </p:nvSpPr>
            <p:spPr bwMode="gray">
              <a:xfrm>
                <a:off x="13217525" y="65706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5" name="Rectangle 184"/>
              <p:cNvSpPr>
                <a:spLocks noChangeArrowheads="1"/>
              </p:cNvSpPr>
              <p:nvPr/>
            </p:nvSpPr>
            <p:spPr bwMode="gray">
              <a:xfrm>
                <a:off x="12187238" y="5576888"/>
                <a:ext cx="876300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6" name="Rectangle 185"/>
              <p:cNvSpPr>
                <a:spLocks noChangeArrowheads="1"/>
              </p:cNvSpPr>
              <p:nvPr/>
            </p:nvSpPr>
            <p:spPr bwMode="gray">
              <a:xfrm>
                <a:off x="12253913" y="5648325"/>
                <a:ext cx="2286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7" name="Rectangle 186"/>
              <p:cNvSpPr>
                <a:spLocks noChangeArrowheads="1"/>
              </p:cNvSpPr>
              <p:nvPr/>
            </p:nvSpPr>
            <p:spPr bwMode="gray">
              <a:xfrm>
                <a:off x="12253913" y="582771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8" name="Rectangle 187"/>
              <p:cNvSpPr>
                <a:spLocks noChangeArrowheads="1"/>
              </p:cNvSpPr>
              <p:nvPr/>
            </p:nvSpPr>
            <p:spPr bwMode="gray">
              <a:xfrm>
                <a:off x="12253913" y="586898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9" name="Rectangle 188"/>
              <p:cNvSpPr>
                <a:spLocks noChangeArrowheads="1"/>
              </p:cNvSpPr>
              <p:nvPr/>
            </p:nvSpPr>
            <p:spPr bwMode="gray">
              <a:xfrm>
                <a:off x="13150850" y="5576888"/>
                <a:ext cx="881062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0" name="Rectangle 189"/>
              <p:cNvSpPr>
                <a:spLocks noChangeArrowheads="1"/>
              </p:cNvSpPr>
              <p:nvPr/>
            </p:nvSpPr>
            <p:spPr bwMode="gray">
              <a:xfrm>
                <a:off x="13217525" y="5648325"/>
                <a:ext cx="2286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1" name="Rectangle 190"/>
              <p:cNvSpPr>
                <a:spLocks noChangeArrowheads="1"/>
              </p:cNvSpPr>
              <p:nvPr/>
            </p:nvSpPr>
            <p:spPr bwMode="gray">
              <a:xfrm>
                <a:off x="13217525" y="582771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2" name="Rectangle 191"/>
              <p:cNvSpPr>
                <a:spLocks noChangeArrowheads="1"/>
              </p:cNvSpPr>
              <p:nvPr/>
            </p:nvSpPr>
            <p:spPr bwMode="gray">
              <a:xfrm>
                <a:off x="13217525" y="586898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3" name="Rectangle 192"/>
              <p:cNvSpPr>
                <a:spLocks noChangeArrowheads="1"/>
              </p:cNvSpPr>
              <p:nvPr/>
            </p:nvSpPr>
            <p:spPr bwMode="gray">
              <a:xfrm>
                <a:off x="12187238" y="4883150"/>
                <a:ext cx="876300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4" name="Rectangle 193"/>
              <p:cNvSpPr>
                <a:spLocks noChangeArrowheads="1"/>
              </p:cNvSpPr>
              <p:nvPr/>
            </p:nvSpPr>
            <p:spPr bwMode="gray">
              <a:xfrm>
                <a:off x="12253913" y="4954588"/>
                <a:ext cx="2286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5" name="Rectangle 194"/>
              <p:cNvSpPr>
                <a:spLocks noChangeArrowheads="1"/>
              </p:cNvSpPr>
              <p:nvPr/>
            </p:nvSpPr>
            <p:spPr bwMode="gray">
              <a:xfrm>
                <a:off x="12253913" y="5133975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6" name="Rectangle 195"/>
              <p:cNvSpPr>
                <a:spLocks noChangeArrowheads="1"/>
              </p:cNvSpPr>
              <p:nvPr/>
            </p:nvSpPr>
            <p:spPr bwMode="gray">
              <a:xfrm>
                <a:off x="12253913" y="5175250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7" name="Rectangle 196"/>
              <p:cNvSpPr>
                <a:spLocks noChangeArrowheads="1"/>
              </p:cNvSpPr>
              <p:nvPr/>
            </p:nvSpPr>
            <p:spPr bwMode="gray">
              <a:xfrm>
                <a:off x="13150850" y="4883150"/>
                <a:ext cx="881062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8" name="Rectangle 197"/>
              <p:cNvSpPr>
                <a:spLocks noChangeArrowheads="1"/>
              </p:cNvSpPr>
              <p:nvPr/>
            </p:nvSpPr>
            <p:spPr bwMode="gray">
              <a:xfrm>
                <a:off x="13217525" y="4954588"/>
                <a:ext cx="2286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9" name="Rectangle 198"/>
              <p:cNvSpPr>
                <a:spLocks noChangeArrowheads="1"/>
              </p:cNvSpPr>
              <p:nvPr/>
            </p:nvSpPr>
            <p:spPr bwMode="gray">
              <a:xfrm>
                <a:off x="13217525" y="5133975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0" name="Rectangle 199"/>
              <p:cNvSpPr>
                <a:spLocks noChangeArrowheads="1"/>
              </p:cNvSpPr>
              <p:nvPr/>
            </p:nvSpPr>
            <p:spPr bwMode="gray">
              <a:xfrm>
                <a:off x="13217525" y="5175250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1" name="Rectangle 200"/>
              <p:cNvSpPr>
                <a:spLocks noChangeArrowheads="1"/>
              </p:cNvSpPr>
              <p:nvPr/>
            </p:nvSpPr>
            <p:spPr bwMode="gray">
              <a:xfrm>
                <a:off x="14120813" y="6956425"/>
                <a:ext cx="1846262" cy="71438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2" name="Rectangle 201"/>
              <p:cNvSpPr>
                <a:spLocks noChangeArrowheads="1"/>
              </p:cNvSpPr>
              <p:nvPr/>
            </p:nvSpPr>
            <p:spPr bwMode="gray">
              <a:xfrm>
                <a:off x="14120813" y="7192963"/>
                <a:ext cx="1846262" cy="71438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3" name="Rectangle 202"/>
              <p:cNvSpPr>
                <a:spLocks noChangeArrowheads="1"/>
              </p:cNvSpPr>
              <p:nvPr/>
            </p:nvSpPr>
            <p:spPr bwMode="gray">
              <a:xfrm>
                <a:off x="14120813" y="7027863"/>
                <a:ext cx="120650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4" name="Rectangle 203"/>
              <p:cNvSpPr>
                <a:spLocks noChangeArrowheads="1"/>
              </p:cNvSpPr>
              <p:nvPr/>
            </p:nvSpPr>
            <p:spPr bwMode="gray">
              <a:xfrm>
                <a:off x="15846425" y="7027863"/>
                <a:ext cx="120650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5" name="Rectangle 204"/>
              <p:cNvSpPr>
                <a:spLocks noChangeArrowheads="1"/>
              </p:cNvSpPr>
              <p:nvPr/>
            </p:nvSpPr>
            <p:spPr bwMode="gray">
              <a:xfrm>
                <a:off x="14984413" y="7027863"/>
                <a:ext cx="119062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6" name="Rectangle 205"/>
              <p:cNvSpPr>
                <a:spLocks noChangeArrowheads="1"/>
              </p:cNvSpPr>
              <p:nvPr/>
            </p:nvSpPr>
            <p:spPr bwMode="gray">
              <a:xfrm>
                <a:off x="14120813" y="6276975"/>
                <a:ext cx="881062" cy="6794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7" name="Rectangle 206"/>
              <p:cNvSpPr>
                <a:spLocks noChangeArrowheads="1"/>
              </p:cNvSpPr>
              <p:nvPr/>
            </p:nvSpPr>
            <p:spPr bwMode="gray">
              <a:xfrm>
                <a:off x="14189075" y="6348413"/>
                <a:ext cx="228600" cy="15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8" name="Rectangle 207"/>
              <p:cNvSpPr>
                <a:spLocks noChangeArrowheads="1"/>
              </p:cNvSpPr>
              <p:nvPr/>
            </p:nvSpPr>
            <p:spPr bwMode="gray">
              <a:xfrm>
                <a:off x="14189075" y="6532563"/>
                <a:ext cx="228600" cy="26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9" name="Rectangle 208"/>
              <p:cNvSpPr>
                <a:spLocks noChangeArrowheads="1"/>
              </p:cNvSpPr>
              <p:nvPr/>
            </p:nvSpPr>
            <p:spPr bwMode="gray">
              <a:xfrm>
                <a:off x="14189075" y="65706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0" name="Rectangle 209"/>
              <p:cNvSpPr>
                <a:spLocks noChangeArrowheads="1"/>
              </p:cNvSpPr>
              <p:nvPr/>
            </p:nvSpPr>
            <p:spPr bwMode="gray">
              <a:xfrm>
                <a:off x="15084425" y="6276975"/>
                <a:ext cx="882650" cy="6794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1" name="Rectangle 210"/>
              <p:cNvSpPr>
                <a:spLocks noChangeArrowheads="1"/>
              </p:cNvSpPr>
              <p:nvPr/>
            </p:nvSpPr>
            <p:spPr bwMode="gray">
              <a:xfrm>
                <a:off x="15155863" y="6348413"/>
                <a:ext cx="228600" cy="15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2" name="Rectangle 211"/>
              <p:cNvSpPr>
                <a:spLocks noChangeArrowheads="1"/>
              </p:cNvSpPr>
              <p:nvPr/>
            </p:nvSpPr>
            <p:spPr bwMode="gray">
              <a:xfrm>
                <a:off x="15155863" y="6532563"/>
                <a:ext cx="228600" cy="26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3" name="Rectangle 212"/>
              <p:cNvSpPr>
                <a:spLocks noChangeArrowheads="1"/>
              </p:cNvSpPr>
              <p:nvPr/>
            </p:nvSpPr>
            <p:spPr bwMode="gray">
              <a:xfrm>
                <a:off x="15155863" y="65706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4" name="Rectangle 213"/>
              <p:cNvSpPr>
                <a:spLocks noChangeArrowheads="1"/>
              </p:cNvSpPr>
              <p:nvPr/>
            </p:nvSpPr>
            <p:spPr bwMode="gray">
              <a:xfrm>
                <a:off x="14120813" y="5576888"/>
                <a:ext cx="881062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5" name="Rectangle 214"/>
              <p:cNvSpPr>
                <a:spLocks noChangeArrowheads="1"/>
              </p:cNvSpPr>
              <p:nvPr/>
            </p:nvSpPr>
            <p:spPr bwMode="gray">
              <a:xfrm>
                <a:off x="14189075" y="5648325"/>
                <a:ext cx="2286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6" name="Rectangle 215"/>
              <p:cNvSpPr>
                <a:spLocks noChangeArrowheads="1"/>
              </p:cNvSpPr>
              <p:nvPr/>
            </p:nvSpPr>
            <p:spPr bwMode="gray">
              <a:xfrm>
                <a:off x="14189075" y="582771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7" name="Rectangle 216"/>
              <p:cNvSpPr>
                <a:spLocks noChangeArrowheads="1"/>
              </p:cNvSpPr>
              <p:nvPr/>
            </p:nvSpPr>
            <p:spPr bwMode="gray">
              <a:xfrm>
                <a:off x="14189075" y="586898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8" name="Rectangle 217"/>
              <p:cNvSpPr>
                <a:spLocks noChangeArrowheads="1"/>
              </p:cNvSpPr>
              <p:nvPr/>
            </p:nvSpPr>
            <p:spPr bwMode="gray">
              <a:xfrm>
                <a:off x="15084425" y="5576888"/>
                <a:ext cx="882650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9" name="Rectangle 218"/>
              <p:cNvSpPr>
                <a:spLocks noChangeArrowheads="1"/>
              </p:cNvSpPr>
              <p:nvPr/>
            </p:nvSpPr>
            <p:spPr bwMode="gray">
              <a:xfrm>
                <a:off x="15155863" y="5648325"/>
                <a:ext cx="2286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0" name="Rectangle 219"/>
              <p:cNvSpPr>
                <a:spLocks noChangeArrowheads="1"/>
              </p:cNvSpPr>
              <p:nvPr/>
            </p:nvSpPr>
            <p:spPr bwMode="gray">
              <a:xfrm>
                <a:off x="15155863" y="582771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1" name="Rectangle 220"/>
              <p:cNvSpPr>
                <a:spLocks noChangeArrowheads="1"/>
              </p:cNvSpPr>
              <p:nvPr/>
            </p:nvSpPr>
            <p:spPr bwMode="gray">
              <a:xfrm>
                <a:off x="15155863" y="586898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2" name="Rectangle 221"/>
              <p:cNvSpPr>
                <a:spLocks noChangeArrowheads="1"/>
              </p:cNvSpPr>
              <p:nvPr/>
            </p:nvSpPr>
            <p:spPr bwMode="gray">
              <a:xfrm>
                <a:off x="14120813" y="4883150"/>
                <a:ext cx="881062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3" name="Rectangle 222"/>
              <p:cNvSpPr>
                <a:spLocks noChangeArrowheads="1"/>
              </p:cNvSpPr>
              <p:nvPr/>
            </p:nvSpPr>
            <p:spPr bwMode="gray">
              <a:xfrm>
                <a:off x="14189075" y="4954588"/>
                <a:ext cx="2286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4" name="Rectangle 223"/>
              <p:cNvSpPr>
                <a:spLocks noChangeArrowheads="1"/>
              </p:cNvSpPr>
              <p:nvPr/>
            </p:nvSpPr>
            <p:spPr bwMode="gray">
              <a:xfrm>
                <a:off x="14189075" y="5133975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5" name="Rectangle 224"/>
              <p:cNvSpPr>
                <a:spLocks noChangeArrowheads="1"/>
              </p:cNvSpPr>
              <p:nvPr/>
            </p:nvSpPr>
            <p:spPr bwMode="gray">
              <a:xfrm>
                <a:off x="14189075" y="5175250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6" name="Rectangle 225"/>
              <p:cNvSpPr>
                <a:spLocks noChangeArrowheads="1"/>
              </p:cNvSpPr>
              <p:nvPr/>
            </p:nvSpPr>
            <p:spPr bwMode="gray">
              <a:xfrm>
                <a:off x="15084425" y="4883150"/>
                <a:ext cx="882650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7" name="Rectangle 226"/>
              <p:cNvSpPr>
                <a:spLocks noChangeArrowheads="1"/>
              </p:cNvSpPr>
              <p:nvPr/>
            </p:nvSpPr>
            <p:spPr bwMode="gray">
              <a:xfrm>
                <a:off x="15155863" y="4954588"/>
                <a:ext cx="2286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8" name="Rectangle 227"/>
              <p:cNvSpPr>
                <a:spLocks noChangeArrowheads="1"/>
              </p:cNvSpPr>
              <p:nvPr/>
            </p:nvSpPr>
            <p:spPr bwMode="gray">
              <a:xfrm>
                <a:off x="15155863" y="5133975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9" name="Rectangle 228"/>
              <p:cNvSpPr>
                <a:spLocks noChangeArrowheads="1"/>
              </p:cNvSpPr>
              <p:nvPr/>
            </p:nvSpPr>
            <p:spPr bwMode="gray">
              <a:xfrm>
                <a:off x="15155863" y="5175250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0" name="Rectangle 229"/>
              <p:cNvSpPr>
                <a:spLocks noChangeArrowheads="1"/>
              </p:cNvSpPr>
              <p:nvPr/>
            </p:nvSpPr>
            <p:spPr bwMode="gray">
              <a:xfrm>
                <a:off x="14120813" y="4559300"/>
                <a:ext cx="1846262" cy="71438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1" name="Rectangle 230"/>
              <p:cNvSpPr>
                <a:spLocks noChangeArrowheads="1"/>
              </p:cNvSpPr>
              <p:nvPr/>
            </p:nvSpPr>
            <p:spPr bwMode="gray">
              <a:xfrm>
                <a:off x="14120813" y="4792663"/>
                <a:ext cx="1846262" cy="74613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2" name="Rectangle 231"/>
              <p:cNvSpPr>
                <a:spLocks noChangeArrowheads="1"/>
              </p:cNvSpPr>
              <p:nvPr/>
            </p:nvSpPr>
            <p:spPr bwMode="gray">
              <a:xfrm>
                <a:off x="14120813" y="4630738"/>
                <a:ext cx="120650" cy="161925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3" name="Rectangle 232"/>
              <p:cNvSpPr>
                <a:spLocks noChangeArrowheads="1"/>
              </p:cNvSpPr>
              <p:nvPr/>
            </p:nvSpPr>
            <p:spPr bwMode="gray">
              <a:xfrm>
                <a:off x="15846425" y="4630738"/>
                <a:ext cx="120650" cy="161925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4" name="Rectangle 233"/>
              <p:cNvSpPr>
                <a:spLocks noChangeArrowheads="1"/>
              </p:cNvSpPr>
              <p:nvPr/>
            </p:nvSpPr>
            <p:spPr bwMode="gray">
              <a:xfrm>
                <a:off x="14984413" y="4630738"/>
                <a:ext cx="119062" cy="161925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5" name="Rectangle 234"/>
              <p:cNvSpPr>
                <a:spLocks noChangeArrowheads="1"/>
              </p:cNvSpPr>
              <p:nvPr/>
            </p:nvSpPr>
            <p:spPr bwMode="gray">
              <a:xfrm>
                <a:off x="14120813" y="3881438"/>
                <a:ext cx="881062" cy="6778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6" name="Rectangle 235"/>
              <p:cNvSpPr>
                <a:spLocks noChangeArrowheads="1"/>
              </p:cNvSpPr>
              <p:nvPr/>
            </p:nvSpPr>
            <p:spPr bwMode="gray">
              <a:xfrm>
                <a:off x="14189075" y="3952875"/>
                <a:ext cx="228600" cy="157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7" name="Rectangle 236"/>
              <p:cNvSpPr>
                <a:spLocks noChangeArrowheads="1"/>
              </p:cNvSpPr>
              <p:nvPr/>
            </p:nvSpPr>
            <p:spPr bwMode="gray">
              <a:xfrm>
                <a:off x="14189075" y="41322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8" name="Rectangle 237"/>
              <p:cNvSpPr>
                <a:spLocks noChangeArrowheads="1"/>
              </p:cNvSpPr>
              <p:nvPr/>
            </p:nvSpPr>
            <p:spPr bwMode="gray">
              <a:xfrm>
                <a:off x="14189075" y="417353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9" name="Rectangle 238"/>
              <p:cNvSpPr>
                <a:spLocks noChangeArrowheads="1"/>
              </p:cNvSpPr>
              <p:nvPr/>
            </p:nvSpPr>
            <p:spPr bwMode="gray">
              <a:xfrm>
                <a:off x="15084425" y="3881438"/>
                <a:ext cx="882650" cy="6778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0" name="Rectangle 239"/>
              <p:cNvSpPr>
                <a:spLocks noChangeArrowheads="1"/>
              </p:cNvSpPr>
              <p:nvPr/>
            </p:nvSpPr>
            <p:spPr bwMode="gray">
              <a:xfrm>
                <a:off x="15155863" y="3952875"/>
                <a:ext cx="228600" cy="157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1" name="Rectangle 240"/>
              <p:cNvSpPr>
                <a:spLocks noChangeArrowheads="1"/>
              </p:cNvSpPr>
              <p:nvPr/>
            </p:nvSpPr>
            <p:spPr bwMode="gray">
              <a:xfrm>
                <a:off x="15155863" y="41322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2" name="Rectangle 241"/>
              <p:cNvSpPr>
                <a:spLocks noChangeArrowheads="1"/>
              </p:cNvSpPr>
              <p:nvPr/>
            </p:nvSpPr>
            <p:spPr bwMode="gray">
              <a:xfrm>
                <a:off x="15155863" y="417353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3" name="Rectangle 242"/>
              <p:cNvSpPr>
                <a:spLocks noChangeArrowheads="1"/>
              </p:cNvSpPr>
              <p:nvPr/>
            </p:nvSpPr>
            <p:spPr bwMode="gray">
              <a:xfrm>
                <a:off x="14120813" y="3179763"/>
                <a:ext cx="881062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4" name="Rectangle 243"/>
              <p:cNvSpPr>
                <a:spLocks noChangeArrowheads="1"/>
              </p:cNvSpPr>
              <p:nvPr/>
            </p:nvSpPr>
            <p:spPr bwMode="gray">
              <a:xfrm>
                <a:off x="14189075" y="3251200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5" name="Rectangle 244"/>
              <p:cNvSpPr>
                <a:spLocks noChangeArrowheads="1"/>
              </p:cNvSpPr>
              <p:nvPr/>
            </p:nvSpPr>
            <p:spPr bwMode="gray">
              <a:xfrm>
                <a:off x="14189075" y="343058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6" name="Rectangle 245"/>
              <p:cNvSpPr>
                <a:spLocks noChangeArrowheads="1"/>
              </p:cNvSpPr>
              <p:nvPr/>
            </p:nvSpPr>
            <p:spPr bwMode="gray">
              <a:xfrm>
                <a:off x="14189075" y="34718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7" name="Rectangle 246"/>
              <p:cNvSpPr>
                <a:spLocks noChangeArrowheads="1"/>
              </p:cNvSpPr>
              <p:nvPr/>
            </p:nvSpPr>
            <p:spPr bwMode="gray">
              <a:xfrm>
                <a:off x="15084425" y="3179763"/>
                <a:ext cx="882650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8" name="Rectangle 247"/>
              <p:cNvSpPr>
                <a:spLocks noChangeArrowheads="1"/>
              </p:cNvSpPr>
              <p:nvPr/>
            </p:nvSpPr>
            <p:spPr bwMode="gray">
              <a:xfrm>
                <a:off x="15155863" y="3251200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9" name="Rectangle 248"/>
              <p:cNvSpPr>
                <a:spLocks noChangeArrowheads="1"/>
              </p:cNvSpPr>
              <p:nvPr/>
            </p:nvSpPr>
            <p:spPr bwMode="gray">
              <a:xfrm>
                <a:off x="15155863" y="343058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0" name="Rectangle 249"/>
              <p:cNvSpPr>
                <a:spLocks noChangeArrowheads="1"/>
              </p:cNvSpPr>
              <p:nvPr/>
            </p:nvSpPr>
            <p:spPr bwMode="gray">
              <a:xfrm>
                <a:off x="15155863" y="34718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1" name="Rectangle 250"/>
              <p:cNvSpPr>
                <a:spLocks noChangeArrowheads="1"/>
              </p:cNvSpPr>
              <p:nvPr/>
            </p:nvSpPr>
            <p:spPr bwMode="gray">
              <a:xfrm>
                <a:off x="14120813" y="2486025"/>
                <a:ext cx="881062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2" name="Rectangle 251"/>
              <p:cNvSpPr>
                <a:spLocks noChangeArrowheads="1"/>
              </p:cNvSpPr>
              <p:nvPr/>
            </p:nvSpPr>
            <p:spPr bwMode="gray">
              <a:xfrm>
                <a:off x="14189075" y="2557463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3" name="Rectangle 252"/>
              <p:cNvSpPr>
                <a:spLocks noChangeArrowheads="1"/>
              </p:cNvSpPr>
              <p:nvPr/>
            </p:nvSpPr>
            <p:spPr bwMode="gray">
              <a:xfrm>
                <a:off x="14189075" y="2736850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4" name="Rectangle 253"/>
              <p:cNvSpPr>
                <a:spLocks noChangeArrowheads="1"/>
              </p:cNvSpPr>
              <p:nvPr/>
            </p:nvSpPr>
            <p:spPr bwMode="gray">
              <a:xfrm>
                <a:off x="14189075" y="2778125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5" name="Rectangle 254"/>
              <p:cNvSpPr>
                <a:spLocks noChangeArrowheads="1"/>
              </p:cNvSpPr>
              <p:nvPr/>
            </p:nvSpPr>
            <p:spPr bwMode="gray">
              <a:xfrm>
                <a:off x="15084425" y="2486025"/>
                <a:ext cx="882650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6" name="Rectangle 255"/>
              <p:cNvSpPr>
                <a:spLocks noChangeArrowheads="1"/>
              </p:cNvSpPr>
              <p:nvPr/>
            </p:nvSpPr>
            <p:spPr bwMode="gray">
              <a:xfrm>
                <a:off x="15155863" y="2557463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7" name="Rectangle 256"/>
              <p:cNvSpPr>
                <a:spLocks noChangeArrowheads="1"/>
              </p:cNvSpPr>
              <p:nvPr/>
            </p:nvSpPr>
            <p:spPr bwMode="gray">
              <a:xfrm>
                <a:off x="15155863" y="2736850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8" name="Rectangle 257"/>
              <p:cNvSpPr>
                <a:spLocks noChangeArrowheads="1"/>
              </p:cNvSpPr>
              <p:nvPr/>
            </p:nvSpPr>
            <p:spPr bwMode="gray">
              <a:xfrm>
                <a:off x="15155863" y="2778125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11" name="Gruppieren 1110"/>
            <p:cNvGrpSpPr/>
            <p:nvPr/>
          </p:nvGrpSpPr>
          <p:grpSpPr bwMode="gray">
            <a:xfrm>
              <a:off x="710185" y="2130176"/>
              <a:ext cx="1081150" cy="598272"/>
              <a:chOff x="3616325" y="4514851"/>
              <a:chExt cx="2335213" cy="1292226"/>
            </a:xfrm>
          </p:grpSpPr>
          <p:sp>
            <p:nvSpPr>
              <p:cNvPr id="1131" name="Freeform 31"/>
              <p:cNvSpPr>
                <a:spLocks/>
              </p:cNvSpPr>
              <p:nvPr/>
            </p:nvSpPr>
            <p:spPr bwMode="gray">
              <a:xfrm>
                <a:off x="5359400" y="5322889"/>
                <a:ext cx="592138" cy="455613"/>
              </a:xfrm>
              <a:custGeom>
                <a:avLst/>
                <a:gdLst>
                  <a:gd name="T0" fmla="*/ 279 w 332"/>
                  <a:gd name="T1" fmla="*/ 0 h 256"/>
                  <a:gd name="T2" fmla="*/ 0 w 332"/>
                  <a:gd name="T3" fmla="*/ 195 h 256"/>
                  <a:gd name="T4" fmla="*/ 35 w 332"/>
                  <a:gd name="T5" fmla="*/ 256 h 256"/>
                  <a:gd name="T6" fmla="*/ 300 w 332"/>
                  <a:gd name="T7" fmla="*/ 54 h 256"/>
                  <a:gd name="T8" fmla="*/ 279 w 332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256">
                    <a:moveTo>
                      <a:pt x="279" y="0"/>
                    </a:moveTo>
                    <a:cubicBezTo>
                      <a:pt x="211" y="49"/>
                      <a:pt x="0" y="195"/>
                      <a:pt x="0" y="195"/>
                    </a:cubicBezTo>
                    <a:cubicBezTo>
                      <a:pt x="35" y="256"/>
                      <a:pt x="35" y="256"/>
                      <a:pt x="35" y="256"/>
                    </a:cubicBezTo>
                    <a:cubicBezTo>
                      <a:pt x="300" y="54"/>
                      <a:pt x="300" y="54"/>
                      <a:pt x="300" y="54"/>
                    </a:cubicBezTo>
                    <a:cubicBezTo>
                      <a:pt x="300" y="54"/>
                      <a:pt x="332" y="16"/>
                      <a:pt x="279" y="0"/>
                    </a:cubicBez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2" name="Oval 32"/>
              <p:cNvSpPr>
                <a:spLocks noChangeArrowheads="1"/>
              </p:cNvSpPr>
              <p:nvPr/>
            </p:nvSpPr>
            <p:spPr bwMode="gray">
              <a:xfrm>
                <a:off x="5316537" y="5662614"/>
                <a:ext cx="128588" cy="141288"/>
              </a:xfrm>
              <a:prstGeom prst="ellipse">
                <a:avLst/>
              </a:pr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3" name="Freeform 33"/>
              <p:cNvSpPr>
                <a:spLocks/>
              </p:cNvSpPr>
              <p:nvPr/>
            </p:nvSpPr>
            <p:spPr bwMode="gray">
              <a:xfrm>
                <a:off x="5126037" y="5627689"/>
                <a:ext cx="76200" cy="179388"/>
              </a:xfrm>
              <a:custGeom>
                <a:avLst/>
                <a:gdLst>
                  <a:gd name="T0" fmla="*/ 0 w 43"/>
                  <a:gd name="T1" fmla="*/ 0 h 101"/>
                  <a:gd name="T2" fmla="*/ 43 w 43"/>
                  <a:gd name="T3" fmla="*/ 5 h 101"/>
                  <a:gd name="T4" fmla="*/ 39 w 43"/>
                  <a:gd name="T5" fmla="*/ 95 h 101"/>
                  <a:gd name="T6" fmla="*/ 20 w 43"/>
                  <a:gd name="T7" fmla="*/ 100 h 101"/>
                  <a:gd name="T8" fmla="*/ 6 w 43"/>
                  <a:gd name="T9" fmla="*/ 95 h 101"/>
                  <a:gd name="T10" fmla="*/ 0 w 43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01">
                    <a:moveTo>
                      <a:pt x="0" y="0"/>
                    </a:moveTo>
                    <a:cubicBezTo>
                      <a:pt x="43" y="5"/>
                      <a:pt x="43" y="5"/>
                      <a:pt x="43" y="5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95"/>
                      <a:pt x="29" y="101"/>
                      <a:pt x="20" y="100"/>
                    </a:cubicBezTo>
                    <a:cubicBezTo>
                      <a:pt x="11" y="99"/>
                      <a:pt x="6" y="95"/>
                      <a:pt x="6" y="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4" name="Freeform 34"/>
              <p:cNvSpPr>
                <a:spLocks/>
              </p:cNvSpPr>
              <p:nvPr/>
            </p:nvSpPr>
            <p:spPr bwMode="gray">
              <a:xfrm>
                <a:off x="5164137" y="5632451"/>
                <a:ext cx="38100" cy="173038"/>
              </a:xfrm>
              <a:custGeom>
                <a:avLst/>
                <a:gdLst>
                  <a:gd name="T0" fmla="*/ 21 w 21"/>
                  <a:gd name="T1" fmla="*/ 2 h 97"/>
                  <a:gd name="T2" fmla="*/ 0 w 21"/>
                  <a:gd name="T3" fmla="*/ 0 h 97"/>
                  <a:gd name="T4" fmla="*/ 0 w 21"/>
                  <a:gd name="T5" fmla="*/ 97 h 97"/>
                  <a:gd name="T6" fmla="*/ 17 w 21"/>
                  <a:gd name="T7" fmla="*/ 92 h 97"/>
                  <a:gd name="T8" fmla="*/ 21 w 21"/>
                  <a:gd name="T9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7">
                    <a:moveTo>
                      <a:pt x="2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8" y="97"/>
                      <a:pt x="17" y="92"/>
                      <a:pt x="17" y="92"/>
                    </a:cubicBez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5" name="Freeform 35"/>
              <p:cNvSpPr>
                <a:spLocks/>
              </p:cNvSpPr>
              <p:nvPr/>
            </p:nvSpPr>
            <p:spPr bwMode="gray">
              <a:xfrm>
                <a:off x="5705475" y="4702176"/>
                <a:ext cx="38100" cy="95250"/>
              </a:xfrm>
              <a:custGeom>
                <a:avLst/>
                <a:gdLst>
                  <a:gd name="T0" fmla="*/ 22 w 22"/>
                  <a:gd name="T1" fmla="*/ 0 h 53"/>
                  <a:gd name="T2" fmla="*/ 0 w 22"/>
                  <a:gd name="T3" fmla="*/ 3 h 53"/>
                  <a:gd name="T4" fmla="*/ 2 w 22"/>
                  <a:gd name="T5" fmla="*/ 50 h 53"/>
                  <a:gd name="T6" fmla="*/ 12 w 22"/>
                  <a:gd name="T7" fmla="*/ 53 h 53"/>
                  <a:gd name="T8" fmla="*/ 19 w 22"/>
                  <a:gd name="T9" fmla="*/ 50 h 53"/>
                  <a:gd name="T10" fmla="*/ 22 w 22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3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7" y="53"/>
                      <a:pt x="12" y="53"/>
                    </a:cubicBezTo>
                    <a:cubicBezTo>
                      <a:pt x="16" y="53"/>
                      <a:pt x="19" y="50"/>
                      <a:pt x="19" y="5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6" name="Freeform 36"/>
              <p:cNvSpPr>
                <a:spLocks/>
              </p:cNvSpPr>
              <p:nvPr/>
            </p:nvSpPr>
            <p:spPr bwMode="gray">
              <a:xfrm>
                <a:off x="5705475" y="4705351"/>
                <a:ext cx="19050" cy="92075"/>
              </a:xfrm>
              <a:custGeom>
                <a:avLst/>
                <a:gdLst>
                  <a:gd name="T0" fmla="*/ 0 w 11"/>
                  <a:gd name="T1" fmla="*/ 1 h 51"/>
                  <a:gd name="T2" fmla="*/ 11 w 11"/>
                  <a:gd name="T3" fmla="*/ 0 h 51"/>
                  <a:gd name="T4" fmla="*/ 11 w 11"/>
                  <a:gd name="T5" fmla="*/ 51 h 51"/>
                  <a:gd name="T6" fmla="*/ 2 w 11"/>
                  <a:gd name="T7" fmla="*/ 48 h 51"/>
                  <a:gd name="T8" fmla="*/ 0 w 11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0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6" y="51"/>
                      <a:pt x="2" y="48"/>
                      <a:pt x="2" y="4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7" name="Freeform 37"/>
              <p:cNvSpPr>
                <a:spLocks/>
              </p:cNvSpPr>
              <p:nvPr/>
            </p:nvSpPr>
            <p:spPr bwMode="gray">
              <a:xfrm>
                <a:off x="5489575" y="4724401"/>
                <a:ext cx="38100" cy="93663"/>
              </a:xfrm>
              <a:custGeom>
                <a:avLst/>
                <a:gdLst>
                  <a:gd name="T0" fmla="*/ 22 w 22"/>
                  <a:gd name="T1" fmla="*/ 0 h 53"/>
                  <a:gd name="T2" fmla="*/ 0 w 22"/>
                  <a:gd name="T3" fmla="*/ 3 h 53"/>
                  <a:gd name="T4" fmla="*/ 2 w 22"/>
                  <a:gd name="T5" fmla="*/ 50 h 53"/>
                  <a:gd name="T6" fmla="*/ 12 w 22"/>
                  <a:gd name="T7" fmla="*/ 52 h 53"/>
                  <a:gd name="T8" fmla="*/ 19 w 22"/>
                  <a:gd name="T9" fmla="*/ 50 h 53"/>
                  <a:gd name="T10" fmla="*/ 22 w 22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3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7" y="53"/>
                      <a:pt x="12" y="52"/>
                    </a:cubicBezTo>
                    <a:cubicBezTo>
                      <a:pt x="17" y="52"/>
                      <a:pt x="19" y="50"/>
                      <a:pt x="19" y="5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8" name="Freeform 38"/>
              <p:cNvSpPr>
                <a:spLocks/>
              </p:cNvSpPr>
              <p:nvPr/>
            </p:nvSpPr>
            <p:spPr bwMode="gray">
              <a:xfrm>
                <a:off x="5489575" y="4725989"/>
                <a:ext cx="19050" cy="90488"/>
              </a:xfrm>
              <a:custGeom>
                <a:avLst/>
                <a:gdLst>
                  <a:gd name="T0" fmla="*/ 0 w 11"/>
                  <a:gd name="T1" fmla="*/ 2 h 51"/>
                  <a:gd name="T2" fmla="*/ 11 w 11"/>
                  <a:gd name="T3" fmla="*/ 0 h 51"/>
                  <a:gd name="T4" fmla="*/ 11 w 11"/>
                  <a:gd name="T5" fmla="*/ 51 h 51"/>
                  <a:gd name="T6" fmla="*/ 2 w 11"/>
                  <a:gd name="T7" fmla="*/ 49 h 51"/>
                  <a:gd name="T8" fmla="*/ 0 w 11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0" y="2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7" y="51"/>
                      <a:pt x="2" y="49"/>
                      <a:pt x="2" y="49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9" name="Freeform 39"/>
              <p:cNvSpPr>
                <a:spLocks/>
              </p:cNvSpPr>
              <p:nvPr/>
            </p:nvSpPr>
            <p:spPr bwMode="gray">
              <a:xfrm>
                <a:off x="5272087" y="4741864"/>
                <a:ext cx="41275" cy="93663"/>
              </a:xfrm>
              <a:custGeom>
                <a:avLst/>
                <a:gdLst>
                  <a:gd name="T0" fmla="*/ 23 w 23"/>
                  <a:gd name="T1" fmla="*/ 0 h 53"/>
                  <a:gd name="T2" fmla="*/ 0 w 23"/>
                  <a:gd name="T3" fmla="*/ 3 h 53"/>
                  <a:gd name="T4" fmla="*/ 2 w 23"/>
                  <a:gd name="T5" fmla="*/ 50 h 53"/>
                  <a:gd name="T6" fmla="*/ 12 w 23"/>
                  <a:gd name="T7" fmla="*/ 53 h 53"/>
                  <a:gd name="T8" fmla="*/ 20 w 23"/>
                  <a:gd name="T9" fmla="*/ 50 h 53"/>
                  <a:gd name="T10" fmla="*/ 23 w 23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53">
                    <a:moveTo>
                      <a:pt x="2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8" y="53"/>
                      <a:pt x="12" y="53"/>
                    </a:cubicBezTo>
                    <a:cubicBezTo>
                      <a:pt x="17" y="52"/>
                      <a:pt x="20" y="50"/>
                      <a:pt x="20" y="50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0" name="Freeform 40"/>
              <p:cNvSpPr>
                <a:spLocks/>
              </p:cNvSpPr>
              <p:nvPr/>
            </p:nvSpPr>
            <p:spPr bwMode="gray">
              <a:xfrm>
                <a:off x="5272087" y="4745039"/>
                <a:ext cx="20638" cy="90488"/>
              </a:xfrm>
              <a:custGeom>
                <a:avLst/>
                <a:gdLst>
                  <a:gd name="T0" fmla="*/ 0 w 12"/>
                  <a:gd name="T1" fmla="*/ 1 h 51"/>
                  <a:gd name="T2" fmla="*/ 12 w 12"/>
                  <a:gd name="T3" fmla="*/ 0 h 51"/>
                  <a:gd name="T4" fmla="*/ 12 w 12"/>
                  <a:gd name="T5" fmla="*/ 51 h 51"/>
                  <a:gd name="T6" fmla="*/ 2 w 12"/>
                  <a:gd name="T7" fmla="*/ 48 h 51"/>
                  <a:gd name="T8" fmla="*/ 0 w 12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1">
                    <a:moveTo>
                      <a:pt x="0" y="1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7" y="51"/>
                      <a:pt x="2" y="48"/>
                      <a:pt x="2" y="4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1" name="Freeform 41"/>
              <p:cNvSpPr>
                <a:spLocks/>
              </p:cNvSpPr>
              <p:nvPr/>
            </p:nvSpPr>
            <p:spPr bwMode="gray">
              <a:xfrm>
                <a:off x="5102225" y="4757739"/>
                <a:ext cx="41275" cy="93663"/>
              </a:xfrm>
              <a:custGeom>
                <a:avLst/>
                <a:gdLst>
                  <a:gd name="T0" fmla="*/ 23 w 23"/>
                  <a:gd name="T1" fmla="*/ 0 h 53"/>
                  <a:gd name="T2" fmla="*/ 0 w 23"/>
                  <a:gd name="T3" fmla="*/ 3 h 53"/>
                  <a:gd name="T4" fmla="*/ 2 w 23"/>
                  <a:gd name="T5" fmla="*/ 50 h 53"/>
                  <a:gd name="T6" fmla="*/ 12 w 23"/>
                  <a:gd name="T7" fmla="*/ 52 h 53"/>
                  <a:gd name="T8" fmla="*/ 20 w 23"/>
                  <a:gd name="T9" fmla="*/ 50 h 53"/>
                  <a:gd name="T10" fmla="*/ 23 w 23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53">
                    <a:moveTo>
                      <a:pt x="2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7" y="53"/>
                      <a:pt x="12" y="52"/>
                    </a:cubicBezTo>
                    <a:cubicBezTo>
                      <a:pt x="17" y="52"/>
                      <a:pt x="20" y="50"/>
                      <a:pt x="20" y="50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2" name="Freeform 42"/>
              <p:cNvSpPr>
                <a:spLocks/>
              </p:cNvSpPr>
              <p:nvPr/>
            </p:nvSpPr>
            <p:spPr bwMode="gray">
              <a:xfrm>
                <a:off x="5102225" y="4759326"/>
                <a:ext cx="19050" cy="90488"/>
              </a:xfrm>
              <a:custGeom>
                <a:avLst/>
                <a:gdLst>
                  <a:gd name="T0" fmla="*/ 0 w 11"/>
                  <a:gd name="T1" fmla="*/ 2 h 51"/>
                  <a:gd name="T2" fmla="*/ 11 w 11"/>
                  <a:gd name="T3" fmla="*/ 0 h 51"/>
                  <a:gd name="T4" fmla="*/ 11 w 11"/>
                  <a:gd name="T5" fmla="*/ 51 h 51"/>
                  <a:gd name="T6" fmla="*/ 2 w 11"/>
                  <a:gd name="T7" fmla="*/ 49 h 51"/>
                  <a:gd name="T8" fmla="*/ 0 w 11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0" y="2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7" y="51"/>
                      <a:pt x="2" y="49"/>
                      <a:pt x="2" y="49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3" name="Freeform 43"/>
              <p:cNvSpPr>
                <a:spLocks/>
              </p:cNvSpPr>
              <p:nvPr/>
            </p:nvSpPr>
            <p:spPr bwMode="gray">
              <a:xfrm>
                <a:off x="4935537" y="4773614"/>
                <a:ext cx="38100" cy="93663"/>
              </a:xfrm>
              <a:custGeom>
                <a:avLst/>
                <a:gdLst>
                  <a:gd name="T0" fmla="*/ 22 w 22"/>
                  <a:gd name="T1" fmla="*/ 0 h 53"/>
                  <a:gd name="T2" fmla="*/ 0 w 22"/>
                  <a:gd name="T3" fmla="*/ 3 h 53"/>
                  <a:gd name="T4" fmla="*/ 2 w 22"/>
                  <a:gd name="T5" fmla="*/ 50 h 53"/>
                  <a:gd name="T6" fmla="*/ 12 w 22"/>
                  <a:gd name="T7" fmla="*/ 52 h 53"/>
                  <a:gd name="T8" fmla="*/ 19 w 22"/>
                  <a:gd name="T9" fmla="*/ 50 h 53"/>
                  <a:gd name="T10" fmla="*/ 22 w 22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3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7" y="53"/>
                      <a:pt x="12" y="52"/>
                    </a:cubicBezTo>
                    <a:cubicBezTo>
                      <a:pt x="16" y="52"/>
                      <a:pt x="19" y="50"/>
                      <a:pt x="19" y="5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4" name="Freeform 44"/>
              <p:cNvSpPr>
                <a:spLocks/>
              </p:cNvSpPr>
              <p:nvPr/>
            </p:nvSpPr>
            <p:spPr bwMode="gray">
              <a:xfrm>
                <a:off x="4935537" y="4775201"/>
                <a:ext cx="19050" cy="90488"/>
              </a:xfrm>
              <a:custGeom>
                <a:avLst/>
                <a:gdLst>
                  <a:gd name="T0" fmla="*/ 0 w 11"/>
                  <a:gd name="T1" fmla="*/ 2 h 51"/>
                  <a:gd name="T2" fmla="*/ 11 w 11"/>
                  <a:gd name="T3" fmla="*/ 0 h 51"/>
                  <a:gd name="T4" fmla="*/ 11 w 11"/>
                  <a:gd name="T5" fmla="*/ 51 h 51"/>
                  <a:gd name="T6" fmla="*/ 2 w 11"/>
                  <a:gd name="T7" fmla="*/ 49 h 51"/>
                  <a:gd name="T8" fmla="*/ 0 w 11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0" y="2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6" y="51"/>
                      <a:pt x="2" y="49"/>
                      <a:pt x="2" y="49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5" name="Freeform 45"/>
              <p:cNvSpPr>
                <a:spLocks/>
              </p:cNvSpPr>
              <p:nvPr/>
            </p:nvSpPr>
            <p:spPr bwMode="gray">
              <a:xfrm>
                <a:off x="4684712" y="5453064"/>
                <a:ext cx="74613" cy="179388"/>
              </a:xfrm>
              <a:custGeom>
                <a:avLst/>
                <a:gdLst>
                  <a:gd name="T0" fmla="*/ 0 w 42"/>
                  <a:gd name="T1" fmla="*/ 0 h 101"/>
                  <a:gd name="T2" fmla="*/ 42 w 42"/>
                  <a:gd name="T3" fmla="*/ 6 h 101"/>
                  <a:gd name="T4" fmla="*/ 38 w 42"/>
                  <a:gd name="T5" fmla="*/ 95 h 101"/>
                  <a:gd name="T6" fmla="*/ 20 w 42"/>
                  <a:gd name="T7" fmla="*/ 100 h 101"/>
                  <a:gd name="T8" fmla="*/ 5 w 42"/>
                  <a:gd name="T9" fmla="*/ 95 h 101"/>
                  <a:gd name="T10" fmla="*/ 0 w 42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01">
                    <a:moveTo>
                      <a:pt x="0" y="0"/>
                    </a:moveTo>
                    <a:cubicBezTo>
                      <a:pt x="42" y="6"/>
                      <a:pt x="42" y="6"/>
                      <a:pt x="42" y="6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29" y="101"/>
                      <a:pt x="20" y="100"/>
                    </a:cubicBezTo>
                    <a:cubicBezTo>
                      <a:pt x="11" y="100"/>
                      <a:pt x="5" y="95"/>
                      <a:pt x="5" y="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6" name="Freeform 46"/>
              <p:cNvSpPr>
                <a:spLocks/>
              </p:cNvSpPr>
              <p:nvPr/>
            </p:nvSpPr>
            <p:spPr bwMode="gray">
              <a:xfrm>
                <a:off x="4722812" y="5457826"/>
                <a:ext cx="36513" cy="173038"/>
              </a:xfrm>
              <a:custGeom>
                <a:avLst/>
                <a:gdLst>
                  <a:gd name="T0" fmla="*/ 21 w 21"/>
                  <a:gd name="T1" fmla="*/ 3 h 97"/>
                  <a:gd name="T2" fmla="*/ 0 w 21"/>
                  <a:gd name="T3" fmla="*/ 0 h 97"/>
                  <a:gd name="T4" fmla="*/ 0 w 21"/>
                  <a:gd name="T5" fmla="*/ 97 h 97"/>
                  <a:gd name="T6" fmla="*/ 17 w 21"/>
                  <a:gd name="T7" fmla="*/ 92 h 97"/>
                  <a:gd name="T8" fmla="*/ 21 w 21"/>
                  <a:gd name="T9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7">
                    <a:moveTo>
                      <a:pt x="2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9" y="97"/>
                      <a:pt x="17" y="92"/>
                      <a:pt x="17" y="92"/>
                    </a:cubicBez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7" name="Freeform 47"/>
              <p:cNvSpPr>
                <a:spLocks/>
              </p:cNvSpPr>
              <p:nvPr/>
            </p:nvSpPr>
            <p:spPr bwMode="gray">
              <a:xfrm>
                <a:off x="4314825" y="5334001"/>
                <a:ext cx="76200" cy="177800"/>
              </a:xfrm>
              <a:custGeom>
                <a:avLst/>
                <a:gdLst>
                  <a:gd name="T0" fmla="*/ 0 w 43"/>
                  <a:gd name="T1" fmla="*/ 0 h 100"/>
                  <a:gd name="T2" fmla="*/ 43 w 43"/>
                  <a:gd name="T3" fmla="*/ 5 h 100"/>
                  <a:gd name="T4" fmla="*/ 39 w 43"/>
                  <a:gd name="T5" fmla="*/ 95 h 100"/>
                  <a:gd name="T6" fmla="*/ 20 w 43"/>
                  <a:gd name="T7" fmla="*/ 100 h 100"/>
                  <a:gd name="T8" fmla="*/ 6 w 43"/>
                  <a:gd name="T9" fmla="*/ 95 h 100"/>
                  <a:gd name="T10" fmla="*/ 0 w 43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00">
                    <a:moveTo>
                      <a:pt x="0" y="0"/>
                    </a:moveTo>
                    <a:cubicBezTo>
                      <a:pt x="43" y="5"/>
                      <a:pt x="43" y="5"/>
                      <a:pt x="43" y="5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95"/>
                      <a:pt x="29" y="100"/>
                      <a:pt x="20" y="100"/>
                    </a:cubicBezTo>
                    <a:cubicBezTo>
                      <a:pt x="11" y="99"/>
                      <a:pt x="6" y="95"/>
                      <a:pt x="6" y="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8" name="Freeform 48"/>
              <p:cNvSpPr>
                <a:spLocks/>
              </p:cNvSpPr>
              <p:nvPr/>
            </p:nvSpPr>
            <p:spPr bwMode="gray">
              <a:xfrm>
                <a:off x="4351337" y="5338764"/>
                <a:ext cx="39688" cy="173038"/>
              </a:xfrm>
              <a:custGeom>
                <a:avLst/>
                <a:gdLst>
                  <a:gd name="T0" fmla="*/ 22 w 22"/>
                  <a:gd name="T1" fmla="*/ 2 h 97"/>
                  <a:gd name="T2" fmla="*/ 0 w 22"/>
                  <a:gd name="T3" fmla="*/ 0 h 97"/>
                  <a:gd name="T4" fmla="*/ 0 w 22"/>
                  <a:gd name="T5" fmla="*/ 97 h 97"/>
                  <a:gd name="T6" fmla="*/ 18 w 22"/>
                  <a:gd name="T7" fmla="*/ 92 h 97"/>
                  <a:gd name="T8" fmla="*/ 22 w 22"/>
                  <a:gd name="T9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7">
                    <a:moveTo>
                      <a:pt x="2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9" y="97"/>
                      <a:pt x="18" y="92"/>
                      <a:pt x="18" y="92"/>
                    </a:cubicBez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49" name="Freeform 49"/>
              <p:cNvSpPr>
                <a:spLocks/>
              </p:cNvSpPr>
              <p:nvPr/>
            </p:nvSpPr>
            <p:spPr bwMode="gray">
              <a:xfrm>
                <a:off x="3997325" y="5211764"/>
                <a:ext cx="76200" cy="180975"/>
              </a:xfrm>
              <a:custGeom>
                <a:avLst/>
                <a:gdLst>
                  <a:gd name="T0" fmla="*/ 0 w 43"/>
                  <a:gd name="T1" fmla="*/ 0 h 101"/>
                  <a:gd name="T2" fmla="*/ 43 w 43"/>
                  <a:gd name="T3" fmla="*/ 6 h 101"/>
                  <a:gd name="T4" fmla="*/ 39 w 43"/>
                  <a:gd name="T5" fmla="*/ 95 h 101"/>
                  <a:gd name="T6" fmla="*/ 20 w 43"/>
                  <a:gd name="T7" fmla="*/ 100 h 101"/>
                  <a:gd name="T8" fmla="*/ 6 w 43"/>
                  <a:gd name="T9" fmla="*/ 95 h 101"/>
                  <a:gd name="T10" fmla="*/ 0 w 43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01">
                    <a:moveTo>
                      <a:pt x="0" y="0"/>
                    </a:moveTo>
                    <a:cubicBezTo>
                      <a:pt x="43" y="6"/>
                      <a:pt x="43" y="6"/>
                      <a:pt x="43" y="6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95"/>
                      <a:pt x="29" y="101"/>
                      <a:pt x="20" y="100"/>
                    </a:cubicBezTo>
                    <a:cubicBezTo>
                      <a:pt x="11" y="100"/>
                      <a:pt x="6" y="95"/>
                      <a:pt x="6" y="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0" name="Freeform 50"/>
              <p:cNvSpPr>
                <a:spLocks/>
              </p:cNvSpPr>
              <p:nvPr/>
            </p:nvSpPr>
            <p:spPr bwMode="gray">
              <a:xfrm>
                <a:off x="4035425" y="5218114"/>
                <a:ext cx="38100" cy="171450"/>
              </a:xfrm>
              <a:custGeom>
                <a:avLst/>
                <a:gdLst>
                  <a:gd name="T0" fmla="*/ 22 w 22"/>
                  <a:gd name="T1" fmla="*/ 3 h 97"/>
                  <a:gd name="T2" fmla="*/ 0 w 22"/>
                  <a:gd name="T3" fmla="*/ 0 h 97"/>
                  <a:gd name="T4" fmla="*/ 0 w 22"/>
                  <a:gd name="T5" fmla="*/ 97 h 97"/>
                  <a:gd name="T6" fmla="*/ 18 w 22"/>
                  <a:gd name="T7" fmla="*/ 92 h 97"/>
                  <a:gd name="T8" fmla="*/ 22 w 22"/>
                  <a:gd name="T9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7">
                    <a:moveTo>
                      <a:pt x="22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9" y="97"/>
                      <a:pt x="18" y="92"/>
                      <a:pt x="18" y="92"/>
                    </a:cubicBez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1" name="Freeform 51"/>
              <p:cNvSpPr>
                <a:spLocks/>
              </p:cNvSpPr>
              <p:nvPr/>
            </p:nvSpPr>
            <p:spPr bwMode="gray">
              <a:xfrm>
                <a:off x="3708400" y="5095876"/>
                <a:ext cx="74613" cy="177800"/>
              </a:xfrm>
              <a:custGeom>
                <a:avLst/>
                <a:gdLst>
                  <a:gd name="T0" fmla="*/ 0 w 42"/>
                  <a:gd name="T1" fmla="*/ 0 h 100"/>
                  <a:gd name="T2" fmla="*/ 42 w 42"/>
                  <a:gd name="T3" fmla="*/ 5 h 100"/>
                  <a:gd name="T4" fmla="*/ 38 w 42"/>
                  <a:gd name="T5" fmla="*/ 95 h 100"/>
                  <a:gd name="T6" fmla="*/ 19 w 42"/>
                  <a:gd name="T7" fmla="*/ 100 h 100"/>
                  <a:gd name="T8" fmla="*/ 5 w 42"/>
                  <a:gd name="T9" fmla="*/ 95 h 100"/>
                  <a:gd name="T10" fmla="*/ 0 w 42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00">
                    <a:moveTo>
                      <a:pt x="0" y="0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28" y="100"/>
                      <a:pt x="19" y="100"/>
                    </a:cubicBezTo>
                    <a:cubicBezTo>
                      <a:pt x="10" y="99"/>
                      <a:pt x="5" y="95"/>
                      <a:pt x="5" y="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2" name="Freeform 52"/>
              <p:cNvSpPr>
                <a:spLocks/>
              </p:cNvSpPr>
              <p:nvPr/>
            </p:nvSpPr>
            <p:spPr bwMode="gray">
              <a:xfrm>
                <a:off x="3746500" y="5099051"/>
                <a:ext cx="36513" cy="174625"/>
              </a:xfrm>
              <a:custGeom>
                <a:avLst/>
                <a:gdLst>
                  <a:gd name="T0" fmla="*/ 21 w 21"/>
                  <a:gd name="T1" fmla="*/ 3 h 98"/>
                  <a:gd name="T2" fmla="*/ 0 w 21"/>
                  <a:gd name="T3" fmla="*/ 0 h 98"/>
                  <a:gd name="T4" fmla="*/ 0 w 21"/>
                  <a:gd name="T5" fmla="*/ 98 h 98"/>
                  <a:gd name="T6" fmla="*/ 17 w 21"/>
                  <a:gd name="T7" fmla="*/ 93 h 98"/>
                  <a:gd name="T8" fmla="*/ 21 w 21"/>
                  <a:gd name="T9" fmla="*/ 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8">
                    <a:moveTo>
                      <a:pt x="2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8" y="98"/>
                      <a:pt x="17" y="93"/>
                      <a:pt x="17" y="93"/>
                    </a:cubicBez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3" name="Freeform 53"/>
              <p:cNvSpPr>
                <a:spLocks/>
              </p:cNvSpPr>
              <p:nvPr/>
            </p:nvSpPr>
            <p:spPr bwMode="gray">
              <a:xfrm>
                <a:off x="3616325" y="4584701"/>
                <a:ext cx="2239963" cy="1120775"/>
              </a:xfrm>
              <a:custGeom>
                <a:avLst/>
                <a:gdLst>
                  <a:gd name="T0" fmla="*/ 956 w 1257"/>
                  <a:gd name="T1" fmla="*/ 629 h 629"/>
                  <a:gd name="T2" fmla="*/ 52 w 1257"/>
                  <a:gd name="T3" fmla="*/ 287 h 629"/>
                  <a:gd name="T4" fmla="*/ 3 w 1257"/>
                  <a:gd name="T5" fmla="*/ 155 h 629"/>
                  <a:gd name="T6" fmla="*/ 199 w 1257"/>
                  <a:gd name="T7" fmla="*/ 93 h 629"/>
                  <a:gd name="T8" fmla="*/ 1054 w 1257"/>
                  <a:gd name="T9" fmla="*/ 0 h 629"/>
                  <a:gd name="T10" fmla="*/ 1214 w 1257"/>
                  <a:gd name="T11" fmla="*/ 19 h 629"/>
                  <a:gd name="T12" fmla="*/ 1221 w 1257"/>
                  <a:gd name="T13" fmla="*/ 65 h 629"/>
                  <a:gd name="T14" fmla="*/ 530 w 1257"/>
                  <a:gd name="T15" fmla="*/ 153 h 629"/>
                  <a:gd name="T16" fmla="*/ 637 w 1257"/>
                  <a:gd name="T17" fmla="*/ 199 h 629"/>
                  <a:gd name="T18" fmla="*/ 1251 w 1257"/>
                  <a:gd name="T19" fmla="*/ 358 h 629"/>
                  <a:gd name="T20" fmla="*/ 1257 w 1257"/>
                  <a:gd name="T21" fmla="*/ 414 h 629"/>
                  <a:gd name="T22" fmla="*/ 956 w 1257"/>
                  <a:gd name="T23" fmla="*/ 6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7" h="629">
                    <a:moveTo>
                      <a:pt x="956" y="629"/>
                    </a:moveTo>
                    <a:cubicBezTo>
                      <a:pt x="956" y="629"/>
                      <a:pt x="62" y="291"/>
                      <a:pt x="52" y="287"/>
                    </a:cubicBezTo>
                    <a:cubicBezTo>
                      <a:pt x="41" y="282"/>
                      <a:pt x="11" y="245"/>
                      <a:pt x="3" y="155"/>
                    </a:cubicBezTo>
                    <a:cubicBezTo>
                      <a:pt x="0" y="118"/>
                      <a:pt x="164" y="98"/>
                      <a:pt x="199" y="93"/>
                    </a:cubicBezTo>
                    <a:cubicBezTo>
                      <a:pt x="238" y="88"/>
                      <a:pt x="1054" y="0"/>
                      <a:pt x="1054" y="0"/>
                    </a:cubicBezTo>
                    <a:cubicBezTo>
                      <a:pt x="1214" y="19"/>
                      <a:pt x="1214" y="19"/>
                      <a:pt x="1214" y="19"/>
                    </a:cubicBezTo>
                    <a:cubicBezTo>
                      <a:pt x="1221" y="65"/>
                      <a:pt x="1221" y="65"/>
                      <a:pt x="1221" y="65"/>
                    </a:cubicBezTo>
                    <a:cubicBezTo>
                      <a:pt x="1221" y="65"/>
                      <a:pt x="540" y="136"/>
                      <a:pt x="530" y="153"/>
                    </a:cubicBezTo>
                    <a:cubicBezTo>
                      <a:pt x="522" y="165"/>
                      <a:pt x="559" y="176"/>
                      <a:pt x="637" y="199"/>
                    </a:cubicBezTo>
                    <a:cubicBezTo>
                      <a:pt x="787" y="241"/>
                      <a:pt x="1251" y="358"/>
                      <a:pt x="1251" y="358"/>
                    </a:cubicBezTo>
                    <a:cubicBezTo>
                      <a:pt x="1257" y="414"/>
                      <a:pt x="1257" y="414"/>
                      <a:pt x="1257" y="414"/>
                    </a:cubicBezTo>
                    <a:lnTo>
                      <a:pt x="956" y="629"/>
                    </a:lnTo>
                    <a:close/>
                  </a:path>
                </a:pathLst>
              </a:custGeom>
              <a:solidFill>
                <a:srgbClr val="D5D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4" name="Freeform 54"/>
              <p:cNvSpPr>
                <a:spLocks/>
              </p:cNvSpPr>
              <p:nvPr/>
            </p:nvSpPr>
            <p:spPr bwMode="gray">
              <a:xfrm>
                <a:off x="5299075" y="5548314"/>
                <a:ext cx="69850" cy="157163"/>
              </a:xfrm>
              <a:custGeom>
                <a:avLst/>
                <a:gdLst>
                  <a:gd name="T0" fmla="*/ 44 w 44"/>
                  <a:gd name="T1" fmla="*/ 78 h 99"/>
                  <a:gd name="T2" fmla="*/ 13 w 44"/>
                  <a:gd name="T3" fmla="*/ 99 h 99"/>
                  <a:gd name="T4" fmla="*/ 0 w 44"/>
                  <a:gd name="T5" fmla="*/ 19 h 99"/>
                  <a:gd name="T6" fmla="*/ 33 w 44"/>
                  <a:gd name="T7" fmla="*/ 0 h 99"/>
                  <a:gd name="T8" fmla="*/ 44 w 44"/>
                  <a:gd name="T9" fmla="*/ 7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99">
                    <a:moveTo>
                      <a:pt x="44" y="78"/>
                    </a:moveTo>
                    <a:lnTo>
                      <a:pt x="13" y="99"/>
                    </a:lnTo>
                    <a:lnTo>
                      <a:pt x="0" y="19"/>
                    </a:lnTo>
                    <a:lnTo>
                      <a:pt x="33" y="0"/>
                    </a:lnTo>
                    <a:lnTo>
                      <a:pt x="44" y="78"/>
                    </a:lnTo>
                    <a:close/>
                  </a:path>
                </a:pathLst>
              </a:custGeom>
              <a:solidFill>
                <a:srgbClr val="404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5" name="Freeform 55"/>
              <p:cNvSpPr>
                <a:spLocks/>
              </p:cNvSpPr>
              <p:nvPr/>
            </p:nvSpPr>
            <p:spPr bwMode="gray">
              <a:xfrm>
                <a:off x="4403725" y="4618039"/>
                <a:ext cx="1447800" cy="741363"/>
              </a:xfrm>
              <a:custGeom>
                <a:avLst/>
                <a:gdLst>
                  <a:gd name="T0" fmla="*/ 809 w 812"/>
                  <a:gd name="T1" fmla="*/ 339 h 416"/>
                  <a:gd name="T2" fmla="*/ 193 w 812"/>
                  <a:gd name="T3" fmla="*/ 179 h 416"/>
                  <a:gd name="T4" fmla="*/ 86 w 812"/>
                  <a:gd name="T5" fmla="*/ 134 h 416"/>
                  <a:gd name="T6" fmla="*/ 776 w 812"/>
                  <a:gd name="T7" fmla="*/ 46 h 416"/>
                  <a:gd name="T8" fmla="*/ 770 w 812"/>
                  <a:gd name="T9" fmla="*/ 0 h 416"/>
                  <a:gd name="T10" fmla="*/ 767 w 812"/>
                  <a:gd name="T11" fmla="*/ 0 h 416"/>
                  <a:gd name="T12" fmla="*/ 13 w 812"/>
                  <a:gd name="T13" fmla="*/ 111 h 416"/>
                  <a:gd name="T14" fmla="*/ 135 w 812"/>
                  <a:gd name="T15" fmla="*/ 181 h 416"/>
                  <a:gd name="T16" fmla="*/ 772 w 812"/>
                  <a:gd name="T17" fmla="*/ 360 h 416"/>
                  <a:gd name="T18" fmla="*/ 784 w 812"/>
                  <a:gd name="T19" fmla="*/ 416 h 416"/>
                  <a:gd name="T20" fmla="*/ 812 w 812"/>
                  <a:gd name="T21" fmla="*/ 396 h 416"/>
                  <a:gd name="T22" fmla="*/ 809 w 812"/>
                  <a:gd name="T23" fmla="*/ 339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416">
                    <a:moveTo>
                      <a:pt x="809" y="339"/>
                    </a:moveTo>
                    <a:cubicBezTo>
                      <a:pt x="809" y="339"/>
                      <a:pt x="342" y="222"/>
                      <a:pt x="193" y="179"/>
                    </a:cubicBezTo>
                    <a:cubicBezTo>
                      <a:pt x="114" y="157"/>
                      <a:pt x="78" y="146"/>
                      <a:pt x="86" y="134"/>
                    </a:cubicBezTo>
                    <a:cubicBezTo>
                      <a:pt x="96" y="117"/>
                      <a:pt x="776" y="46"/>
                      <a:pt x="776" y="46"/>
                    </a:cubicBezTo>
                    <a:cubicBezTo>
                      <a:pt x="770" y="0"/>
                      <a:pt x="770" y="0"/>
                      <a:pt x="770" y="0"/>
                    </a:cubicBezTo>
                    <a:cubicBezTo>
                      <a:pt x="767" y="0"/>
                      <a:pt x="767" y="0"/>
                      <a:pt x="767" y="0"/>
                    </a:cubicBezTo>
                    <a:cubicBezTo>
                      <a:pt x="627" y="17"/>
                      <a:pt x="25" y="92"/>
                      <a:pt x="13" y="111"/>
                    </a:cubicBezTo>
                    <a:cubicBezTo>
                      <a:pt x="0" y="133"/>
                      <a:pt x="40" y="154"/>
                      <a:pt x="135" y="181"/>
                    </a:cubicBezTo>
                    <a:cubicBezTo>
                      <a:pt x="317" y="233"/>
                      <a:pt x="772" y="360"/>
                      <a:pt x="772" y="360"/>
                    </a:cubicBezTo>
                    <a:cubicBezTo>
                      <a:pt x="784" y="416"/>
                      <a:pt x="784" y="416"/>
                      <a:pt x="784" y="416"/>
                    </a:cubicBezTo>
                    <a:cubicBezTo>
                      <a:pt x="812" y="396"/>
                      <a:pt x="812" y="396"/>
                      <a:pt x="812" y="396"/>
                    </a:cubicBezTo>
                    <a:lnTo>
                      <a:pt x="809" y="339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6" name="Freeform 56"/>
              <p:cNvSpPr>
                <a:spLocks/>
              </p:cNvSpPr>
              <p:nvPr/>
            </p:nvSpPr>
            <p:spPr bwMode="gray">
              <a:xfrm>
                <a:off x="5781675" y="5224464"/>
                <a:ext cx="76200" cy="136525"/>
              </a:xfrm>
              <a:custGeom>
                <a:avLst/>
                <a:gdLst>
                  <a:gd name="T0" fmla="*/ 48 w 48"/>
                  <a:gd name="T1" fmla="*/ 61 h 86"/>
                  <a:gd name="T2" fmla="*/ 12 w 48"/>
                  <a:gd name="T3" fmla="*/ 86 h 86"/>
                  <a:gd name="T4" fmla="*/ 0 w 48"/>
                  <a:gd name="T5" fmla="*/ 24 h 86"/>
                  <a:gd name="T6" fmla="*/ 41 w 48"/>
                  <a:gd name="T7" fmla="*/ 0 h 86"/>
                  <a:gd name="T8" fmla="*/ 48 w 48"/>
                  <a:gd name="T9" fmla="*/ 6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6">
                    <a:moveTo>
                      <a:pt x="48" y="61"/>
                    </a:moveTo>
                    <a:lnTo>
                      <a:pt x="12" y="86"/>
                    </a:lnTo>
                    <a:lnTo>
                      <a:pt x="0" y="24"/>
                    </a:lnTo>
                    <a:lnTo>
                      <a:pt x="41" y="0"/>
                    </a:lnTo>
                    <a:lnTo>
                      <a:pt x="48" y="61"/>
                    </a:lnTo>
                    <a:close/>
                  </a:path>
                </a:pathLst>
              </a:custGeom>
              <a:solidFill>
                <a:srgbClr val="404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7" name="Freeform 57"/>
              <p:cNvSpPr>
                <a:spLocks/>
              </p:cNvSpPr>
              <p:nvPr/>
            </p:nvSpPr>
            <p:spPr bwMode="gray">
              <a:xfrm>
                <a:off x="3638550" y="4589464"/>
                <a:ext cx="1889125" cy="354013"/>
              </a:xfrm>
              <a:custGeom>
                <a:avLst/>
                <a:gdLst>
                  <a:gd name="T0" fmla="*/ 34 w 1060"/>
                  <a:gd name="T1" fmla="*/ 198 h 198"/>
                  <a:gd name="T2" fmla="*/ 132 w 1060"/>
                  <a:gd name="T3" fmla="*/ 139 h 198"/>
                  <a:gd name="T4" fmla="*/ 1060 w 1060"/>
                  <a:gd name="T5" fmla="*/ 0 h 198"/>
                  <a:gd name="T6" fmla="*/ 128 w 1060"/>
                  <a:gd name="T7" fmla="*/ 104 h 198"/>
                  <a:gd name="T8" fmla="*/ 17 w 1060"/>
                  <a:gd name="T9" fmla="*/ 150 h 198"/>
                  <a:gd name="T10" fmla="*/ 34 w 1060"/>
                  <a:gd name="T11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0" h="198">
                    <a:moveTo>
                      <a:pt x="34" y="198"/>
                    </a:moveTo>
                    <a:cubicBezTo>
                      <a:pt x="34" y="198"/>
                      <a:pt x="32" y="161"/>
                      <a:pt x="132" y="139"/>
                    </a:cubicBezTo>
                    <a:cubicBezTo>
                      <a:pt x="231" y="116"/>
                      <a:pt x="1060" y="0"/>
                      <a:pt x="1060" y="0"/>
                    </a:cubicBezTo>
                    <a:cubicBezTo>
                      <a:pt x="1060" y="0"/>
                      <a:pt x="140" y="91"/>
                      <a:pt x="128" y="104"/>
                    </a:cubicBezTo>
                    <a:cubicBezTo>
                      <a:pt x="117" y="117"/>
                      <a:pt x="33" y="116"/>
                      <a:pt x="17" y="150"/>
                    </a:cubicBezTo>
                    <a:cubicBezTo>
                      <a:pt x="0" y="184"/>
                      <a:pt x="34" y="198"/>
                      <a:pt x="34" y="198"/>
                    </a:cubicBezTo>
                    <a:close/>
                  </a:path>
                </a:pathLst>
              </a:custGeom>
              <a:solidFill>
                <a:srgbClr val="848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8" name="Freeform 58"/>
              <p:cNvSpPr>
                <a:spLocks/>
              </p:cNvSpPr>
              <p:nvPr/>
            </p:nvSpPr>
            <p:spPr bwMode="gray">
              <a:xfrm>
                <a:off x="3621087" y="4837114"/>
                <a:ext cx="1698625" cy="868363"/>
              </a:xfrm>
              <a:custGeom>
                <a:avLst/>
                <a:gdLst>
                  <a:gd name="T0" fmla="*/ 76 w 953"/>
                  <a:gd name="T1" fmla="*/ 104 h 487"/>
                  <a:gd name="T2" fmla="*/ 8 w 953"/>
                  <a:gd name="T3" fmla="*/ 0 h 487"/>
                  <a:gd name="T4" fmla="*/ 1 w 953"/>
                  <a:gd name="T5" fmla="*/ 14 h 487"/>
                  <a:gd name="T6" fmla="*/ 49 w 953"/>
                  <a:gd name="T7" fmla="*/ 146 h 487"/>
                  <a:gd name="T8" fmla="*/ 953 w 953"/>
                  <a:gd name="T9" fmla="*/ 487 h 487"/>
                  <a:gd name="T10" fmla="*/ 953 w 953"/>
                  <a:gd name="T11" fmla="*/ 487 h 487"/>
                  <a:gd name="T12" fmla="*/ 940 w 953"/>
                  <a:gd name="T13" fmla="*/ 416 h 487"/>
                  <a:gd name="T14" fmla="*/ 76 w 953"/>
                  <a:gd name="T15" fmla="*/ 104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3" h="487">
                    <a:moveTo>
                      <a:pt x="76" y="104"/>
                    </a:moveTo>
                    <a:cubicBezTo>
                      <a:pt x="66" y="100"/>
                      <a:pt x="17" y="73"/>
                      <a:pt x="8" y="0"/>
                    </a:cubicBezTo>
                    <a:cubicBezTo>
                      <a:pt x="3" y="4"/>
                      <a:pt x="0" y="9"/>
                      <a:pt x="1" y="14"/>
                    </a:cubicBezTo>
                    <a:cubicBezTo>
                      <a:pt x="8" y="104"/>
                      <a:pt x="39" y="141"/>
                      <a:pt x="49" y="146"/>
                    </a:cubicBezTo>
                    <a:cubicBezTo>
                      <a:pt x="60" y="151"/>
                      <a:pt x="953" y="487"/>
                      <a:pt x="953" y="487"/>
                    </a:cubicBezTo>
                    <a:cubicBezTo>
                      <a:pt x="953" y="487"/>
                      <a:pt x="953" y="487"/>
                      <a:pt x="953" y="487"/>
                    </a:cubicBezTo>
                    <a:cubicBezTo>
                      <a:pt x="940" y="416"/>
                      <a:pt x="940" y="416"/>
                      <a:pt x="940" y="416"/>
                    </a:cubicBezTo>
                    <a:cubicBezTo>
                      <a:pt x="940" y="416"/>
                      <a:pt x="86" y="108"/>
                      <a:pt x="76" y="104"/>
                    </a:cubicBezTo>
                    <a:close/>
                  </a:path>
                </a:pathLst>
              </a:custGeom>
              <a:solidFill>
                <a:srgbClr val="A9A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9" name="Line 59"/>
              <p:cNvSpPr>
                <a:spLocks noChangeShapeType="1"/>
              </p:cNvSpPr>
              <p:nvPr/>
            </p:nvSpPr>
            <p:spPr bwMode="gray">
              <a:xfrm>
                <a:off x="5299075" y="568801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0" name="Line 60"/>
              <p:cNvSpPr>
                <a:spLocks noChangeShapeType="1"/>
              </p:cNvSpPr>
              <p:nvPr/>
            </p:nvSpPr>
            <p:spPr bwMode="gray">
              <a:xfrm>
                <a:off x="5299075" y="568801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1" name="Freeform 61"/>
              <p:cNvSpPr>
                <a:spLocks/>
              </p:cNvSpPr>
              <p:nvPr/>
            </p:nvSpPr>
            <p:spPr bwMode="gray">
              <a:xfrm>
                <a:off x="4389437" y="4816476"/>
                <a:ext cx="1411288" cy="544513"/>
              </a:xfrm>
              <a:custGeom>
                <a:avLst/>
                <a:gdLst>
                  <a:gd name="T0" fmla="*/ 780 w 792"/>
                  <a:gd name="T1" fmla="*/ 249 h 306"/>
                  <a:gd name="T2" fmla="*/ 73 w 792"/>
                  <a:gd name="T3" fmla="*/ 47 h 306"/>
                  <a:gd name="T4" fmla="*/ 21 w 792"/>
                  <a:gd name="T5" fmla="*/ 0 h 306"/>
                  <a:gd name="T6" fmla="*/ 11 w 792"/>
                  <a:gd name="T7" fmla="*/ 73 h 306"/>
                  <a:gd name="T8" fmla="*/ 792 w 792"/>
                  <a:gd name="T9" fmla="*/ 306 h 306"/>
                  <a:gd name="T10" fmla="*/ 780 w 792"/>
                  <a:gd name="T11" fmla="*/ 249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2" h="306">
                    <a:moveTo>
                      <a:pt x="780" y="249"/>
                    </a:moveTo>
                    <a:cubicBezTo>
                      <a:pt x="780" y="249"/>
                      <a:pt x="92" y="54"/>
                      <a:pt x="73" y="47"/>
                    </a:cubicBezTo>
                    <a:cubicBezTo>
                      <a:pt x="54" y="39"/>
                      <a:pt x="9" y="26"/>
                      <a:pt x="21" y="0"/>
                    </a:cubicBezTo>
                    <a:cubicBezTo>
                      <a:pt x="14" y="2"/>
                      <a:pt x="0" y="43"/>
                      <a:pt x="11" y="73"/>
                    </a:cubicBezTo>
                    <a:cubicBezTo>
                      <a:pt x="22" y="103"/>
                      <a:pt x="792" y="306"/>
                      <a:pt x="792" y="306"/>
                    </a:cubicBezTo>
                    <a:lnTo>
                      <a:pt x="780" y="249"/>
                    </a:lnTo>
                    <a:close/>
                  </a:path>
                </a:pathLst>
              </a:custGeom>
              <a:solidFill>
                <a:srgbClr val="75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2" name="Freeform 62"/>
              <p:cNvSpPr>
                <a:spLocks/>
              </p:cNvSpPr>
              <p:nvPr/>
            </p:nvSpPr>
            <p:spPr bwMode="gray">
              <a:xfrm>
                <a:off x="4451350" y="4613276"/>
                <a:ext cx="1331913" cy="192088"/>
              </a:xfrm>
              <a:custGeom>
                <a:avLst/>
                <a:gdLst>
                  <a:gd name="T0" fmla="*/ 0 w 747"/>
                  <a:gd name="T1" fmla="*/ 108 h 108"/>
                  <a:gd name="T2" fmla="*/ 747 w 747"/>
                  <a:gd name="T3" fmla="*/ 3 h 108"/>
                  <a:gd name="T4" fmla="*/ 726 w 747"/>
                  <a:gd name="T5" fmla="*/ 0 h 108"/>
                  <a:gd name="T6" fmla="*/ 0 w 747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7" h="108">
                    <a:moveTo>
                      <a:pt x="0" y="108"/>
                    </a:moveTo>
                    <a:cubicBezTo>
                      <a:pt x="100" y="88"/>
                      <a:pt x="747" y="3"/>
                      <a:pt x="747" y="3"/>
                    </a:cubicBezTo>
                    <a:cubicBezTo>
                      <a:pt x="726" y="0"/>
                      <a:pt x="726" y="0"/>
                      <a:pt x="726" y="0"/>
                    </a:cubicBezTo>
                    <a:cubicBezTo>
                      <a:pt x="726" y="0"/>
                      <a:pt x="4" y="96"/>
                      <a:pt x="0" y="108"/>
                    </a:cubicBezTo>
                    <a:close/>
                  </a:path>
                </a:pathLst>
              </a:custGeom>
              <a:solidFill>
                <a:srgbClr val="BB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3" name="Freeform 63"/>
              <p:cNvSpPr>
                <a:spLocks/>
              </p:cNvSpPr>
              <p:nvPr/>
            </p:nvSpPr>
            <p:spPr bwMode="gray">
              <a:xfrm>
                <a:off x="4489450" y="5162551"/>
                <a:ext cx="960438" cy="206375"/>
              </a:xfrm>
              <a:custGeom>
                <a:avLst/>
                <a:gdLst>
                  <a:gd name="T0" fmla="*/ 15 w 539"/>
                  <a:gd name="T1" fmla="*/ 19 h 116"/>
                  <a:gd name="T2" fmla="*/ 30 w 539"/>
                  <a:gd name="T3" fmla="*/ 42 h 116"/>
                  <a:gd name="T4" fmla="*/ 52 w 539"/>
                  <a:gd name="T5" fmla="*/ 60 h 116"/>
                  <a:gd name="T6" fmla="*/ 78 w 539"/>
                  <a:gd name="T7" fmla="*/ 81 h 116"/>
                  <a:gd name="T8" fmla="*/ 112 w 539"/>
                  <a:gd name="T9" fmla="*/ 89 h 116"/>
                  <a:gd name="T10" fmla="*/ 146 w 539"/>
                  <a:gd name="T11" fmla="*/ 108 h 116"/>
                  <a:gd name="T12" fmla="*/ 233 w 539"/>
                  <a:gd name="T13" fmla="*/ 85 h 116"/>
                  <a:gd name="T14" fmla="*/ 283 w 539"/>
                  <a:gd name="T15" fmla="*/ 81 h 116"/>
                  <a:gd name="T16" fmla="*/ 351 w 539"/>
                  <a:gd name="T17" fmla="*/ 65 h 116"/>
                  <a:gd name="T18" fmla="*/ 539 w 539"/>
                  <a:gd name="T19" fmla="*/ 57 h 116"/>
                  <a:gd name="T20" fmla="*/ 334 w 539"/>
                  <a:gd name="T21" fmla="*/ 0 h 116"/>
                  <a:gd name="T22" fmla="*/ 15 w 539"/>
                  <a:gd name="T23" fmla="*/ 1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9" h="116">
                    <a:moveTo>
                      <a:pt x="15" y="19"/>
                    </a:moveTo>
                    <a:cubicBezTo>
                      <a:pt x="0" y="32"/>
                      <a:pt x="20" y="39"/>
                      <a:pt x="30" y="42"/>
                    </a:cubicBezTo>
                    <a:cubicBezTo>
                      <a:pt x="34" y="52"/>
                      <a:pt x="44" y="54"/>
                      <a:pt x="52" y="60"/>
                    </a:cubicBezTo>
                    <a:cubicBezTo>
                      <a:pt x="62" y="66"/>
                      <a:pt x="67" y="76"/>
                      <a:pt x="78" y="81"/>
                    </a:cubicBezTo>
                    <a:cubicBezTo>
                      <a:pt x="88" y="86"/>
                      <a:pt x="101" y="83"/>
                      <a:pt x="112" y="89"/>
                    </a:cubicBezTo>
                    <a:cubicBezTo>
                      <a:pt x="124" y="95"/>
                      <a:pt x="133" y="104"/>
                      <a:pt x="146" y="108"/>
                    </a:cubicBezTo>
                    <a:cubicBezTo>
                      <a:pt x="175" y="116"/>
                      <a:pt x="205" y="92"/>
                      <a:pt x="233" y="85"/>
                    </a:cubicBezTo>
                    <a:cubicBezTo>
                      <a:pt x="250" y="80"/>
                      <a:pt x="266" y="80"/>
                      <a:pt x="283" y="81"/>
                    </a:cubicBezTo>
                    <a:cubicBezTo>
                      <a:pt x="307" y="82"/>
                      <a:pt x="328" y="70"/>
                      <a:pt x="351" y="65"/>
                    </a:cubicBezTo>
                    <a:cubicBezTo>
                      <a:pt x="407" y="51"/>
                      <a:pt x="481" y="56"/>
                      <a:pt x="539" y="57"/>
                    </a:cubicBezTo>
                    <a:cubicBezTo>
                      <a:pt x="525" y="55"/>
                      <a:pt x="351" y="4"/>
                      <a:pt x="334" y="0"/>
                    </a:cubicBez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6E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4" name="Freeform 64"/>
              <p:cNvSpPr>
                <a:spLocks/>
              </p:cNvSpPr>
              <p:nvPr/>
            </p:nvSpPr>
            <p:spPr bwMode="gray">
              <a:xfrm>
                <a:off x="4767262" y="4922839"/>
                <a:ext cx="320675" cy="401638"/>
              </a:xfrm>
              <a:custGeom>
                <a:avLst/>
                <a:gdLst>
                  <a:gd name="T0" fmla="*/ 0 w 202"/>
                  <a:gd name="T1" fmla="*/ 253 h 253"/>
                  <a:gd name="T2" fmla="*/ 199 w 202"/>
                  <a:gd name="T3" fmla="*/ 186 h 253"/>
                  <a:gd name="T4" fmla="*/ 202 w 202"/>
                  <a:gd name="T5" fmla="*/ 0 h 253"/>
                  <a:gd name="T6" fmla="*/ 2 w 202"/>
                  <a:gd name="T7" fmla="*/ 51 h 253"/>
                  <a:gd name="T8" fmla="*/ 0 w 202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53">
                    <a:moveTo>
                      <a:pt x="0" y="253"/>
                    </a:moveTo>
                    <a:lnTo>
                      <a:pt x="199" y="186"/>
                    </a:lnTo>
                    <a:lnTo>
                      <a:pt x="202" y="0"/>
                    </a:lnTo>
                    <a:lnTo>
                      <a:pt x="2" y="51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5" name="Freeform 65"/>
              <p:cNvSpPr>
                <a:spLocks/>
              </p:cNvSpPr>
              <p:nvPr/>
            </p:nvSpPr>
            <p:spPr bwMode="gray">
              <a:xfrm>
                <a:off x="4506912" y="4895851"/>
                <a:ext cx="263525" cy="428625"/>
              </a:xfrm>
              <a:custGeom>
                <a:avLst/>
                <a:gdLst>
                  <a:gd name="T0" fmla="*/ 164 w 166"/>
                  <a:gd name="T1" fmla="*/ 270 h 270"/>
                  <a:gd name="T2" fmla="*/ 166 w 166"/>
                  <a:gd name="T3" fmla="*/ 68 h 270"/>
                  <a:gd name="T4" fmla="*/ 2 w 166"/>
                  <a:gd name="T5" fmla="*/ 0 h 270"/>
                  <a:gd name="T6" fmla="*/ 0 w 166"/>
                  <a:gd name="T7" fmla="*/ 192 h 270"/>
                  <a:gd name="T8" fmla="*/ 164 w 166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70">
                    <a:moveTo>
                      <a:pt x="164" y="270"/>
                    </a:moveTo>
                    <a:lnTo>
                      <a:pt x="166" y="68"/>
                    </a:lnTo>
                    <a:lnTo>
                      <a:pt x="2" y="0"/>
                    </a:lnTo>
                    <a:lnTo>
                      <a:pt x="0" y="192"/>
                    </a:lnTo>
                    <a:lnTo>
                      <a:pt x="164" y="27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6" name="Freeform 66"/>
              <p:cNvSpPr>
                <a:spLocks/>
              </p:cNvSpPr>
              <p:nvPr/>
            </p:nvSpPr>
            <p:spPr bwMode="gray">
              <a:xfrm>
                <a:off x="4510087" y="4854576"/>
                <a:ext cx="577850" cy="149225"/>
              </a:xfrm>
              <a:custGeom>
                <a:avLst/>
                <a:gdLst>
                  <a:gd name="T0" fmla="*/ 0 w 364"/>
                  <a:gd name="T1" fmla="*/ 26 h 94"/>
                  <a:gd name="T2" fmla="*/ 164 w 364"/>
                  <a:gd name="T3" fmla="*/ 94 h 94"/>
                  <a:gd name="T4" fmla="*/ 364 w 364"/>
                  <a:gd name="T5" fmla="*/ 43 h 94"/>
                  <a:gd name="T6" fmla="*/ 188 w 364"/>
                  <a:gd name="T7" fmla="*/ 0 h 94"/>
                  <a:gd name="T8" fmla="*/ 0 w 364"/>
                  <a:gd name="T9" fmla="*/ 2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94">
                    <a:moveTo>
                      <a:pt x="0" y="26"/>
                    </a:moveTo>
                    <a:lnTo>
                      <a:pt x="164" y="94"/>
                    </a:lnTo>
                    <a:lnTo>
                      <a:pt x="364" y="43"/>
                    </a:lnTo>
                    <a:lnTo>
                      <a:pt x="188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7" name="Freeform 67"/>
              <p:cNvSpPr>
                <a:spLocks/>
              </p:cNvSpPr>
              <p:nvPr/>
            </p:nvSpPr>
            <p:spPr bwMode="gray">
              <a:xfrm>
                <a:off x="4881562" y="4959351"/>
                <a:ext cx="63500" cy="96838"/>
              </a:xfrm>
              <a:custGeom>
                <a:avLst/>
                <a:gdLst>
                  <a:gd name="T0" fmla="*/ 0 w 40"/>
                  <a:gd name="T1" fmla="*/ 61 h 61"/>
                  <a:gd name="T2" fmla="*/ 39 w 40"/>
                  <a:gd name="T3" fmla="*/ 48 h 61"/>
                  <a:gd name="T4" fmla="*/ 40 w 40"/>
                  <a:gd name="T5" fmla="*/ 0 h 61"/>
                  <a:gd name="T6" fmla="*/ 0 w 40"/>
                  <a:gd name="T7" fmla="*/ 10 h 61"/>
                  <a:gd name="T8" fmla="*/ 0 w 40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1">
                    <a:moveTo>
                      <a:pt x="0" y="61"/>
                    </a:moveTo>
                    <a:lnTo>
                      <a:pt x="39" y="48"/>
                    </a:lnTo>
                    <a:lnTo>
                      <a:pt x="40" y="0"/>
                    </a:lnTo>
                    <a:lnTo>
                      <a:pt x="0" y="1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8" name="Freeform 68"/>
              <p:cNvSpPr>
                <a:spLocks/>
              </p:cNvSpPr>
              <p:nvPr/>
            </p:nvSpPr>
            <p:spPr bwMode="gray">
              <a:xfrm>
                <a:off x="4648200" y="4865689"/>
                <a:ext cx="296863" cy="109538"/>
              </a:xfrm>
              <a:custGeom>
                <a:avLst/>
                <a:gdLst>
                  <a:gd name="T0" fmla="*/ 147 w 187"/>
                  <a:gd name="T1" fmla="*/ 69 h 69"/>
                  <a:gd name="T2" fmla="*/ 187 w 187"/>
                  <a:gd name="T3" fmla="*/ 59 h 69"/>
                  <a:gd name="T4" fmla="*/ 47 w 187"/>
                  <a:gd name="T5" fmla="*/ 0 h 69"/>
                  <a:gd name="T6" fmla="*/ 0 w 187"/>
                  <a:gd name="T7" fmla="*/ 8 h 69"/>
                  <a:gd name="T8" fmla="*/ 147 w 187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69">
                    <a:moveTo>
                      <a:pt x="147" y="69"/>
                    </a:moveTo>
                    <a:lnTo>
                      <a:pt x="187" y="59"/>
                    </a:lnTo>
                    <a:lnTo>
                      <a:pt x="47" y="0"/>
                    </a:lnTo>
                    <a:lnTo>
                      <a:pt x="0" y="8"/>
                    </a:lnTo>
                    <a:lnTo>
                      <a:pt x="147" y="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9" name="Freeform 69"/>
              <p:cNvSpPr>
                <a:spLocks/>
              </p:cNvSpPr>
              <p:nvPr/>
            </p:nvSpPr>
            <p:spPr bwMode="gray">
              <a:xfrm>
                <a:off x="3629025" y="4584701"/>
                <a:ext cx="1898650" cy="993775"/>
              </a:xfrm>
              <a:custGeom>
                <a:avLst/>
                <a:gdLst>
                  <a:gd name="T0" fmla="*/ 31 w 1066"/>
                  <a:gd name="T1" fmla="*/ 158 h 558"/>
                  <a:gd name="T2" fmla="*/ 254 w 1066"/>
                  <a:gd name="T3" fmla="*/ 97 h 558"/>
                  <a:gd name="T4" fmla="*/ 1066 w 1066"/>
                  <a:gd name="T5" fmla="*/ 3 h 558"/>
                  <a:gd name="T6" fmla="*/ 1047 w 1066"/>
                  <a:gd name="T7" fmla="*/ 0 h 558"/>
                  <a:gd name="T8" fmla="*/ 219 w 1066"/>
                  <a:gd name="T9" fmla="*/ 89 h 558"/>
                  <a:gd name="T10" fmla="*/ 3 w 1066"/>
                  <a:gd name="T11" fmla="*/ 145 h 558"/>
                  <a:gd name="T12" fmla="*/ 70 w 1066"/>
                  <a:gd name="T13" fmla="*/ 246 h 558"/>
                  <a:gd name="T14" fmla="*/ 936 w 1066"/>
                  <a:gd name="T15" fmla="*/ 558 h 558"/>
                  <a:gd name="T16" fmla="*/ 967 w 1066"/>
                  <a:gd name="T17" fmla="*/ 541 h 558"/>
                  <a:gd name="T18" fmla="*/ 153 w 1066"/>
                  <a:gd name="T19" fmla="*/ 255 h 558"/>
                  <a:gd name="T20" fmla="*/ 31 w 1066"/>
                  <a:gd name="T21" fmla="*/ 1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6" h="558">
                    <a:moveTo>
                      <a:pt x="31" y="158"/>
                    </a:moveTo>
                    <a:cubicBezTo>
                      <a:pt x="28" y="127"/>
                      <a:pt x="221" y="104"/>
                      <a:pt x="254" y="97"/>
                    </a:cubicBezTo>
                    <a:cubicBezTo>
                      <a:pt x="288" y="90"/>
                      <a:pt x="986" y="11"/>
                      <a:pt x="1066" y="3"/>
                    </a:cubicBezTo>
                    <a:cubicBezTo>
                      <a:pt x="1047" y="0"/>
                      <a:pt x="1047" y="0"/>
                      <a:pt x="1047" y="0"/>
                    </a:cubicBezTo>
                    <a:cubicBezTo>
                      <a:pt x="1047" y="0"/>
                      <a:pt x="258" y="82"/>
                      <a:pt x="219" y="89"/>
                    </a:cubicBezTo>
                    <a:cubicBezTo>
                      <a:pt x="184" y="94"/>
                      <a:pt x="0" y="113"/>
                      <a:pt x="3" y="145"/>
                    </a:cubicBezTo>
                    <a:cubicBezTo>
                      <a:pt x="10" y="222"/>
                      <a:pt x="59" y="242"/>
                      <a:pt x="70" y="246"/>
                    </a:cubicBezTo>
                    <a:cubicBezTo>
                      <a:pt x="80" y="250"/>
                      <a:pt x="936" y="558"/>
                      <a:pt x="936" y="558"/>
                    </a:cubicBezTo>
                    <a:cubicBezTo>
                      <a:pt x="967" y="541"/>
                      <a:pt x="967" y="541"/>
                      <a:pt x="967" y="541"/>
                    </a:cubicBezTo>
                    <a:cubicBezTo>
                      <a:pt x="929" y="527"/>
                      <a:pt x="176" y="265"/>
                      <a:pt x="153" y="255"/>
                    </a:cubicBezTo>
                    <a:cubicBezTo>
                      <a:pt x="129" y="245"/>
                      <a:pt x="39" y="235"/>
                      <a:pt x="31" y="158"/>
                    </a:cubicBezTo>
                    <a:close/>
                  </a:path>
                </a:pathLst>
              </a:custGeom>
              <a:solidFill>
                <a:srgbClr val="BB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0" name="Freeform 70"/>
              <p:cNvSpPr>
                <a:spLocks/>
              </p:cNvSpPr>
              <p:nvPr/>
            </p:nvSpPr>
            <p:spPr bwMode="gray">
              <a:xfrm>
                <a:off x="3857625" y="4884739"/>
                <a:ext cx="649288" cy="166688"/>
              </a:xfrm>
              <a:custGeom>
                <a:avLst/>
                <a:gdLst>
                  <a:gd name="T0" fmla="*/ 325 w 364"/>
                  <a:gd name="T1" fmla="*/ 42 h 94"/>
                  <a:gd name="T2" fmla="*/ 305 w 364"/>
                  <a:gd name="T3" fmla="*/ 18 h 94"/>
                  <a:gd name="T4" fmla="*/ 289 w 364"/>
                  <a:gd name="T5" fmla="*/ 5 h 94"/>
                  <a:gd name="T6" fmla="*/ 23 w 364"/>
                  <a:gd name="T7" fmla="*/ 22 h 94"/>
                  <a:gd name="T8" fmla="*/ 0 w 364"/>
                  <a:gd name="T9" fmla="*/ 40 h 94"/>
                  <a:gd name="T10" fmla="*/ 22 w 364"/>
                  <a:gd name="T11" fmla="*/ 49 h 94"/>
                  <a:gd name="T12" fmla="*/ 49 w 364"/>
                  <a:gd name="T13" fmla="*/ 55 h 94"/>
                  <a:gd name="T14" fmla="*/ 73 w 364"/>
                  <a:gd name="T15" fmla="*/ 73 h 94"/>
                  <a:gd name="T16" fmla="*/ 100 w 364"/>
                  <a:gd name="T17" fmla="*/ 79 h 94"/>
                  <a:gd name="T18" fmla="*/ 134 w 364"/>
                  <a:gd name="T19" fmla="*/ 79 h 94"/>
                  <a:gd name="T20" fmla="*/ 155 w 364"/>
                  <a:gd name="T21" fmla="*/ 85 h 94"/>
                  <a:gd name="T22" fmla="*/ 224 w 364"/>
                  <a:gd name="T23" fmla="*/ 87 h 94"/>
                  <a:gd name="T24" fmla="*/ 283 w 364"/>
                  <a:gd name="T25" fmla="*/ 67 h 94"/>
                  <a:gd name="T26" fmla="*/ 333 w 364"/>
                  <a:gd name="T27" fmla="*/ 67 h 94"/>
                  <a:gd name="T28" fmla="*/ 364 w 364"/>
                  <a:gd name="T29" fmla="*/ 58 h 94"/>
                  <a:gd name="T30" fmla="*/ 325 w 364"/>
                  <a:gd name="T31" fmla="*/ 4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" h="94">
                    <a:moveTo>
                      <a:pt x="325" y="42"/>
                    </a:moveTo>
                    <a:cubicBezTo>
                      <a:pt x="307" y="34"/>
                      <a:pt x="311" y="33"/>
                      <a:pt x="305" y="18"/>
                    </a:cubicBezTo>
                    <a:cubicBezTo>
                      <a:pt x="302" y="10"/>
                      <a:pt x="296" y="6"/>
                      <a:pt x="289" y="5"/>
                    </a:cubicBezTo>
                    <a:cubicBezTo>
                      <a:pt x="262" y="0"/>
                      <a:pt x="31" y="14"/>
                      <a:pt x="23" y="22"/>
                    </a:cubicBezTo>
                    <a:cubicBezTo>
                      <a:pt x="19" y="27"/>
                      <a:pt x="0" y="40"/>
                      <a:pt x="0" y="40"/>
                    </a:cubicBezTo>
                    <a:cubicBezTo>
                      <a:pt x="5" y="44"/>
                      <a:pt x="16" y="47"/>
                      <a:pt x="22" y="49"/>
                    </a:cubicBezTo>
                    <a:cubicBezTo>
                      <a:pt x="31" y="52"/>
                      <a:pt x="40" y="50"/>
                      <a:pt x="49" y="55"/>
                    </a:cubicBezTo>
                    <a:cubicBezTo>
                      <a:pt x="59" y="59"/>
                      <a:pt x="64" y="68"/>
                      <a:pt x="73" y="73"/>
                    </a:cubicBezTo>
                    <a:cubicBezTo>
                      <a:pt x="82" y="78"/>
                      <a:pt x="91" y="79"/>
                      <a:pt x="100" y="79"/>
                    </a:cubicBezTo>
                    <a:cubicBezTo>
                      <a:pt x="111" y="79"/>
                      <a:pt x="123" y="79"/>
                      <a:pt x="134" y="79"/>
                    </a:cubicBezTo>
                    <a:cubicBezTo>
                      <a:pt x="142" y="80"/>
                      <a:pt x="148" y="83"/>
                      <a:pt x="155" y="85"/>
                    </a:cubicBezTo>
                    <a:cubicBezTo>
                      <a:pt x="175" y="92"/>
                      <a:pt x="204" y="94"/>
                      <a:pt x="224" y="87"/>
                    </a:cubicBezTo>
                    <a:cubicBezTo>
                      <a:pt x="245" y="80"/>
                      <a:pt x="260" y="63"/>
                      <a:pt x="283" y="67"/>
                    </a:cubicBezTo>
                    <a:cubicBezTo>
                      <a:pt x="299" y="69"/>
                      <a:pt x="317" y="69"/>
                      <a:pt x="333" y="67"/>
                    </a:cubicBezTo>
                    <a:cubicBezTo>
                      <a:pt x="343" y="66"/>
                      <a:pt x="364" y="58"/>
                      <a:pt x="364" y="58"/>
                    </a:cubicBezTo>
                    <a:cubicBezTo>
                      <a:pt x="364" y="58"/>
                      <a:pt x="338" y="48"/>
                      <a:pt x="325" y="42"/>
                    </a:cubicBezTo>
                    <a:close/>
                  </a:path>
                </a:pathLst>
              </a:custGeom>
              <a:solidFill>
                <a:srgbClr val="6E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1" name="Freeform 71"/>
              <p:cNvSpPr>
                <a:spLocks/>
              </p:cNvSpPr>
              <p:nvPr/>
            </p:nvSpPr>
            <p:spPr bwMode="gray">
              <a:xfrm>
                <a:off x="3852862" y="4662489"/>
                <a:ext cx="360363" cy="330200"/>
              </a:xfrm>
              <a:custGeom>
                <a:avLst/>
                <a:gdLst>
                  <a:gd name="T0" fmla="*/ 3 w 202"/>
                  <a:gd name="T1" fmla="*/ 167 h 185"/>
                  <a:gd name="T2" fmla="*/ 202 w 202"/>
                  <a:gd name="T3" fmla="*/ 185 h 185"/>
                  <a:gd name="T4" fmla="*/ 202 w 202"/>
                  <a:gd name="T5" fmla="*/ 18 h 185"/>
                  <a:gd name="T6" fmla="*/ 3 w 202"/>
                  <a:gd name="T7" fmla="*/ 0 h 185"/>
                  <a:gd name="T8" fmla="*/ 3 w 202"/>
                  <a:gd name="T9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85">
                    <a:moveTo>
                      <a:pt x="3" y="167"/>
                    </a:moveTo>
                    <a:cubicBezTo>
                      <a:pt x="0" y="167"/>
                      <a:pt x="202" y="185"/>
                      <a:pt x="202" y="185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3" y="16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2" name="Freeform 72"/>
              <p:cNvSpPr>
                <a:spLocks/>
              </p:cNvSpPr>
              <p:nvPr/>
            </p:nvSpPr>
            <p:spPr bwMode="gray">
              <a:xfrm>
                <a:off x="4213225" y="4622801"/>
                <a:ext cx="185738" cy="369888"/>
              </a:xfrm>
              <a:custGeom>
                <a:avLst/>
                <a:gdLst>
                  <a:gd name="T0" fmla="*/ 0 w 117"/>
                  <a:gd name="T1" fmla="*/ 233 h 233"/>
                  <a:gd name="T2" fmla="*/ 105 w 117"/>
                  <a:gd name="T3" fmla="*/ 179 h 233"/>
                  <a:gd name="T4" fmla="*/ 117 w 117"/>
                  <a:gd name="T5" fmla="*/ 0 h 233"/>
                  <a:gd name="T6" fmla="*/ 0 w 117"/>
                  <a:gd name="T7" fmla="*/ 46 h 233"/>
                  <a:gd name="T8" fmla="*/ 0 w 117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233">
                    <a:moveTo>
                      <a:pt x="0" y="233"/>
                    </a:moveTo>
                    <a:lnTo>
                      <a:pt x="105" y="179"/>
                    </a:lnTo>
                    <a:lnTo>
                      <a:pt x="117" y="0"/>
                    </a:lnTo>
                    <a:lnTo>
                      <a:pt x="0" y="46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3" name="Freeform 73"/>
              <p:cNvSpPr>
                <a:spLocks/>
              </p:cNvSpPr>
              <p:nvPr/>
            </p:nvSpPr>
            <p:spPr bwMode="gray">
              <a:xfrm>
                <a:off x="3857625" y="4589464"/>
                <a:ext cx="541338" cy="106363"/>
              </a:xfrm>
              <a:custGeom>
                <a:avLst/>
                <a:gdLst>
                  <a:gd name="T0" fmla="*/ 224 w 341"/>
                  <a:gd name="T1" fmla="*/ 67 h 67"/>
                  <a:gd name="T2" fmla="*/ 341 w 341"/>
                  <a:gd name="T3" fmla="*/ 21 h 67"/>
                  <a:gd name="T4" fmla="*/ 129 w 341"/>
                  <a:gd name="T5" fmla="*/ 0 h 67"/>
                  <a:gd name="T6" fmla="*/ 0 w 341"/>
                  <a:gd name="T7" fmla="*/ 46 h 67"/>
                  <a:gd name="T8" fmla="*/ 224 w 341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67">
                    <a:moveTo>
                      <a:pt x="224" y="67"/>
                    </a:moveTo>
                    <a:lnTo>
                      <a:pt x="341" y="21"/>
                    </a:lnTo>
                    <a:lnTo>
                      <a:pt x="129" y="0"/>
                    </a:lnTo>
                    <a:lnTo>
                      <a:pt x="0" y="46"/>
                    </a:lnTo>
                    <a:lnTo>
                      <a:pt x="224" y="6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4" name="Freeform 74"/>
              <p:cNvSpPr>
                <a:spLocks/>
              </p:cNvSpPr>
              <p:nvPr/>
            </p:nvSpPr>
            <p:spPr bwMode="gray">
              <a:xfrm>
                <a:off x="3981450" y="4673601"/>
                <a:ext cx="87313" cy="139700"/>
              </a:xfrm>
              <a:custGeom>
                <a:avLst/>
                <a:gdLst>
                  <a:gd name="T0" fmla="*/ 0 w 55"/>
                  <a:gd name="T1" fmla="*/ 84 h 88"/>
                  <a:gd name="T2" fmla="*/ 55 w 55"/>
                  <a:gd name="T3" fmla="*/ 88 h 88"/>
                  <a:gd name="T4" fmla="*/ 55 w 55"/>
                  <a:gd name="T5" fmla="*/ 6 h 88"/>
                  <a:gd name="T6" fmla="*/ 0 w 55"/>
                  <a:gd name="T7" fmla="*/ 0 h 88"/>
                  <a:gd name="T8" fmla="*/ 0 w 55"/>
                  <a:gd name="T9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8">
                    <a:moveTo>
                      <a:pt x="0" y="84"/>
                    </a:moveTo>
                    <a:lnTo>
                      <a:pt x="55" y="88"/>
                    </a:lnTo>
                    <a:lnTo>
                      <a:pt x="55" y="6"/>
                    </a:ln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5" name="Freeform 75"/>
              <p:cNvSpPr>
                <a:spLocks/>
              </p:cNvSpPr>
              <p:nvPr/>
            </p:nvSpPr>
            <p:spPr bwMode="gray">
              <a:xfrm>
                <a:off x="3981450" y="4597401"/>
                <a:ext cx="242888" cy="85725"/>
              </a:xfrm>
              <a:custGeom>
                <a:avLst/>
                <a:gdLst>
                  <a:gd name="T0" fmla="*/ 0 w 153"/>
                  <a:gd name="T1" fmla="*/ 48 h 54"/>
                  <a:gd name="T2" fmla="*/ 99 w 153"/>
                  <a:gd name="T3" fmla="*/ 0 h 54"/>
                  <a:gd name="T4" fmla="*/ 153 w 153"/>
                  <a:gd name="T5" fmla="*/ 5 h 54"/>
                  <a:gd name="T6" fmla="*/ 55 w 153"/>
                  <a:gd name="T7" fmla="*/ 54 h 54"/>
                  <a:gd name="T8" fmla="*/ 0 w 153"/>
                  <a:gd name="T9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54">
                    <a:moveTo>
                      <a:pt x="0" y="48"/>
                    </a:moveTo>
                    <a:lnTo>
                      <a:pt x="99" y="0"/>
                    </a:lnTo>
                    <a:lnTo>
                      <a:pt x="153" y="5"/>
                    </a:lnTo>
                    <a:lnTo>
                      <a:pt x="55" y="5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6" name="Freeform 76"/>
              <p:cNvSpPr>
                <a:spLocks/>
              </p:cNvSpPr>
              <p:nvPr/>
            </p:nvSpPr>
            <p:spPr bwMode="gray">
              <a:xfrm>
                <a:off x="5048250" y="4643439"/>
                <a:ext cx="211138" cy="49213"/>
              </a:xfrm>
              <a:custGeom>
                <a:avLst/>
                <a:gdLst>
                  <a:gd name="T0" fmla="*/ 113 w 118"/>
                  <a:gd name="T1" fmla="*/ 16 h 28"/>
                  <a:gd name="T2" fmla="*/ 97 w 118"/>
                  <a:gd name="T3" fmla="*/ 1 h 28"/>
                  <a:gd name="T4" fmla="*/ 76 w 118"/>
                  <a:gd name="T5" fmla="*/ 0 h 28"/>
                  <a:gd name="T6" fmla="*/ 58 w 118"/>
                  <a:gd name="T7" fmla="*/ 0 h 28"/>
                  <a:gd name="T8" fmla="*/ 39 w 118"/>
                  <a:gd name="T9" fmla="*/ 1 h 28"/>
                  <a:gd name="T10" fmla="*/ 24 w 118"/>
                  <a:gd name="T11" fmla="*/ 2 h 28"/>
                  <a:gd name="T12" fmla="*/ 16 w 118"/>
                  <a:gd name="T13" fmla="*/ 7 h 28"/>
                  <a:gd name="T14" fmla="*/ 12 w 118"/>
                  <a:gd name="T15" fmla="*/ 10 h 28"/>
                  <a:gd name="T16" fmla="*/ 3 w 118"/>
                  <a:gd name="T17" fmla="*/ 13 h 28"/>
                  <a:gd name="T18" fmla="*/ 39 w 118"/>
                  <a:gd name="T19" fmla="*/ 20 h 28"/>
                  <a:gd name="T20" fmla="*/ 42 w 118"/>
                  <a:gd name="T21" fmla="*/ 25 h 28"/>
                  <a:gd name="T22" fmla="*/ 42 w 118"/>
                  <a:gd name="T23" fmla="*/ 27 h 28"/>
                  <a:gd name="T24" fmla="*/ 65 w 118"/>
                  <a:gd name="T25" fmla="*/ 27 h 28"/>
                  <a:gd name="T26" fmla="*/ 113 w 118"/>
                  <a:gd name="T27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" h="28">
                    <a:moveTo>
                      <a:pt x="113" y="16"/>
                    </a:moveTo>
                    <a:cubicBezTo>
                      <a:pt x="118" y="12"/>
                      <a:pt x="107" y="2"/>
                      <a:pt x="97" y="1"/>
                    </a:cubicBezTo>
                    <a:cubicBezTo>
                      <a:pt x="94" y="1"/>
                      <a:pt x="91" y="0"/>
                      <a:pt x="76" y="0"/>
                    </a:cubicBezTo>
                    <a:cubicBezTo>
                      <a:pt x="68" y="0"/>
                      <a:pt x="65" y="0"/>
                      <a:pt x="58" y="0"/>
                    </a:cubicBezTo>
                    <a:cubicBezTo>
                      <a:pt x="52" y="0"/>
                      <a:pt x="45" y="0"/>
                      <a:pt x="39" y="1"/>
                    </a:cubicBezTo>
                    <a:cubicBezTo>
                      <a:pt x="23" y="1"/>
                      <a:pt x="25" y="2"/>
                      <a:pt x="24" y="2"/>
                    </a:cubicBezTo>
                    <a:cubicBezTo>
                      <a:pt x="21" y="4"/>
                      <a:pt x="16" y="5"/>
                      <a:pt x="16" y="7"/>
                    </a:cubicBezTo>
                    <a:cubicBezTo>
                      <a:pt x="16" y="8"/>
                      <a:pt x="19" y="9"/>
                      <a:pt x="12" y="10"/>
                    </a:cubicBezTo>
                    <a:cubicBezTo>
                      <a:pt x="6" y="11"/>
                      <a:pt x="0" y="12"/>
                      <a:pt x="3" y="13"/>
                    </a:cubicBezTo>
                    <a:cubicBezTo>
                      <a:pt x="9" y="16"/>
                      <a:pt x="24" y="18"/>
                      <a:pt x="39" y="20"/>
                    </a:cubicBezTo>
                    <a:cubicBezTo>
                      <a:pt x="50" y="22"/>
                      <a:pt x="52" y="23"/>
                      <a:pt x="42" y="25"/>
                    </a:cubicBezTo>
                    <a:cubicBezTo>
                      <a:pt x="37" y="25"/>
                      <a:pt x="36" y="26"/>
                      <a:pt x="42" y="27"/>
                    </a:cubicBezTo>
                    <a:cubicBezTo>
                      <a:pt x="48" y="28"/>
                      <a:pt x="64" y="27"/>
                      <a:pt x="65" y="27"/>
                    </a:cubicBezTo>
                    <a:cubicBezTo>
                      <a:pt x="65" y="27"/>
                      <a:pt x="108" y="20"/>
                      <a:pt x="113" y="16"/>
                    </a:cubicBezTo>
                    <a:close/>
                  </a:path>
                </a:pathLst>
              </a:custGeom>
              <a:solidFill>
                <a:srgbClr val="6E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7" name="Freeform 77"/>
              <p:cNvSpPr>
                <a:spLocks/>
              </p:cNvSpPr>
              <p:nvPr/>
            </p:nvSpPr>
            <p:spPr bwMode="gray">
              <a:xfrm>
                <a:off x="4814887" y="4546601"/>
                <a:ext cx="203200" cy="171450"/>
              </a:xfrm>
              <a:custGeom>
                <a:avLst/>
                <a:gdLst>
                  <a:gd name="T0" fmla="*/ 0 w 128"/>
                  <a:gd name="T1" fmla="*/ 92 h 108"/>
                  <a:gd name="T2" fmla="*/ 128 w 128"/>
                  <a:gd name="T3" fmla="*/ 108 h 108"/>
                  <a:gd name="T4" fmla="*/ 125 w 128"/>
                  <a:gd name="T5" fmla="*/ 14 h 108"/>
                  <a:gd name="T6" fmla="*/ 0 w 128"/>
                  <a:gd name="T7" fmla="*/ 0 h 108"/>
                  <a:gd name="T8" fmla="*/ 0 w 128"/>
                  <a:gd name="T9" fmla="*/ 9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08">
                    <a:moveTo>
                      <a:pt x="0" y="92"/>
                    </a:moveTo>
                    <a:lnTo>
                      <a:pt x="128" y="108"/>
                    </a:lnTo>
                    <a:lnTo>
                      <a:pt x="125" y="14"/>
                    </a:lnTo>
                    <a:lnTo>
                      <a:pt x="0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8" name="Freeform 78"/>
              <p:cNvSpPr>
                <a:spLocks/>
              </p:cNvSpPr>
              <p:nvPr/>
            </p:nvSpPr>
            <p:spPr bwMode="gray">
              <a:xfrm>
                <a:off x="5013325" y="4538664"/>
                <a:ext cx="157163" cy="179388"/>
              </a:xfrm>
              <a:custGeom>
                <a:avLst/>
                <a:gdLst>
                  <a:gd name="T0" fmla="*/ 3 w 99"/>
                  <a:gd name="T1" fmla="*/ 113 h 113"/>
                  <a:gd name="T2" fmla="*/ 99 w 99"/>
                  <a:gd name="T3" fmla="*/ 99 h 113"/>
                  <a:gd name="T4" fmla="*/ 99 w 99"/>
                  <a:gd name="T5" fmla="*/ 0 h 113"/>
                  <a:gd name="T6" fmla="*/ 0 w 99"/>
                  <a:gd name="T7" fmla="*/ 19 h 113"/>
                  <a:gd name="T8" fmla="*/ 3 w 99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13">
                    <a:moveTo>
                      <a:pt x="3" y="113"/>
                    </a:moveTo>
                    <a:lnTo>
                      <a:pt x="99" y="99"/>
                    </a:lnTo>
                    <a:lnTo>
                      <a:pt x="99" y="0"/>
                    </a:lnTo>
                    <a:lnTo>
                      <a:pt x="0" y="19"/>
                    </a:lnTo>
                    <a:lnTo>
                      <a:pt x="3" y="11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9" name="Freeform 79"/>
              <p:cNvSpPr>
                <a:spLocks/>
              </p:cNvSpPr>
              <p:nvPr/>
            </p:nvSpPr>
            <p:spPr bwMode="gray">
              <a:xfrm>
                <a:off x="4814887" y="4514851"/>
                <a:ext cx="355600" cy="53975"/>
              </a:xfrm>
              <a:custGeom>
                <a:avLst/>
                <a:gdLst>
                  <a:gd name="T0" fmla="*/ 125 w 224"/>
                  <a:gd name="T1" fmla="*/ 34 h 34"/>
                  <a:gd name="T2" fmla="*/ 224 w 224"/>
                  <a:gd name="T3" fmla="*/ 15 h 34"/>
                  <a:gd name="T4" fmla="*/ 98 w 224"/>
                  <a:gd name="T5" fmla="*/ 0 h 34"/>
                  <a:gd name="T6" fmla="*/ 0 w 224"/>
                  <a:gd name="T7" fmla="*/ 20 h 34"/>
                  <a:gd name="T8" fmla="*/ 125 w 22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34">
                    <a:moveTo>
                      <a:pt x="125" y="34"/>
                    </a:moveTo>
                    <a:lnTo>
                      <a:pt x="224" y="15"/>
                    </a:lnTo>
                    <a:lnTo>
                      <a:pt x="98" y="0"/>
                    </a:lnTo>
                    <a:lnTo>
                      <a:pt x="0" y="20"/>
                    </a:lnTo>
                    <a:lnTo>
                      <a:pt x="125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80" name="Freeform 80"/>
              <p:cNvSpPr>
                <a:spLocks/>
              </p:cNvSpPr>
              <p:nvPr/>
            </p:nvSpPr>
            <p:spPr bwMode="gray">
              <a:xfrm>
                <a:off x="4873625" y="4554539"/>
                <a:ext cx="68263" cy="63500"/>
              </a:xfrm>
              <a:custGeom>
                <a:avLst/>
                <a:gdLst>
                  <a:gd name="T0" fmla="*/ 0 w 43"/>
                  <a:gd name="T1" fmla="*/ 35 h 40"/>
                  <a:gd name="T2" fmla="*/ 43 w 43"/>
                  <a:gd name="T3" fmla="*/ 40 h 40"/>
                  <a:gd name="T4" fmla="*/ 43 w 43"/>
                  <a:gd name="T5" fmla="*/ 3 h 40"/>
                  <a:gd name="T6" fmla="*/ 3 w 43"/>
                  <a:gd name="T7" fmla="*/ 0 h 40"/>
                  <a:gd name="T8" fmla="*/ 0 w 43"/>
                  <a:gd name="T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0">
                    <a:moveTo>
                      <a:pt x="0" y="35"/>
                    </a:moveTo>
                    <a:lnTo>
                      <a:pt x="43" y="40"/>
                    </a:lnTo>
                    <a:lnTo>
                      <a:pt x="43" y="3"/>
                    </a:lnTo>
                    <a:lnTo>
                      <a:pt x="3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81" name="Freeform 81"/>
              <p:cNvSpPr>
                <a:spLocks/>
              </p:cNvSpPr>
              <p:nvPr/>
            </p:nvSpPr>
            <p:spPr bwMode="gray">
              <a:xfrm>
                <a:off x="4875212" y="4521201"/>
                <a:ext cx="203200" cy="38100"/>
              </a:xfrm>
              <a:custGeom>
                <a:avLst/>
                <a:gdLst>
                  <a:gd name="T0" fmla="*/ 0 w 128"/>
                  <a:gd name="T1" fmla="*/ 21 h 24"/>
                  <a:gd name="T2" fmla="*/ 87 w 128"/>
                  <a:gd name="T3" fmla="*/ 0 h 24"/>
                  <a:gd name="T4" fmla="*/ 128 w 128"/>
                  <a:gd name="T5" fmla="*/ 4 h 24"/>
                  <a:gd name="T6" fmla="*/ 42 w 128"/>
                  <a:gd name="T7" fmla="*/ 24 h 24"/>
                  <a:gd name="T8" fmla="*/ 0 w 128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4">
                    <a:moveTo>
                      <a:pt x="0" y="21"/>
                    </a:moveTo>
                    <a:lnTo>
                      <a:pt x="87" y="0"/>
                    </a:lnTo>
                    <a:lnTo>
                      <a:pt x="128" y="4"/>
                    </a:lnTo>
                    <a:lnTo>
                      <a:pt x="42" y="2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12" name="Gruppieren 1111"/>
            <p:cNvGrpSpPr/>
            <p:nvPr/>
          </p:nvGrpSpPr>
          <p:grpSpPr bwMode="gray">
            <a:xfrm>
              <a:off x="1797664" y="1885597"/>
              <a:ext cx="727952" cy="901687"/>
              <a:chOff x="1797663" y="1767493"/>
              <a:chExt cx="823301" cy="1019792"/>
            </a:xfrm>
          </p:grpSpPr>
          <p:grpSp>
            <p:nvGrpSpPr>
              <p:cNvPr id="1113" name="Gruppieren 1112"/>
              <p:cNvGrpSpPr/>
              <p:nvPr/>
            </p:nvGrpSpPr>
            <p:grpSpPr bwMode="gray">
              <a:xfrm>
                <a:off x="2240273" y="2082218"/>
                <a:ext cx="380691" cy="705067"/>
                <a:chOff x="-2170113" y="981075"/>
                <a:chExt cx="1147763" cy="2303463"/>
              </a:xfrm>
            </p:grpSpPr>
            <p:sp>
              <p:nvSpPr>
                <p:cNvPr id="1117" name="Freeform 262"/>
                <p:cNvSpPr>
                  <a:spLocks/>
                </p:cNvSpPr>
                <p:nvPr/>
              </p:nvSpPr>
              <p:spPr bwMode="gray">
                <a:xfrm>
                  <a:off x="-1482725" y="1325563"/>
                  <a:ext cx="77788" cy="236538"/>
                </a:xfrm>
                <a:custGeom>
                  <a:avLst/>
                  <a:gdLst>
                    <a:gd name="T0" fmla="*/ 15 w 21"/>
                    <a:gd name="T1" fmla="*/ 0 h 63"/>
                    <a:gd name="T2" fmla="*/ 14 w 21"/>
                    <a:gd name="T3" fmla="*/ 45 h 63"/>
                    <a:gd name="T4" fmla="*/ 0 w 21"/>
                    <a:gd name="T5" fmla="*/ 63 h 63"/>
                    <a:gd name="T6" fmla="*/ 15 w 21"/>
                    <a:gd name="T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63">
                      <a:moveTo>
                        <a:pt x="15" y="0"/>
                      </a:moveTo>
                      <a:cubicBezTo>
                        <a:pt x="15" y="0"/>
                        <a:pt x="21" y="32"/>
                        <a:pt x="14" y="45"/>
                      </a:cubicBezTo>
                      <a:cubicBezTo>
                        <a:pt x="7" y="56"/>
                        <a:pt x="0" y="63"/>
                        <a:pt x="0" y="63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58D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8" name="Freeform 263"/>
                <p:cNvSpPr>
                  <a:spLocks/>
                </p:cNvSpPr>
                <p:nvPr/>
              </p:nvSpPr>
              <p:spPr bwMode="gray">
                <a:xfrm>
                  <a:off x="-1630363" y="1746250"/>
                  <a:ext cx="608013" cy="539750"/>
                </a:xfrm>
                <a:custGeom>
                  <a:avLst/>
                  <a:gdLst>
                    <a:gd name="T0" fmla="*/ 58 w 162"/>
                    <a:gd name="T1" fmla="*/ 120 h 144"/>
                    <a:gd name="T2" fmla="*/ 162 w 162"/>
                    <a:gd name="T3" fmla="*/ 123 h 144"/>
                    <a:gd name="T4" fmla="*/ 147 w 162"/>
                    <a:gd name="T5" fmla="*/ 85 h 144"/>
                    <a:gd name="T6" fmla="*/ 80 w 162"/>
                    <a:gd name="T7" fmla="*/ 85 h 144"/>
                    <a:gd name="T8" fmla="*/ 43 w 162"/>
                    <a:gd name="T9" fmla="*/ 19 h 144"/>
                    <a:gd name="T10" fmla="*/ 20 w 162"/>
                    <a:gd name="T11" fmla="*/ 1 h 144"/>
                    <a:gd name="T12" fmla="*/ 1 w 162"/>
                    <a:gd name="T13" fmla="*/ 23 h 144"/>
                    <a:gd name="T14" fmla="*/ 58 w 162"/>
                    <a:gd name="T15" fmla="*/ 12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2" h="144">
                      <a:moveTo>
                        <a:pt x="58" y="120"/>
                      </a:moveTo>
                      <a:cubicBezTo>
                        <a:pt x="92" y="144"/>
                        <a:pt x="162" y="123"/>
                        <a:pt x="162" y="123"/>
                      </a:cubicBezTo>
                      <a:cubicBezTo>
                        <a:pt x="147" y="85"/>
                        <a:pt x="147" y="85"/>
                        <a:pt x="147" y="85"/>
                      </a:cubicBezTo>
                      <a:cubicBezTo>
                        <a:pt x="147" y="85"/>
                        <a:pt x="97" y="96"/>
                        <a:pt x="80" y="85"/>
                      </a:cubicBezTo>
                      <a:cubicBezTo>
                        <a:pt x="44" y="63"/>
                        <a:pt x="43" y="20"/>
                        <a:pt x="43" y="19"/>
                      </a:cubicBezTo>
                      <a:cubicBezTo>
                        <a:pt x="42" y="8"/>
                        <a:pt x="32" y="0"/>
                        <a:pt x="20" y="1"/>
                      </a:cubicBezTo>
                      <a:cubicBezTo>
                        <a:pt x="9" y="2"/>
                        <a:pt x="0" y="12"/>
                        <a:pt x="1" y="23"/>
                      </a:cubicBezTo>
                      <a:cubicBezTo>
                        <a:pt x="2" y="26"/>
                        <a:pt x="6" y="84"/>
                        <a:pt x="58" y="120"/>
                      </a:cubicBezTo>
                      <a:close/>
                    </a:path>
                  </a:pathLst>
                </a:custGeom>
                <a:solidFill>
                  <a:srgbClr val="8EC6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9" name="Freeform 264"/>
                <p:cNvSpPr>
                  <a:spLocks/>
                </p:cNvSpPr>
                <p:nvPr/>
              </p:nvSpPr>
              <p:spPr bwMode="gray">
                <a:xfrm>
                  <a:off x="-2095500" y="2525713"/>
                  <a:ext cx="608013" cy="758825"/>
                </a:xfrm>
                <a:custGeom>
                  <a:avLst/>
                  <a:gdLst>
                    <a:gd name="T0" fmla="*/ 331 w 383"/>
                    <a:gd name="T1" fmla="*/ 478 h 478"/>
                    <a:gd name="T2" fmla="*/ 383 w 383"/>
                    <a:gd name="T3" fmla="*/ 246 h 478"/>
                    <a:gd name="T4" fmla="*/ 362 w 383"/>
                    <a:gd name="T5" fmla="*/ 0 h 478"/>
                    <a:gd name="T6" fmla="*/ 90 w 383"/>
                    <a:gd name="T7" fmla="*/ 0 h 478"/>
                    <a:gd name="T8" fmla="*/ 81 w 383"/>
                    <a:gd name="T9" fmla="*/ 248 h 478"/>
                    <a:gd name="T10" fmla="*/ 0 w 383"/>
                    <a:gd name="T11" fmla="*/ 478 h 478"/>
                    <a:gd name="T12" fmla="*/ 104 w 383"/>
                    <a:gd name="T13" fmla="*/ 478 h 478"/>
                    <a:gd name="T14" fmla="*/ 196 w 383"/>
                    <a:gd name="T15" fmla="*/ 272 h 478"/>
                    <a:gd name="T16" fmla="*/ 220 w 383"/>
                    <a:gd name="T17" fmla="*/ 121 h 478"/>
                    <a:gd name="T18" fmla="*/ 237 w 383"/>
                    <a:gd name="T19" fmla="*/ 121 h 478"/>
                    <a:gd name="T20" fmla="*/ 263 w 383"/>
                    <a:gd name="T21" fmla="*/ 248 h 478"/>
                    <a:gd name="T22" fmla="*/ 234 w 383"/>
                    <a:gd name="T23" fmla="*/ 478 h 478"/>
                    <a:gd name="T24" fmla="*/ 331 w 383"/>
                    <a:gd name="T25" fmla="*/ 478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3" h="478">
                      <a:moveTo>
                        <a:pt x="331" y="478"/>
                      </a:moveTo>
                      <a:lnTo>
                        <a:pt x="383" y="246"/>
                      </a:lnTo>
                      <a:lnTo>
                        <a:pt x="362" y="0"/>
                      </a:lnTo>
                      <a:lnTo>
                        <a:pt x="90" y="0"/>
                      </a:lnTo>
                      <a:lnTo>
                        <a:pt x="81" y="248"/>
                      </a:lnTo>
                      <a:lnTo>
                        <a:pt x="0" y="478"/>
                      </a:lnTo>
                      <a:lnTo>
                        <a:pt x="104" y="478"/>
                      </a:lnTo>
                      <a:lnTo>
                        <a:pt x="196" y="272"/>
                      </a:lnTo>
                      <a:lnTo>
                        <a:pt x="220" y="121"/>
                      </a:lnTo>
                      <a:lnTo>
                        <a:pt x="237" y="121"/>
                      </a:lnTo>
                      <a:lnTo>
                        <a:pt x="263" y="248"/>
                      </a:lnTo>
                      <a:lnTo>
                        <a:pt x="234" y="478"/>
                      </a:lnTo>
                      <a:lnTo>
                        <a:pt x="331" y="478"/>
                      </a:lnTo>
                      <a:close/>
                    </a:path>
                  </a:pathLst>
                </a:custGeom>
                <a:solidFill>
                  <a:srgbClr val="8EC6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0" name="Freeform 265"/>
                <p:cNvSpPr>
                  <a:spLocks/>
                </p:cNvSpPr>
                <p:nvPr/>
              </p:nvSpPr>
              <p:spPr bwMode="gray">
                <a:xfrm>
                  <a:off x="-1787525" y="1562100"/>
                  <a:ext cx="187325" cy="250825"/>
                </a:xfrm>
                <a:custGeom>
                  <a:avLst/>
                  <a:gdLst>
                    <a:gd name="T0" fmla="*/ 7 w 118"/>
                    <a:gd name="T1" fmla="*/ 0 h 158"/>
                    <a:gd name="T2" fmla="*/ 0 w 118"/>
                    <a:gd name="T3" fmla="*/ 154 h 158"/>
                    <a:gd name="T4" fmla="*/ 111 w 118"/>
                    <a:gd name="T5" fmla="*/ 158 h 158"/>
                    <a:gd name="T6" fmla="*/ 118 w 118"/>
                    <a:gd name="T7" fmla="*/ 5 h 158"/>
                    <a:gd name="T8" fmla="*/ 7 w 118"/>
                    <a:gd name="T9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158">
                      <a:moveTo>
                        <a:pt x="7" y="0"/>
                      </a:moveTo>
                      <a:lnTo>
                        <a:pt x="0" y="154"/>
                      </a:lnTo>
                      <a:lnTo>
                        <a:pt x="111" y="158"/>
                      </a:lnTo>
                      <a:lnTo>
                        <a:pt x="118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E8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1" name="Freeform 266"/>
                <p:cNvSpPr>
                  <a:spLocks/>
                </p:cNvSpPr>
                <p:nvPr/>
              </p:nvSpPr>
              <p:spPr bwMode="gray">
                <a:xfrm>
                  <a:off x="-1952625" y="1708150"/>
                  <a:ext cx="511175" cy="817563"/>
                </a:xfrm>
                <a:custGeom>
                  <a:avLst/>
                  <a:gdLst>
                    <a:gd name="T0" fmla="*/ 131 w 136"/>
                    <a:gd name="T1" fmla="*/ 207 h 218"/>
                    <a:gd name="T2" fmla="*/ 135 w 136"/>
                    <a:gd name="T3" fmla="*/ 28 h 218"/>
                    <a:gd name="T4" fmla="*/ 110 w 136"/>
                    <a:gd name="T5" fmla="*/ 2 h 218"/>
                    <a:gd name="T6" fmla="*/ 32 w 136"/>
                    <a:gd name="T7" fmla="*/ 0 h 218"/>
                    <a:gd name="T8" fmla="*/ 0 w 136"/>
                    <a:gd name="T9" fmla="*/ 31 h 218"/>
                    <a:gd name="T10" fmla="*/ 0 w 136"/>
                    <a:gd name="T11" fmla="*/ 218 h 218"/>
                    <a:gd name="T12" fmla="*/ 121 w 136"/>
                    <a:gd name="T13" fmla="*/ 218 h 218"/>
                    <a:gd name="T14" fmla="*/ 131 w 136"/>
                    <a:gd name="T15" fmla="*/ 207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6" h="218">
                      <a:moveTo>
                        <a:pt x="131" y="207"/>
                      </a:moveTo>
                      <a:cubicBezTo>
                        <a:pt x="135" y="28"/>
                        <a:pt x="135" y="28"/>
                        <a:pt x="135" y="28"/>
                      </a:cubicBezTo>
                      <a:cubicBezTo>
                        <a:pt x="136" y="14"/>
                        <a:pt x="124" y="2"/>
                        <a:pt x="110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121" y="218"/>
                        <a:pt x="121" y="218"/>
                        <a:pt x="121" y="218"/>
                      </a:cubicBezTo>
                      <a:cubicBezTo>
                        <a:pt x="127" y="218"/>
                        <a:pt x="131" y="213"/>
                        <a:pt x="131" y="207"/>
                      </a:cubicBezTo>
                      <a:close/>
                    </a:path>
                  </a:pathLst>
                </a:custGeom>
                <a:solidFill>
                  <a:srgbClr val="5E99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2" name="Freeform 267"/>
                <p:cNvSpPr>
                  <a:spLocks/>
                </p:cNvSpPr>
                <p:nvPr/>
              </p:nvSpPr>
              <p:spPr bwMode="gray">
                <a:xfrm>
                  <a:off x="-2170113" y="1779588"/>
                  <a:ext cx="398463" cy="723900"/>
                </a:xfrm>
                <a:custGeom>
                  <a:avLst/>
                  <a:gdLst>
                    <a:gd name="T0" fmla="*/ 92 w 106"/>
                    <a:gd name="T1" fmla="*/ 41 h 193"/>
                    <a:gd name="T2" fmla="*/ 100 w 106"/>
                    <a:gd name="T3" fmla="*/ 13 h 193"/>
                    <a:gd name="T4" fmla="*/ 72 w 106"/>
                    <a:gd name="T5" fmla="*/ 5 h 193"/>
                    <a:gd name="T6" fmla="*/ 7 w 106"/>
                    <a:gd name="T7" fmla="*/ 98 h 193"/>
                    <a:gd name="T8" fmla="*/ 47 w 106"/>
                    <a:gd name="T9" fmla="*/ 193 h 193"/>
                    <a:gd name="T10" fmla="*/ 76 w 106"/>
                    <a:gd name="T11" fmla="*/ 163 h 193"/>
                    <a:gd name="T12" fmla="*/ 48 w 106"/>
                    <a:gd name="T13" fmla="*/ 103 h 193"/>
                    <a:gd name="T14" fmla="*/ 92 w 106"/>
                    <a:gd name="T15" fmla="*/ 41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6" h="193">
                      <a:moveTo>
                        <a:pt x="92" y="41"/>
                      </a:moveTo>
                      <a:cubicBezTo>
                        <a:pt x="102" y="36"/>
                        <a:pt x="106" y="23"/>
                        <a:pt x="100" y="13"/>
                      </a:cubicBezTo>
                      <a:cubicBezTo>
                        <a:pt x="95" y="3"/>
                        <a:pt x="82" y="0"/>
                        <a:pt x="72" y="5"/>
                      </a:cubicBezTo>
                      <a:cubicBezTo>
                        <a:pt x="69" y="7"/>
                        <a:pt x="18" y="35"/>
                        <a:pt x="7" y="98"/>
                      </a:cubicBezTo>
                      <a:cubicBezTo>
                        <a:pt x="0" y="138"/>
                        <a:pt x="47" y="193"/>
                        <a:pt x="47" y="193"/>
                      </a:cubicBezTo>
                      <a:cubicBezTo>
                        <a:pt x="76" y="163"/>
                        <a:pt x="76" y="163"/>
                        <a:pt x="76" y="163"/>
                      </a:cubicBezTo>
                      <a:cubicBezTo>
                        <a:pt x="76" y="163"/>
                        <a:pt x="45" y="122"/>
                        <a:pt x="48" y="103"/>
                      </a:cubicBezTo>
                      <a:cubicBezTo>
                        <a:pt x="53" y="61"/>
                        <a:pt x="92" y="42"/>
                        <a:pt x="92" y="41"/>
                      </a:cubicBezTo>
                      <a:close/>
                    </a:path>
                  </a:pathLst>
                </a:custGeom>
                <a:solidFill>
                  <a:srgbClr val="9FD3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3" name="Freeform 268"/>
                <p:cNvSpPr>
                  <a:spLocks/>
                </p:cNvSpPr>
                <p:nvPr/>
              </p:nvSpPr>
              <p:spPr bwMode="gray">
                <a:xfrm>
                  <a:off x="-1960563" y="1063625"/>
                  <a:ext cx="544513" cy="630238"/>
                </a:xfrm>
                <a:custGeom>
                  <a:avLst/>
                  <a:gdLst>
                    <a:gd name="T0" fmla="*/ 143 w 145"/>
                    <a:gd name="T1" fmla="*/ 73 h 168"/>
                    <a:gd name="T2" fmla="*/ 75 w 145"/>
                    <a:gd name="T3" fmla="*/ 2 h 168"/>
                    <a:gd name="T4" fmla="*/ 1 w 145"/>
                    <a:gd name="T5" fmla="*/ 68 h 168"/>
                    <a:gd name="T6" fmla="*/ 68 w 145"/>
                    <a:gd name="T7" fmla="*/ 166 h 168"/>
                    <a:gd name="T8" fmla="*/ 143 w 145"/>
                    <a:gd name="T9" fmla="*/ 73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5" h="168">
                      <a:moveTo>
                        <a:pt x="143" y="73"/>
                      </a:moveTo>
                      <a:cubicBezTo>
                        <a:pt x="145" y="20"/>
                        <a:pt x="114" y="3"/>
                        <a:pt x="75" y="2"/>
                      </a:cubicBezTo>
                      <a:cubicBezTo>
                        <a:pt x="36" y="0"/>
                        <a:pt x="3" y="14"/>
                        <a:pt x="1" y="68"/>
                      </a:cubicBezTo>
                      <a:cubicBezTo>
                        <a:pt x="0" y="121"/>
                        <a:pt x="29" y="165"/>
                        <a:pt x="68" y="166"/>
                      </a:cubicBezTo>
                      <a:cubicBezTo>
                        <a:pt x="107" y="168"/>
                        <a:pt x="141" y="126"/>
                        <a:pt x="143" y="73"/>
                      </a:cubicBezTo>
                      <a:close/>
                    </a:path>
                  </a:pathLst>
                </a:custGeom>
                <a:solidFill>
                  <a:srgbClr val="FAC4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4" name="Freeform 269"/>
                <p:cNvSpPr>
                  <a:spLocks/>
                </p:cNvSpPr>
                <p:nvPr/>
              </p:nvSpPr>
              <p:spPr bwMode="gray">
                <a:xfrm>
                  <a:off x="-1746250" y="1355725"/>
                  <a:ext cx="60325" cy="74613"/>
                </a:xfrm>
                <a:custGeom>
                  <a:avLst/>
                  <a:gdLst>
                    <a:gd name="T0" fmla="*/ 16 w 16"/>
                    <a:gd name="T1" fmla="*/ 10 h 20"/>
                    <a:gd name="T2" fmla="*/ 8 w 16"/>
                    <a:gd name="T3" fmla="*/ 0 h 20"/>
                    <a:gd name="T4" fmla="*/ 0 w 16"/>
                    <a:gd name="T5" fmla="*/ 10 h 20"/>
                    <a:gd name="T6" fmla="*/ 8 w 16"/>
                    <a:gd name="T7" fmla="*/ 20 h 20"/>
                    <a:gd name="T8" fmla="*/ 16 w 1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0">
                      <a:moveTo>
                        <a:pt x="16" y="10"/>
                      </a:moveTo>
                      <a:cubicBezTo>
                        <a:pt x="16" y="5"/>
                        <a:pt x="13" y="0"/>
                        <a:pt x="8" y="0"/>
                      </a:cubicBezTo>
                      <a:cubicBezTo>
                        <a:pt x="4" y="0"/>
                        <a:pt x="1" y="4"/>
                        <a:pt x="0" y="10"/>
                      </a:cubicBezTo>
                      <a:cubicBezTo>
                        <a:pt x="0" y="15"/>
                        <a:pt x="3" y="20"/>
                        <a:pt x="8" y="20"/>
                      </a:cubicBezTo>
                      <a:cubicBezTo>
                        <a:pt x="12" y="20"/>
                        <a:pt x="16" y="16"/>
                        <a:pt x="16" y="10"/>
                      </a:cubicBezTo>
                      <a:close/>
                    </a:path>
                  </a:pathLst>
                </a:custGeom>
                <a:solidFill>
                  <a:srgbClr val="0304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5" name="Freeform 270"/>
                <p:cNvSpPr>
                  <a:spLocks/>
                </p:cNvSpPr>
                <p:nvPr/>
              </p:nvSpPr>
              <p:spPr bwMode="gray">
                <a:xfrm>
                  <a:off x="-1565275" y="1355725"/>
                  <a:ext cx="58738" cy="74613"/>
                </a:xfrm>
                <a:custGeom>
                  <a:avLst/>
                  <a:gdLst>
                    <a:gd name="T0" fmla="*/ 16 w 16"/>
                    <a:gd name="T1" fmla="*/ 10 h 20"/>
                    <a:gd name="T2" fmla="*/ 8 w 16"/>
                    <a:gd name="T3" fmla="*/ 0 h 20"/>
                    <a:gd name="T4" fmla="*/ 0 w 16"/>
                    <a:gd name="T5" fmla="*/ 10 h 20"/>
                    <a:gd name="T6" fmla="*/ 8 w 16"/>
                    <a:gd name="T7" fmla="*/ 20 h 20"/>
                    <a:gd name="T8" fmla="*/ 16 w 1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0">
                      <a:moveTo>
                        <a:pt x="16" y="10"/>
                      </a:moveTo>
                      <a:cubicBezTo>
                        <a:pt x="16" y="5"/>
                        <a:pt x="13" y="0"/>
                        <a:pt x="8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3" y="20"/>
                        <a:pt x="8" y="20"/>
                      </a:cubicBezTo>
                      <a:cubicBezTo>
                        <a:pt x="12" y="20"/>
                        <a:pt x="15" y="16"/>
                        <a:pt x="16" y="10"/>
                      </a:cubicBezTo>
                      <a:close/>
                    </a:path>
                  </a:pathLst>
                </a:custGeom>
                <a:solidFill>
                  <a:srgbClr val="0304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6" name="Freeform 271"/>
                <p:cNvSpPr>
                  <a:spLocks/>
                </p:cNvSpPr>
                <p:nvPr/>
              </p:nvSpPr>
              <p:spPr bwMode="gray">
                <a:xfrm>
                  <a:off x="-1963738" y="1325563"/>
                  <a:ext cx="115888" cy="269875"/>
                </a:xfrm>
                <a:custGeom>
                  <a:avLst/>
                  <a:gdLst>
                    <a:gd name="T0" fmla="*/ 31 w 31"/>
                    <a:gd name="T1" fmla="*/ 0 h 72"/>
                    <a:gd name="T2" fmla="*/ 2 w 31"/>
                    <a:gd name="T3" fmla="*/ 8 h 72"/>
                    <a:gd name="T4" fmla="*/ 25 w 31"/>
                    <a:gd name="T5" fmla="*/ 72 h 72"/>
                    <a:gd name="T6" fmla="*/ 15 w 31"/>
                    <a:gd name="T7" fmla="*/ 48 h 72"/>
                    <a:gd name="T8" fmla="*/ 23 w 31"/>
                    <a:gd name="T9" fmla="*/ 60 h 72"/>
                    <a:gd name="T10" fmla="*/ 24 w 31"/>
                    <a:gd name="T11" fmla="*/ 42 h 72"/>
                    <a:gd name="T12" fmla="*/ 31 w 31"/>
                    <a:gd name="T13" fmla="*/ 48 h 72"/>
                    <a:gd name="T14" fmla="*/ 31 w 31"/>
                    <a:gd name="T15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72">
                      <a:moveTo>
                        <a:pt x="31" y="0"/>
                      </a:moveTo>
                      <a:cubicBezTo>
                        <a:pt x="14" y="4"/>
                        <a:pt x="2" y="8"/>
                        <a:pt x="2" y="8"/>
                      </a:cubicBezTo>
                      <a:cubicBezTo>
                        <a:pt x="2" y="8"/>
                        <a:pt x="0" y="60"/>
                        <a:pt x="25" y="72"/>
                      </a:cubicBezTo>
                      <a:cubicBezTo>
                        <a:pt x="25" y="72"/>
                        <a:pt x="15" y="61"/>
                        <a:pt x="15" y="48"/>
                      </a:cubicBezTo>
                      <a:cubicBezTo>
                        <a:pt x="15" y="48"/>
                        <a:pt x="23" y="60"/>
                        <a:pt x="23" y="60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31" y="48"/>
                        <a:pt x="31" y="48"/>
                        <a:pt x="31" y="48"/>
                      </a:cubicBezTo>
                      <a:cubicBezTo>
                        <a:pt x="31" y="48"/>
                        <a:pt x="28" y="31"/>
                        <a:pt x="31" y="0"/>
                      </a:cubicBezTo>
                      <a:close/>
                    </a:path>
                  </a:pathLst>
                </a:custGeom>
                <a:solidFill>
                  <a:srgbClr val="F58D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7" name="Freeform 272"/>
                <p:cNvSpPr>
                  <a:spLocks/>
                </p:cNvSpPr>
                <p:nvPr/>
              </p:nvSpPr>
              <p:spPr bwMode="gray">
                <a:xfrm>
                  <a:off x="-2046288" y="981075"/>
                  <a:ext cx="682625" cy="379413"/>
                </a:xfrm>
                <a:custGeom>
                  <a:avLst/>
                  <a:gdLst>
                    <a:gd name="T0" fmla="*/ 119 w 182"/>
                    <a:gd name="T1" fmla="*/ 81 h 101"/>
                    <a:gd name="T2" fmla="*/ 166 w 182"/>
                    <a:gd name="T3" fmla="*/ 92 h 101"/>
                    <a:gd name="T4" fmla="*/ 91 w 182"/>
                    <a:gd name="T5" fmla="*/ 5 h 101"/>
                    <a:gd name="T6" fmla="*/ 24 w 182"/>
                    <a:gd name="T7" fmla="*/ 100 h 101"/>
                    <a:gd name="T8" fmla="*/ 119 w 182"/>
                    <a:gd name="T9" fmla="*/ 8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101">
                      <a:moveTo>
                        <a:pt x="119" y="81"/>
                      </a:moveTo>
                      <a:cubicBezTo>
                        <a:pt x="155" y="84"/>
                        <a:pt x="166" y="92"/>
                        <a:pt x="166" y="92"/>
                      </a:cubicBezTo>
                      <a:cubicBezTo>
                        <a:pt x="166" y="92"/>
                        <a:pt x="182" y="0"/>
                        <a:pt x="91" y="5"/>
                      </a:cubicBezTo>
                      <a:cubicBezTo>
                        <a:pt x="0" y="10"/>
                        <a:pt x="24" y="100"/>
                        <a:pt x="24" y="100"/>
                      </a:cubicBezTo>
                      <a:cubicBezTo>
                        <a:pt x="25" y="101"/>
                        <a:pt x="87" y="78"/>
                        <a:pt x="119" y="81"/>
                      </a:cubicBezTo>
                      <a:close/>
                    </a:path>
                  </a:pathLst>
                </a:custGeom>
                <a:solidFill>
                  <a:srgbClr val="5E99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8" name="Freeform 273"/>
                <p:cNvSpPr>
                  <a:spLocks/>
                </p:cNvSpPr>
                <p:nvPr/>
              </p:nvSpPr>
              <p:spPr bwMode="gray">
                <a:xfrm>
                  <a:off x="-1847850" y="1019175"/>
                  <a:ext cx="500063" cy="306388"/>
                </a:xfrm>
                <a:custGeom>
                  <a:avLst/>
                  <a:gdLst>
                    <a:gd name="T0" fmla="*/ 65 w 133"/>
                    <a:gd name="T1" fmla="*/ 71 h 82"/>
                    <a:gd name="T2" fmla="*/ 112 w 133"/>
                    <a:gd name="T3" fmla="*/ 82 h 82"/>
                    <a:gd name="T4" fmla="*/ 113 w 133"/>
                    <a:gd name="T5" fmla="*/ 81 h 82"/>
                    <a:gd name="T6" fmla="*/ 133 w 133"/>
                    <a:gd name="T7" fmla="*/ 51 h 82"/>
                    <a:gd name="T8" fmla="*/ 101 w 133"/>
                    <a:gd name="T9" fmla="*/ 16 h 82"/>
                    <a:gd name="T10" fmla="*/ 0 w 133"/>
                    <a:gd name="T11" fmla="*/ 82 h 82"/>
                    <a:gd name="T12" fmla="*/ 65 w 133"/>
                    <a:gd name="T13" fmla="*/ 7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3" h="82">
                      <a:moveTo>
                        <a:pt x="65" y="71"/>
                      </a:moveTo>
                      <a:cubicBezTo>
                        <a:pt x="96" y="74"/>
                        <a:pt x="109" y="80"/>
                        <a:pt x="112" y="82"/>
                      </a:cubicBezTo>
                      <a:cubicBezTo>
                        <a:pt x="113" y="81"/>
                        <a:pt x="113" y="81"/>
                        <a:pt x="113" y="81"/>
                      </a:cubicBezTo>
                      <a:cubicBezTo>
                        <a:pt x="125" y="73"/>
                        <a:pt x="133" y="63"/>
                        <a:pt x="133" y="51"/>
                      </a:cubicBezTo>
                      <a:cubicBezTo>
                        <a:pt x="133" y="33"/>
                        <a:pt x="122" y="22"/>
                        <a:pt x="101" y="16"/>
                      </a:cubicBezTo>
                      <a:cubicBezTo>
                        <a:pt x="44" y="0"/>
                        <a:pt x="0" y="58"/>
                        <a:pt x="0" y="82"/>
                      </a:cubicBezTo>
                      <a:cubicBezTo>
                        <a:pt x="20" y="76"/>
                        <a:pt x="47" y="69"/>
                        <a:pt x="65" y="71"/>
                      </a:cubicBezTo>
                      <a:close/>
                    </a:path>
                  </a:pathLst>
                </a:custGeom>
                <a:solidFill>
                  <a:srgbClr val="8EC6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9" name="Freeform 274"/>
                <p:cNvSpPr>
                  <a:spLocks/>
                </p:cNvSpPr>
                <p:nvPr/>
              </p:nvSpPr>
              <p:spPr bwMode="gray">
                <a:xfrm>
                  <a:off x="-1619250" y="1460500"/>
                  <a:ext cx="161925" cy="117475"/>
                </a:xfrm>
                <a:custGeom>
                  <a:avLst/>
                  <a:gdLst>
                    <a:gd name="T0" fmla="*/ 1 w 43"/>
                    <a:gd name="T1" fmla="*/ 10 h 31"/>
                    <a:gd name="T2" fmla="*/ 10 w 43"/>
                    <a:gd name="T3" fmla="*/ 22 h 31"/>
                    <a:gd name="T4" fmla="*/ 43 w 43"/>
                    <a:gd name="T5" fmla="*/ 31 h 31"/>
                    <a:gd name="T6" fmla="*/ 14 w 43"/>
                    <a:gd name="T7" fmla="*/ 1 h 31"/>
                    <a:gd name="T8" fmla="*/ 1 w 43"/>
                    <a:gd name="T9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1" y="10"/>
                      </a:moveTo>
                      <a:cubicBezTo>
                        <a:pt x="0" y="16"/>
                        <a:pt x="4" y="23"/>
                        <a:pt x="10" y="22"/>
                      </a:cubicBezTo>
                      <a:cubicBezTo>
                        <a:pt x="26" y="22"/>
                        <a:pt x="43" y="31"/>
                        <a:pt x="43" y="31"/>
                      </a:cubicBezTo>
                      <a:cubicBezTo>
                        <a:pt x="43" y="31"/>
                        <a:pt x="43" y="6"/>
                        <a:pt x="14" y="1"/>
                      </a:cubicBezTo>
                      <a:cubicBezTo>
                        <a:pt x="7" y="0"/>
                        <a:pt x="2" y="4"/>
                        <a:pt x="1" y="10"/>
                      </a:cubicBezTo>
                      <a:close/>
                    </a:path>
                  </a:pathLst>
                </a:custGeom>
                <a:solidFill>
                  <a:srgbClr val="F58D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0" name="Freeform 275"/>
                <p:cNvSpPr>
                  <a:spLocks/>
                </p:cNvSpPr>
                <p:nvPr/>
              </p:nvSpPr>
              <p:spPr bwMode="gray">
                <a:xfrm>
                  <a:off x="-1787525" y="1460500"/>
                  <a:ext cx="161925" cy="117475"/>
                </a:xfrm>
                <a:custGeom>
                  <a:avLst/>
                  <a:gdLst>
                    <a:gd name="T0" fmla="*/ 42 w 43"/>
                    <a:gd name="T1" fmla="*/ 10 h 31"/>
                    <a:gd name="T2" fmla="*/ 33 w 43"/>
                    <a:gd name="T3" fmla="*/ 22 h 31"/>
                    <a:gd name="T4" fmla="*/ 0 w 43"/>
                    <a:gd name="T5" fmla="*/ 31 h 31"/>
                    <a:gd name="T6" fmla="*/ 29 w 43"/>
                    <a:gd name="T7" fmla="*/ 1 h 31"/>
                    <a:gd name="T8" fmla="*/ 42 w 43"/>
                    <a:gd name="T9" fmla="*/ 1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42" y="10"/>
                      </a:moveTo>
                      <a:cubicBezTo>
                        <a:pt x="43" y="16"/>
                        <a:pt x="39" y="23"/>
                        <a:pt x="33" y="22"/>
                      </a:cubicBezTo>
                      <a:cubicBezTo>
                        <a:pt x="17" y="22"/>
                        <a:pt x="0" y="31"/>
                        <a:pt x="0" y="31"/>
                      </a:cubicBezTo>
                      <a:cubicBezTo>
                        <a:pt x="0" y="31"/>
                        <a:pt x="0" y="6"/>
                        <a:pt x="29" y="1"/>
                      </a:cubicBezTo>
                      <a:cubicBezTo>
                        <a:pt x="35" y="0"/>
                        <a:pt x="41" y="4"/>
                        <a:pt x="42" y="10"/>
                      </a:cubicBezTo>
                      <a:close/>
                    </a:path>
                  </a:pathLst>
                </a:custGeom>
                <a:solidFill>
                  <a:srgbClr val="F58D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14" name="Gruppieren 1113"/>
              <p:cNvGrpSpPr/>
              <p:nvPr/>
            </p:nvGrpSpPr>
            <p:grpSpPr bwMode="gray">
              <a:xfrm>
                <a:off x="1797663" y="1767493"/>
                <a:ext cx="427895" cy="351296"/>
                <a:chOff x="1451549" y="1864458"/>
                <a:chExt cx="451118" cy="370362"/>
              </a:xfrm>
            </p:grpSpPr>
            <p:sp>
              <p:nvSpPr>
                <p:cNvPr id="1115" name="Wolkenförmige Legende 1114"/>
                <p:cNvSpPr/>
                <p:nvPr/>
              </p:nvSpPr>
              <p:spPr bwMode="gray">
                <a:xfrm rot="21326870" flipH="1">
                  <a:off x="1451549" y="1864458"/>
                  <a:ext cx="451118" cy="370362"/>
                </a:xfrm>
                <a:prstGeom prst="cloudCallout">
                  <a:avLst>
                    <a:gd name="adj1" fmla="val -60683"/>
                    <a:gd name="adj2" fmla="val 61478"/>
                  </a:avLst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1786"/>
                    </a:spcAft>
                  </a:pPr>
                  <a:endParaRPr lang="en-US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6" name="Freeform 280"/>
                <p:cNvSpPr>
                  <a:spLocks/>
                </p:cNvSpPr>
                <p:nvPr/>
              </p:nvSpPr>
              <p:spPr bwMode="gray">
                <a:xfrm>
                  <a:off x="1560054" y="1920646"/>
                  <a:ext cx="229514" cy="248462"/>
                </a:xfrm>
                <a:custGeom>
                  <a:avLst/>
                  <a:gdLst>
                    <a:gd name="T0" fmla="*/ 751 w 751"/>
                    <a:gd name="T1" fmla="*/ 120 h 813"/>
                    <a:gd name="T2" fmla="*/ 659 w 751"/>
                    <a:gd name="T3" fmla="*/ 0 h 813"/>
                    <a:gd name="T4" fmla="*/ 407 w 751"/>
                    <a:gd name="T5" fmla="*/ 248 h 813"/>
                    <a:gd name="T6" fmla="*/ 168 w 751"/>
                    <a:gd name="T7" fmla="*/ 28 h 813"/>
                    <a:gd name="T8" fmla="*/ 81 w 751"/>
                    <a:gd name="T9" fmla="*/ 116 h 813"/>
                    <a:gd name="T10" fmla="*/ 291 w 751"/>
                    <a:gd name="T11" fmla="*/ 361 h 813"/>
                    <a:gd name="T12" fmla="*/ 0 w 751"/>
                    <a:gd name="T13" fmla="*/ 647 h 813"/>
                    <a:gd name="T14" fmla="*/ 166 w 751"/>
                    <a:gd name="T15" fmla="*/ 813 h 813"/>
                    <a:gd name="T16" fmla="*/ 421 w 751"/>
                    <a:gd name="T17" fmla="*/ 510 h 813"/>
                    <a:gd name="T18" fmla="*/ 591 w 751"/>
                    <a:gd name="T19" fmla="*/ 709 h 813"/>
                    <a:gd name="T20" fmla="*/ 749 w 751"/>
                    <a:gd name="T21" fmla="*/ 565 h 813"/>
                    <a:gd name="T22" fmla="*/ 539 w 751"/>
                    <a:gd name="T23" fmla="*/ 371 h 813"/>
                    <a:gd name="T24" fmla="*/ 751 w 751"/>
                    <a:gd name="T25" fmla="*/ 120 h 8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51" h="813">
                      <a:moveTo>
                        <a:pt x="751" y="120"/>
                      </a:moveTo>
                      <a:lnTo>
                        <a:pt x="659" y="0"/>
                      </a:lnTo>
                      <a:lnTo>
                        <a:pt x="407" y="248"/>
                      </a:lnTo>
                      <a:lnTo>
                        <a:pt x="168" y="28"/>
                      </a:lnTo>
                      <a:lnTo>
                        <a:pt x="81" y="116"/>
                      </a:lnTo>
                      <a:lnTo>
                        <a:pt x="291" y="361"/>
                      </a:lnTo>
                      <a:lnTo>
                        <a:pt x="0" y="647"/>
                      </a:lnTo>
                      <a:lnTo>
                        <a:pt x="166" y="813"/>
                      </a:lnTo>
                      <a:lnTo>
                        <a:pt x="421" y="510"/>
                      </a:lnTo>
                      <a:lnTo>
                        <a:pt x="591" y="709"/>
                      </a:lnTo>
                      <a:lnTo>
                        <a:pt x="749" y="565"/>
                      </a:lnTo>
                      <a:lnTo>
                        <a:pt x="539" y="371"/>
                      </a:lnTo>
                      <a:lnTo>
                        <a:pt x="751" y="1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269" name="Gruppieren 1268"/>
          <p:cNvGrpSpPr/>
          <p:nvPr/>
        </p:nvGrpSpPr>
        <p:grpSpPr bwMode="gray">
          <a:xfrm>
            <a:off x="6833782" y="3287779"/>
            <a:ext cx="4779892" cy="1509414"/>
            <a:chOff x="4759616" y="1603324"/>
            <a:chExt cx="2770519" cy="1166515"/>
          </a:xfrm>
        </p:grpSpPr>
        <p:grpSp>
          <p:nvGrpSpPr>
            <p:cNvPr id="1270" name="Gruppieren 1269"/>
            <p:cNvGrpSpPr/>
            <p:nvPr/>
          </p:nvGrpSpPr>
          <p:grpSpPr bwMode="gray">
            <a:xfrm>
              <a:off x="4759616" y="1920832"/>
              <a:ext cx="1508489" cy="834746"/>
              <a:chOff x="3616325" y="4514851"/>
              <a:chExt cx="2335213" cy="1292226"/>
            </a:xfrm>
          </p:grpSpPr>
          <p:sp>
            <p:nvSpPr>
              <p:cNvPr id="1285" name="Freeform 31"/>
              <p:cNvSpPr>
                <a:spLocks/>
              </p:cNvSpPr>
              <p:nvPr/>
            </p:nvSpPr>
            <p:spPr bwMode="gray">
              <a:xfrm>
                <a:off x="5359400" y="5322889"/>
                <a:ext cx="592138" cy="455613"/>
              </a:xfrm>
              <a:custGeom>
                <a:avLst/>
                <a:gdLst>
                  <a:gd name="T0" fmla="*/ 279 w 332"/>
                  <a:gd name="T1" fmla="*/ 0 h 256"/>
                  <a:gd name="T2" fmla="*/ 0 w 332"/>
                  <a:gd name="T3" fmla="*/ 195 h 256"/>
                  <a:gd name="T4" fmla="*/ 35 w 332"/>
                  <a:gd name="T5" fmla="*/ 256 h 256"/>
                  <a:gd name="T6" fmla="*/ 300 w 332"/>
                  <a:gd name="T7" fmla="*/ 54 h 256"/>
                  <a:gd name="T8" fmla="*/ 279 w 332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256">
                    <a:moveTo>
                      <a:pt x="279" y="0"/>
                    </a:moveTo>
                    <a:cubicBezTo>
                      <a:pt x="211" y="49"/>
                      <a:pt x="0" y="195"/>
                      <a:pt x="0" y="195"/>
                    </a:cubicBezTo>
                    <a:cubicBezTo>
                      <a:pt x="35" y="256"/>
                      <a:pt x="35" y="256"/>
                      <a:pt x="35" y="256"/>
                    </a:cubicBezTo>
                    <a:cubicBezTo>
                      <a:pt x="300" y="54"/>
                      <a:pt x="300" y="54"/>
                      <a:pt x="300" y="54"/>
                    </a:cubicBezTo>
                    <a:cubicBezTo>
                      <a:pt x="300" y="54"/>
                      <a:pt x="332" y="16"/>
                      <a:pt x="279" y="0"/>
                    </a:cubicBez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6" name="Oval 32"/>
              <p:cNvSpPr>
                <a:spLocks noChangeArrowheads="1"/>
              </p:cNvSpPr>
              <p:nvPr/>
            </p:nvSpPr>
            <p:spPr bwMode="gray">
              <a:xfrm>
                <a:off x="5316537" y="5662614"/>
                <a:ext cx="128588" cy="141288"/>
              </a:xfrm>
              <a:prstGeom prst="ellipse">
                <a:avLst/>
              </a:pr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7" name="Freeform 33"/>
              <p:cNvSpPr>
                <a:spLocks/>
              </p:cNvSpPr>
              <p:nvPr/>
            </p:nvSpPr>
            <p:spPr bwMode="gray">
              <a:xfrm>
                <a:off x="5126037" y="5627689"/>
                <a:ext cx="76200" cy="179388"/>
              </a:xfrm>
              <a:custGeom>
                <a:avLst/>
                <a:gdLst>
                  <a:gd name="T0" fmla="*/ 0 w 43"/>
                  <a:gd name="T1" fmla="*/ 0 h 101"/>
                  <a:gd name="T2" fmla="*/ 43 w 43"/>
                  <a:gd name="T3" fmla="*/ 5 h 101"/>
                  <a:gd name="T4" fmla="*/ 39 w 43"/>
                  <a:gd name="T5" fmla="*/ 95 h 101"/>
                  <a:gd name="T6" fmla="*/ 20 w 43"/>
                  <a:gd name="T7" fmla="*/ 100 h 101"/>
                  <a:gd name="T8" fmla="*/ 6 w 43"/>
                  <a:gd name="T9" fmla="*/ 95 h 101"/>
                  <a:gd name="T10" fmla="*/ 0 w 43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01">
                    <a:moveTo>
                      <a:pt x="0" y="0"/>
                    </a:moveTo>
                    <a:cubicBezTo>
                      <a:pt x="43" y="5"/>
                      <a:pt x="43" y="5"/>
                      <a:pt x="43" y="5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95"/>
                      <a:pt x="29" y="101"/>
                      <a:pt x="20" y="100"/>
                    </a:cubicBezTo>
                    <a:cubicBezTo>
                      <a:pt x="11" y="99"/>
                      <a:pt x="6" y="95"/>
                      <a:pt x="6" y="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8" name="Freeform 34"/>
              <p:cNvSpPr>
                <a:spLocks/>
              </p:cNvSpPr>
              <p:nvPr/>
            </p:nvSpPr>
            <p:spPr bwMode="gray">
              <a:xfrm>
                <a:off x="5164137" y="5632451"/>
                <a:ext cx="38100" cy="173038"/>
              </a:xfrm>
              <a:custGeom>
                <a:avLst/>
                <a:gdLst>
                  <a:gd name="T0" fmla="*/ 21 w 21"/>
                  <a:gd name="T1" fmla="*/ 2 h 97"/>
                  <a:gd name="T2" fmla="*/ 0 w 21"/>
                  <a:gd name="T3" fmla="*/ 0 h 97"/>
                  <a:gd name="T4" fmla="*/ 0 w 21"/>
                  <a:gd name="T5" fmla="*/ 97 h 97"/>
                  <a:gd name="T6" fmla="*/ 17 w 21"/>
                  <a:gd name="T7" fmla="*/ 92 h 97"/>
                  <a:gd name="T8" fmla="*/ 21 w 21"/>
                  <a:gd name="T9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7">
                    <a:moveTo>
                      <a:pt x="2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8" y="97"/>
                      <a:pt x="17" y="92"/>
                      <a:pt x="17" y="92"/>
                    </a:cubicBez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9" name="Freeform 35"/>
              <p:cNvSpPr>
                <a:spLocks/>
              </p:cNvSpPr>
              <p:nvPr/>
            </p:nvSpPr>
            <p:spPr bwMode="gray">
              <a:xfrm>
                <a:off x="5705475" y="4702176"/>
                <a:ext cx="38100" cy="95250"/>
              </a:xfrm>
              <a:custGeom>
                <a:avLst/>
                <a:gdLst>
                  <a:gd name="T0" fmla="*/ 22 w 22"/>
                  <a:gd name="T1" fmla="*/ 0 h 53"/>
                  <a:gd name="T2" fmla="*/ 0 w 22"/>
                  <a:gd name="T3" fmla="*/ 3 h 53"/>
                  <a:gd name="T4" fmla="*/ 2 w 22"/>
                  <a:gd name="T5" fmla="*/ 50 h 53"/>
                  <a:gd name="T6" fmla="*/ 12 w 22"/>
                  <a:gd name="T7" fmla="*/ 53 h 53"/>
                  <a:gd name="T8" fmla="*/ 19 w 22"/>
                  <a:gd name="T9" fmla="*/ 50 h 53"/>
                  <a:gd name="T10" fmla="*/ 22 w 22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3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7" y="53"/>
                      <a:pt x="12" y="53"/>
                    </a:cubicBezTo>
                    <a:cubicBezTo>
                      <a:pt x="16" y="53"/>
                      <a:pt x="19" y="50"/>
                      <a:pt x="19" y="5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0" name="Freeform 36"/>
              <p:cNvSpPr>
                <a:spLocks/>
              </p:cNvSpPr>
              <p:nvPr/>
            </p:nvSpPr>
            <p:spPr bwMode="gray">
              <a:xfrm>
                <a:off x="5705475" y="4705351"/>
                <a:ext cx="19050" cy="92075"/>
              </a:xfrm>
              <a:custGeom>
                <a:avLst/>
                <a:gdLst>
                  <a:gd name="T0" fmla="*/ 0 w 11"/>
                  <a:gd name="T1" fmla="*/ 1 h 51"/>
                  <a:gd name="T2" fmla="*/ 11 w 11"/>
                  <a:gd name="T3" fmla="*/ 0 h 51"/>
                  <a:gd name="T4" fmla="*/ 11 w 11"/>
                  <a:gd name="T5" fmla="*/ 51 h 51"/>
                  <a:gd name="T6" fmla="*/ 2 w 11"/>
                  <a:gd name="T7" fmla="*/ 48 h 51"/>
                  <a:gd name="T8" fmla="*/ 0 w 11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0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6" y="51"/>
                      <a:pt x="2" y="48"/>
                      <a:pt x="2" y="4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1" name="Freeform 37"/>
              <p:cNvSpPr>
                <a:spLocks/>
              </p:cNvSpPr>
              <p:nvPr/>
            </p:nvSpPr>
            <p:spPr bwMode="gray">
              <a:xfrm>
                <a:off x="5489575" y="4724401"/>
                <a:ext cx="38100" cy="93663"/>
              </a:xfrm>
              <a:custGeom>
                <a:avLst/>
                <a:gdLst>
                  <a:gd name="T0" fmla="*/ 22 w 22"/>
                  <a:gd name="T1" fmla="*/ 0 h 53"/>
                  <a:gd name="T2" fmla="*/ 0 w 22"/>
                  <a:gd name="T3" fmla="*/ 3 h 53"/>
                  <a:gd name="T4" fmla="*/ 2 w 22"/>
                  <a:gd name="T5" fmla="*/ 50 h 53"/>
                  <a:gd name="T6" fmla="*/ 12 w 22"/>
                  <a:gd name="T7" fmla="*/ 52 h 53"/>
                  <a:gd name="T8" fmla="*/ 19 w 22"/>
                  <a:gd name="T9" fmla="*/ 50 h 53"/>
                  <a:gd name="T10" fmla="*/ 22 w 22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3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7" y="53"/>
                      <a:pt x="12" y="52"/>
                    </a:cubicBezTo>
                    <a:cubicBezTo>
                      <a:pt x="17" y="52"/>
                      <a:pt x="19" y="50"/>
                      <a:pt x="19" y="5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2" name="Freeform 38"/>
              <p:cNvSpPr>
                <a:spLocks/>
              </p:cNvSpPr>
              <p:nvPr/>
            </p:nvSpPr>
            <p:spPr bwMode="gray">
              <a:xfrm>
                <a:off x="5489575" y="4725989"/>
                <a:ext cx="19050" cy="90488"/>
              </a:xfrm>
              <a:custGeom>
                <a:avLst/>
                <a:gdLst>
                  <a:gd name="T0" fmla="*/ 0 w 11"/>
                  <a:gd name="T1" fmla="*/ 2 h 51"/>
                  <a:gd name="T2" fmla="*/ 11 w 11"/>
                  <a:gd name="T3" fmla="*/ 0 h 51"/>
                  <a:gd name="T4" fmla="*/ 11 w 11"/>
                  <a:gd name="T5" fmla="*/ 51 h 51"/>
                  <a:gd name="T6" fmla="*/ 2 w 11"/>
                  <a:gd name="T7" fmla="*/ 49 h 51"/>
                  <a:gd name="T8" fmla="*/ 0 w 11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0" y="2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7" y="51"/>
                      <a:pt x="2" y="49"/>
                      <a:pt x="2" y="49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3" name="Freeform 39"/>
              <p:cNvSpPr>
                <a:spLocks/>
              </p:cNvSpPr>
              <p:nvPr/>
            </p:nvSpPr>
            <p:spPr bwMode="gray">
              <a:xfrm>
                <a:off x="5272087" y="4741864"/>
                <a:ext cx="41275" cy="93663"/>
              </a:xfrm>
              <a:custGeom>
                <a:avLst/>
                <a:gdLst>
                  <a:gd name="T0" fmla="*/ 23 w 23"/>
                  <a:gd name="T1" fmla="*/ 0 h 53"/>
                  <a:gd name="T2" fmla="*/ 0 w 23"/>
                  <a:gd name="T3" fmla="*/ 3 h 53"/>
                  <a:gd name="T4" fmla="*/ 2 w 23"/>
                  <a:gd name="T5" fmla="*/ 50 h 53"/>
                  <a:gd name="T6" fmla="*/ 12 w 23"/>
                  <a:gd name="T7" fmla="*/ 53 h 53"/>
                  <a:gd name="T8" fmla="*/ 20 w 23"/>
                  <a:gd name="T9" fmla="*/ 50 h 53"/>
                  <a:gd name="T10" fmla="*/ 23 w 23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53">
                    <a:moveTo>
                      <a:pt x="2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8" y="53"/>
                      <a:pt x="12" y="53"/>
                    </a:cubicBezTo>
                    <a:cubicBezTo>
                      <a:pt x="17" y="52"/>
                      <a:pt x="20" y="50"/>
                      <a:pt x="20" y="50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4" name="Freeform 40"/>
              <p:cNvSpPr>
                <a:spLocks/>
              </p:cNvSpPr>
              <p:nvPr/>
            </p:nvSpPr>
            <p:spPr bwMode="gray">
              <a:xfrm>
                <a:off x="5272087" y="4745039"/>
                <a:ext cx="20638" cy="90488"/>
              </a:xfrm>
              <a:custGeom>
                <a:avLst/>
                <a:gdLst>
                  <a:gd name="T0" fmla="*/ 0 w 12"/>
                  <a:gd name="T1" fmla="*/ 1 h 51"/>
                  <a:gd name="T2" fmla="*/ 12 w 12"/>
                  <a:gd name="T3" fmla="*/ 0 h 51"/>
                  <a:gd name="T4" fmla="*/ 12 w 12"/>
                  <a:gd name="T5" fmla="*/ 51 h 51"/>
                  <a:gd name="T6" fmla="*/ 2 w 12"/>
                  <a:gd name="T7" fmla="*/ 48 h 51"/>
                  <a:gd name="T8" fmla="*/ 0 w 12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1">
                    <a:moveTo>
                      <a:pt x="0" y="1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7" y="51"/>
                      <a:pt x="2" y="48"/>
                      <a:pt x="2" y="4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5" name="Freeform 41"/>
              <p:cNvSpPr>
                <a:spLocks/>
              </p:cNvSpPr>
              <p:nvPr/>
            </p:nvSpPr>
            <p:spPr bwMode="gray">
              <a:xfrm>
                <a:off x="5102225" y="4757739"/>
                <a:ext cx="41275" cy="93663"/>
              </a:xfrm>
              <a:custGeom>
                <a:avLst/>
                <a:gdLst>
                  <a:gd name="T0" fmla="*/ 23 w 23"/>
                  <a:gd name="T1" fmla="*/ 0 h 53"/>
                  <a:gd name="T2" fmla="*/ 0 w 23"/>
                  <a:gd name="T3" fmla="*/ 3 h 53"/>
                  <a:gd name="T4" fmla="*/ 2 w 23"/>
                  <a:gd name="T5" fmla="*/ 50 h 53"/>
                  <a:gd name="T6" fmla="*/ 12 w 23"/>
                  <a:gd name="T7" fmla="*/ 52 h 53"/>
                  <a:gd name="T8" fmla="*/ 20 w 23"/>
                  <a:gd name="T9" fmla="*/ 50 h 53"/>
                  <a:gd name="T10" fmla="*/ 23 w 23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53">
                    <a:moveTo>
                      <a:pt x="2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7" y="53"/>
                      <a:pt x="12" y="52"/>
                    </a:cubicBezTo>
                    <a:cubicBezTo>
                      <a:pt x="17" y="52"/>
                      <a:pt x="20" y="50"/>
                      <a:pt x="20" y="50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6" name="Freeform 42"/>
              <p:cNvSpPr>
                <a:spLocks/>
              </p:cNvSpPr>
              <p:nvPr/>
            </p:nvSpPr>
            <p:spPr bwMode="gray">
              <a:xfrm>
                <a:off x="5102225" y="4759326"/>
                <a:ext cx="19050" cy="90488"/>
              </a:xfrm>
              <a:custGeom>
                <a:avLst/>
                <a:gdLst>
                  <a:gd name="T0" fmla="*/ 0 w 11"/>
                  <a:gd name="T1" fmla="*/ 2 h 51"/>
                  <a:gd name="T2" fmla="*/ 11 w 11"/>
                  <a:gd name="T3" fmla="*/ 0 h 51"/>
                  <a:gd name="T4" fmla="*/ 11 w 11"/>
                  <a:gd name="T5" fmla="*/ 51 h 51"/>
                  <a:gd name="T6" fmla="*/ 2 w 11"/>
                  <a:gd name="T7" fmla="*/ 49 h 51"/>
                  <a:gd name="T8" fmla="*/ 0 w 11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0" y="2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7" y="51"/>
                      <a:pt x="2" y="49"/>
                      <a:pt x="2" y="49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7" name="Freeform 43"/>
              <p:cNvSpPr>
                <a:spLocks/>
              </p:cNvSpPr>
              <p:nvPr/>
            </p:nvSpPr>
            <p:spPr bwMode="gray">
              <a:xfrm>
                <a:off x="4935537" y="4773614"/>
                <a:ext cx="38100" cy="93663"/>
              </a:xfrm>
              <a:custGeom>
                <a:avLst/>
                <a:gdLst>
                  <a:gd name="T0" fmla="*/ 22 w 22"/>
                  <a:gd name="T1" fmla="*/ 0 h 53"/>
                  <a:gd name="T2" fmla="*/ 0 w 22"/>
                  <a:gd name="T3" fmla="*/ 3 h 53"/>
                  <a:gd name="T4" fmla="*/ 2 w 22"/>
                  <a:gd name="T5" fmla="*/ 50 h 53"/>
                  <a:gd name="T6" fmla="*/ 12 w 22"/>
                  <a:gd name="T7" fmla="*/ 52 h 53"/>
                  <a:gd name="T8" fmla="*/ 19 w 22"/>
                  <a:gd name="T9" fmla="*/ 50 h 53"/>
                  <a:gd name="T10" fmla="*/ 22 w 22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3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7" y="53"/>
                      <a:pt x="12" y="52"/>
                    </a:cubicBezTo>
                    <a:cubicBezTo>
                      <a:pt x="16" y="52"/>
                      <a:pt x="19" y="50"/>
                      <a:pt x="19" y="5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8" name="Freeform 44"/>
              <p:cNvSpPr>
                <a:spLocks/>
              </p:cNvSpPr>
              <p:nvPr/>
            </p:nvSpPr>
            <p:spPr bwMode="gray">
              <a:xfrm>
                <a:off x="4935537" y="4775201"/>
                <a:ext cx="19050" cy="90488"/>
              </a:xfrm>
              <a:custGeom>
                <a:avLst/>
                <a:gdLst>
                  <a:gd name="T0" fmla="*/ 0 w 11"/>
                  <a:gd name="T1" fmla="*/ 2 h 51"/>
                  <a:gd name="T2" fmla="*/ 11 w 11"/>
                  <a:gd name="T3" fmla="*/ 0 h 51"/>
                  <a:gd name="T4" fmla="*/ 11 w 11"/>
                  <a:gd name="T5" fmla="*/ 51 h 51"/>
                  <a:gd name="T6" fmla="*/ 2 w 11"/>
                  <a:gd name="T7" fmla="*/ 49 h 51"/>
                  <a:gd name="T8" fmla="*/ 0 w 11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0" y="2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6" y="51"/>
                      <a:pt x="2" y="49"/>
                      <a:pt x="2" y="49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9" name="Freeform 45"/>
              <p:cNvSpPr>
                <a:spLocks/>
              </p:cNvSpPr>
              <p:nvPr/>
            </p:nvSpPr>
            <p:spPr bwMode="gray">
              <a:xfrm>
                <a:off x="4684712" y="5453064"/>
                <a:ext cx="74613" cy="179388"/>
              </a:xfrm>
              <a:custGeom>
                <a:avLst/>
                <a:gdLst>
                  <a:gd name="T0" fmla="*/ 0 w 42"/>
                  <a:gd name="T1" fmla="*/ 0 h 101"/>
                  <a:gd name="T2" fmla="*/ 42 w 42"/>
                  <a:gd name="T3" fmla="*/ 6 h 101"/>
                  <a:gd name="T4" fmla="*/ 38 w 42"/>
                  <a:gd name="T5" fmla="*/ 95 h 101"/>
                  <a:gd name="T6" fmla="*/ 20 w 42"/>
                  <a:gd name="T7" fmla="*/ 100 h 101"/>
                  <a:gd name="T8" fmla="*/ 5 w 42"/>
                  <a:gd name="T9" fmla="*/ 95 h 101"/>
                  <a:gd name="T10" fmla="*/ 0 w 42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01">
                    <a:moveTo>
                      <a:pt x="0" y="0"/>
                    </a:moveTo>
                    <a:cubicBezTo>
                      <a:pt x="42" y="6"/>
                      <a:pt x="42" y="6"/>
                      <a:pt x="42" y="6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29" y="101"/>
                      <a:pt x="20" y="100"/>
                    </a:cubicBezTo>
                    <a:cubicBezTo>
                      <a:pt x="11" y="100"/>
                      <a:pt x="5" y="95"/>
                      <a:pt x="5" y="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0" name="Freeform 46"/>
              <p:cNvSpPr>
                <a:spLocks/>
              </p:cNvSpPr>
              <p:nvPr/>
            </p:nvSpPr>
            <p:spPr bwMode="gray">
              <a:xfrm>
                <a:off x="4722812" y="5457826"/>
                <a:ext cx="36513" cy="173038"/>
              </a:xfrm>
              <a:custGeom>
                <a:avLst/>
                <a:gdLst>
                  <a:gd name="T0" fmla="*/ 21 w 21"/>
                  <a:gd name="T1" fmla="*/ 3 h 97"/>
                  <a:gd name="T2" fmla="*/ 0 w 21"/>
                  <a:gd name="T3" fmla="*/ 0 h 97"/>
                  <a:gd name="T4" fmla="*/ 0 w 21"/>
                  <a:gd name="T5" fmla="*/ 97 h 97"/>
                  <a:gd name="T6" fmla="*/ 17 w 21"/>
                  <a:gd name="T7" fmla="*/ 92 h 97"/>
                  <a:gd name="T8" fmla="*/ 21 w 21"/>
                  <a:gd name="T9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7">
                    <a:moveTo>
                      <a:pt x="2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9" y="97"/>
                      <a:pt x="17" y="92"/>
                      <a:pt x="17" y="92"/>
                    </a:cubicBez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1" name="Freeform 47"/>
              <p:cNvSpPr>
                <a:spLocks/>
              </p:cNvSpPr>
              <p:nvPr/>
            </p:nvSpPr>
            <p:spPr bwMode="gray">
              <a:xfrm>
                <a:off x="4314825" y="5334001"/>
                <a:ext cx="76200" cy="177800"/>
              </a:xfrm>
              <a:custGeom>
                <a:avLst/>
                <a:gdLst>
                  <a:gd name="T0" fmla="*/ 0 w 43"/>
                  <a:gd name="T1" fmla="*/ 0 h 100"/>
                  <a:gd name="T2" fmla="*/ 43 w 43"/>
                  <a:gd name="T3" fmla="*/ 5 h 100"/>
                  <a:gd name="T4" fmla="*/ 39 w 43"/>
                  <a:gd name="T5" fmla="*/ 95 h 100"/>
                  <a:gd name="T6" fmla="*/ 20 w 43"/>
                  <a:gd name="T7" fmla="*/ 100 h 100"/>
                  <a:gd name="T8" fmla="*/ 6 w 43"/>
                  <a:gd name="T9" fmla="*/ 95 h 100"/>
                  <a:gd name="T10" fmla="*/ 0 w 43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00">
                    <a:moveTo>
                      <a:pt x="0" y="0"/>
                    </a:moveTo>
                    <a:cubicBezTo>
                      <a:pt x="43" y="5"/>
                      <a:pt x="43" y="5"/>
                      <a:pt x="43" y="5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95"/>
                      <a:pt x="29" y="100"/>
                      <a:pt x="20" y="100"/>
                    </a:cubicBezTo>
                    <a:cubicBezTo>
                      <a:pt x="11" y="99"/>
                      <a:pt x="6" y="95"/>
                      <a:pt x="6" y="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2" name="Freeform 48"/>
              <p:cNvSpPr>
                <a:spLocks/>
              </p:cNvSpPr>
              <p:nvPr/>
            </p:nvSpPr>
            <p:spPr bwMode="gray">
              <a:xfrm>
                <a:off x="4351337" y="5338764"/>
                <a:ext cx="39688" cy="173038"/>
              </a:xfrm>
              <a:custGeom>
                <a:avLst/>
                <a:gdLst>
                  <a:gd name="T0" fmla="*/ 22 w 22"/>
                  <a:gd name="T1" fmla="*/ 2 h 97"/>
                  <a:gd name="T2" fmla="*/ 0 w 22"/>
                  <a:gd name="T3" fmla="*/ 0 h 97"/>
                  <a:gd name="T4" fmla="*/ 0 w 22"/>
                  <a:gd name="T5" fmla="*/ 97 h 97"/>
                  <a:gd name="T6" fmla="*/ 18 w 22"/>
                  <a:gd name="T7" fmla="*/ 92 h 97"/>
                  <a:gd name="T8" fmla="*/ 22 w 22"/>
                  <a:gd name="T9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7">
                    <a:moveTo>
                      <a:pt x="2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9" y="97"/>
                      <a:pt x="18" y="92"/>
                      <a:pt x="18" y="92"/>
                    </a:cubicBez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3" name="Freeform 49"/>
              <p:cNvSpPr>
                <a:spLocks/>
              </p:cNvSpPr>
              <p:nvPr/>
            </p:nvSpPr>
            <p:spPr bwMode="gray">
              <a:xfrm>
                <a:off x="3997325" y="5211764"/>
                <a:ext cx="76200" cy="180975"/>
              </a:xfrm>
              <a:custGeom>
                <a:avLst/>
                <a:gdLst>
                  <a:gd name="T0" fmla="*/ 0 w 43"/>
                  <a:gd name="T1" fmla="*/ 0 h 101"/>
                  <a:gd name="T2" fmla="*/ 43 w 43"/>
                  <a:gd name="T3" fmla="*/ 6 h 101"/>
                  <a:gd name="T4" fmla="*/ 39 w 43"/>
                  <a:gd name="T5" fmla="*/ 95 h 101"/>
                  <a:gd name="T6" fmla="*/ 20 w 43"/>
                  <a:gd name="T7" fmla="*/ 100 h 101"/>
                  <a:gd name="T8" fmla="*/ 6 w 43"/>
                  <a:gd name="T9" fmla="*/ 95 h 101"/>
                  <a:gd name="T10" fmla="*/ 0 w 43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01">
                    <a:moveTo>
                      <a:pt x="0" y="0"/>
                    </a:moveTo>
                    <a:cubicBezTo>
                      <a:pt x="43" y="6"/>
                      <a:pt x="43" y="6"/>
                      <a:pt x="43" y="6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95"/>
                      <a:pt x="29" y="101"/>
                      <a:pt x="20" y="100"/>
                    </a:cubicBezTo>
                    <a:cubicBezTo>
                      <a:pt x="11" y="100"/>
                      <a:pt x="6" y="95"/>
                      <a:pt x="6" y="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4" name="Freeform 50"/>
              <p:cNvSpPr>
                <a:spLocks/>
              </p:cNvSpPr>
              <p:nvPr/>
            </p:nvSpPr>
            <p:spPr bwMode="gray">
              <a:xfrm>
                <a:off x="4035425" y="5218114"/>
                <a:ext cx="38100" cy="171450"/>
              </a:xfrm>
              <a:custGeom>
                <a:avLst/>
                <a:gdLst>
                  <a:gd name="T0" fmla="*/ 22 w 22"/>
                  <a:gd name="T1" fmla="*/ 3 h 97"/>
                  <a:gd name="T2" fmla="*/ 0 w 22"/>
                  <a:gd name="T3" fmla="*/ 0 h 97"/>
                  <a:gd name="T4" fmla="*/ 0 w 22"/>
                  <a:gd name="T5" fmla="*/ 97 h 97"/>
                  <a:gd name="T6" fmla="*/ 18 w 22"/>
                  <a:gd name="T7" fmla="*/ 92 h 97"/>
                  <a:gd name="T8" fmla="*/ 22 w 22"/>
                  <a:gd name="T9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7">
                    <a:moveTo>
                      <a:pt x="22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9" y="97"/>
                      <a:pt x="18" y="92"/>
                      <a:pt x="18" y="92"/>
                    </a:cubicBez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5" name="Freeform 51"/>
              <p:cNvSpPr>
                <a:spLocks/>
              </p:cNvSpPr>
              <p:nvPr/>
            </p:nvSpPr>
            <p:spPr bwMode="gray">
              <a:xfrm>
                <a:off x="3708400" y="5095876"/>
                <a:ext cx="74613" cy="177800"/>
              </a:xfrm>
              <a:custGeom>
                <a:avLst/>
                <a:gdLst>
                  <a:gd name="T0" fmla="*/ 0 w 42"/>
                  <a:gd name="T1" fmla="*/ 0 h 100"/>
                  <a:gd name="T2" fmla="*/ 42 w 42"/>
                  <a:gd name="T3" fmla="*/ 5 h 100"/>
                  <a:gd name="T4" fmla="*/ 38 w 42"/>
                  <a:gd name="T5" fmla="*/ 95 h 100"/>
                  <a:gd name="T6" fmla="*/ 19 w 42"/>
                  <a:gd name="T7" fmla="*/ 100 h 100"/>
                  <a:gd name="T8" fmla="*/ 5 w 42"/>
                  <a:gd name="T9" fmla="*/ 95 h 100"/>
                  <a:gd name="T10" fmla="*/ 0 w 42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00">
                    <a:moveTo>
                      <a:pt x="0" y="0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28" y="100"/>
                      <a:pt x="19" y="100"/>
                    </a:cubicBezTo>
                    <a:cubicBezTo>
                      <a:pt x="10" y="99"/>
                      <a:pt x="5" y="95"/>
                      <a:pt x="5" y="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6" name="Freeform 52"/>
              <p:cNvSpPr>
                <a:spLocks/>
              </p:cNvSpPr>
              <p:nvPr/>
            </p:nvSpPr>
            <p:spPr bwMode="gray">
              <a:xfrm>
                <a:off x="3746500" y="5099051"/>
                <a:ext cx="36513" cy="174625"/>
              </a:xfrm>
              <a:custGeom>
                <a:avLst/>
                <a:gdLst>
                  <a:gd name="T0" fmla="*/ 21 w 21"/>
                  <a:gd name="T1" fmla="*/ 3 h 98"/>
                  <a:gd name="T2" fmla="*/ 0 w 21"/>
                  <a:gd name="T3" fmla="*/ 0 h 98"/>
                  <a:gd name="T4" fmla="*/ 0 w 21"/>
                  <a:gd name="T5" fmla="*/ 98 h 98"/>
                  <a:gd name="T6" fmla="*/ 17 w 21"/>
                  <a:gd name="T7" fmla="*/ 93 h 98"/>
                  <a:gd name="T8" fmla="*/ 21 w 21"/>
                  <a:gd name="T9" fmla="*/ 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8">
                    <a:moveTo>
                      <a:pt x="2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8" y="98"/>
                      <a:pt x="17" y="93"/>
                      <a:pt x="17" y="93"/>
                    </a:cubicBez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707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7" name="Freeform 53"/>
              <p:cNvSpPr>
                <a:spLocks/>
              </p:cNvSpPr>
              <p:nvPr/>
            </p:nvSpPr>
            <p:spPr bwMode="gray">
              <a:xfrm>
                <a:off x="3616325" y="4584701"/>
                <a:ext cx="2239963" cy="1120775"/>
              </a:xfrm>
              <a:custGeom>
                <a:avLst/>
                <a:gdLst>
                  <a:gd name="T0" fmla="*/ 956 w 1257"/>
                  <a:gd name="T1" fmla="*/ 629 h 629"/>
                  <a:gd name="T2" fmla="*/ 52 w 1257"/>
                  <a:gd name="T3" fmla="*/ 287 h 629"/>
                  <a:gd name="T4" fmla="*/ 3 w 1257"/>
                  <a:gd name="T5" fmla="*/ 155 h 629"/>
                  <a:gd name="T6" fmla="*/ 199 w 1257"/>
                  <a:gd name="T7" fmla="*/ 93 h 629"/>
                  <a:gd name="T8" fmla="*/ 1054 w 1257"/>
                  <a:gd name="T9" fmla="*/ 0 h 629"/>
                  <a:gd name="T10" fmla="*/ 1214 w 1257"/>
                  <a:gd name="T11" fmla="*/ 19 h 629"/>
                  <a:gd name="T12" fmla="*/ 1221 w 1257"/>
                  <a:gd name="T13" fmla="*/ 65 h 629"/>
                  <a:gd name="T14" fmla="*/ 530 w 1257"/>
                  <a:gd name="T15" fmla="*/ 153 h 629"/>
                  <a:gd name="T16" fmla="*/ 637 w 1257"/>
                  <a:gd name="T17" fmla="*/ 199 h 629"/>
                  <a:gd name="T18" fmla="*/ 1251 w 1257"/>
                  <a:gd name="T19" fmla="*/ 358 h 629"/>
                  <a:gd name="T20" fmla="*/ 1257 w 1257"/>
                  <a:gd name="T21" fmla="*/ 414 h 629"/>
                  <a:gd name="T22" fmla="*/ 956 w 1257"/>
                  <a:gd name="T23" fmla="*/ 6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7" h="629">
                    <a:moveTo>
                      <a:pt x="956" y="629"/>
                    </a:moveTo>
                    <a:cubicBezTo>
                      <a:pt x="956" y="629"/>
                      <a:pt x="62" y="291"/>
                      <a:pt x="52" y="287"/>
                    </a:cubicBezTo>
                    <a:cubicBezTo>
                      <a:pt x="41" y="282"/>
                      <a:pt x="11" y="245"/>
                      <a:pt x="3" y="155"/>
                    </a:cubicBezTo>
                    <a:cubicBezTo>
                      <a:pt x="0" y="118"/>
                      <a:pt x="164" y="98"/>
                      <a:pt x="199" y="93"/>
                    </a:cubicBezTo>
                    <a:cubicBezTo>
                      <a:pt x="238" y="88"/>
                      <a:pt x="1054" y="0"/>
                      <a:pt x="1054" y="0"/>
                    </a:cubicBezTo>
                    <a:cubicBezTo>
                      <a:pt x="1214" y="19"/>
                      <a:pt x="1214" y="19"/>
                      <a:pt x="1214" y="19"/>
                    </a:cubicBezTo>
                    <a:cubicBezTo>
                      <a:pt x="1221" y="65"/>
                      <a:pt x="1221" y="65"/>
                      <a:pt x="1221" y="65"/>
                    </a:cubicBezTo>
                    <a:cubicBezTo>
                      <a:pt x="1221" y="65"/>
                      <a:pt x="540" y="136"/>
                      <a:pt x="530" y="153"/>
                    </a:cubicBezTo>
                    <a:cubicBezTo>
                      <a:pt x="522" y="165"/>
                      <a:pt x="559" y="176"/>
                      <a:pt x="637" y="199"/>
                    </a:cubicBezTo>
                    <a:cubicBezTo>
                      <a:pt x="787" y="241"/>
                      <a:pt x="1251" y="358"/>
                      <a:pt x="1251" y="358"/>
                    </a:cubicBezTo>
                    <a:cubicBezTo>
                      <a:pt x="1257" y="414"/>
                      <a:pt x="1257" y="414"/>
                      <a:pt x="1257" y="414"/>
                    </a:cubicBezTo>
                    <a:lnTo>
                      <a:pt x="956" y="629"/>
                    </a:lnTo>
                    <a:close/>
                  </a:path>
                </a:pathLst>
              </a:custGeom>
              <a:solidFill>
                <a:srgbClr val="D5D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8" name="Freeform 54"/>
              <p:cNvSpPr>
                <a:spLocks/>
              </p:cNvSpPr>
              <p:nvPr/>
            </p:nvSpPr>
            <p:spPr bwMode="gray">
              <a:xfrm>
                <a:off x="5299075" y="5548314"/>
                <a:ext cx="69850" cy="157163"/>
              </a:xfrm>
              <a:custGeom>
                <a:avLst/>
                <a:gdLst>
                  <a:gd name="T0" fmla="*/ 44 w 44"/>
                  <a:gd name="T1" fmla="*/ 78 h 99"/>
                  <a:gd name="T2" fmla="*/ 13 w 44"/>
                  <a:gd name="T3" fmla="*/ 99 h 99"/>
                  <a:gd name="T4" fmla="*/ 0 w 44"/>
                  <a:gd name="T5" fmla="*/ 19 h 99"/>
                  <a:gd name="T6" fmla="*/ 33 w 44"/>
                  <a:gd name="T7" fmla="*/ 0 h 99"/>
                  <a:gd name="T8" fmla="*/ 44 w 44"/>
                  <a:gd name="T9" fmla="*/ 7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99">
                    <a:moveTo>
                      <a:pt x="44" y="78"/>
                    </a:moveTo>
                    <a:lnTo>
                      <a:pt x="13" y="99"/>
                    </a:lnTo>
                    <a:lnTo>
                      <a:pt x="0" y="19"/>
                    </a:lnTo>
                    <a:lnTo>
                      <a:pt x="33" y="0"/>
                    </a:lnTo>
                    <a:lnTo>
                      <a:pt x="44" y="78"/>
                    </a:lnTo>
                    <a:close/>
                  </a:path>
                </a:pathLst>
              </a:custGeom>
              <a:solidFill>
                <a:srgbClr val="404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9" name="Freeform 55"/>
              <p:cNvSpPr>
                <a:spLocks/>
              </p:cNvSpPr>
              <p:nvPr/>
            </p:nvSpPr>
            <p:spPr bwMode="gray">
              <a:xfrm>
                <a:off x="4403725" y="4618039"/>
                <a:ext cx="1447800" cy="741363"/>
              </a:xfrm>
              <a:custGeom>
                <a:avLst/>
                <a:gdLst>
                  <a:gd name="T0" fmla="*/ 809 w 812"/>
                  <a:gd name="T1" fmla="*/ 339 h 416"/>
                  <a:gd name="T2" fmla="*/ 193 w 812"/>
                  <a:gd name="T3" fmla="*/ 179 h 416"/>
                  <a:gd name="T4" fmla="*/ 86 w 812"/>
                  <a:gd name="T5" fmla="*/ 134 h 416"/>
                  <a:gd name="T6" fmla="*/ 776 w 812"/>
                  <a:gd name="T7" fmla="*/ 46 h 416"/>
                  <a:gd name="T8" fmla="*/ 770 w 812"/>
                  <a:gd name="T9" fmla="*/ 0 h 416"/>
                  <a:gd name="T10" fmla="*/ 767 w 812"/>
                  <a:gd name="T11" fmla="*/ 0 h 416"/>
                  <a:gd name="T12" fmla="*/ 13 w 812"/>
                  <a:gd name="T13" fmla="*/ 111 h 416"/>
                  <a:gd name="T14" fmla="*/ 135 w 812"/>
                  <a:gd name="T15" fmla="*/ 181 h 416"/>
                  <a:gd name="T16" fmla="*/ 772 w 812"/>
                  <a:gd name="T17" fmla="*/ 360 h 416"/>
                  <a:gd name="T18" fmla="*/ 784 w 812"/>
                  <a:gd name="T19" fmla="*/ 416 h 416"/>
                  <a:gd name="T20" fmla="*/ 812 w 812"/>
                  <a:gd name="T21" fmla="*/ 396 h 416"/>
                  <a:gd name="T22" fmla="*/ 809 w 812"/>
                  <a:gd name="T23" fmla="*/ 339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416">
                    <a:moveTo>
                      <a:pt x="809" y="339"/>
                    </a:moveTo>
                    <a:cubicBezTo>
                      <a:pt x="809" y="339"/>
                      <a:pt x="342" y="222"/>
                      <a:pt x="193" y="179"/>
                    </a:cubicBezTo>
                    <a:cubicBezTo>
                      <a:pt x="114" y="157"/>
                      <a:pt x="78" y="146"/>
                      <a:pt x="86" y="134"/>
                    </a:cubicBezTo>
                    <a:cubicBezTo>
                      <a:pt x="96" y="117"/>
                      <a:pt x="776" y="46"/>
                      <a:pt x="776" y="46"/>
                    </a:cubicBezTo>
                    <a:cubicBezTo>
                      <a:pt x="770" y="0"/>
                      <a:pt x="770" y="0"/>
                      <a:pt x="770" y="0"/>
                    </a:cubicBezTo>
                    <a:cubicBezTo>
                      <a:pt x="767" y="0"/>
                      <a:pt x="767" y="0"/>
                      <a:pt x="767" y="0"/>
                    </a:cubicBezTo>
                    <a:cubicBezTo>
                      <a:pt x="627" y="17"/>
                      <a:pt x="25" y="92"/>
                      <a:pt x="13" y="111"/>
                    </a:cubicBezTo>
                    <a:cubicBezTo>
                      <a:pt x="0" y="133"/>
                      <a:pt x="40" y="154"/>
                      <a:pt x="135" y="181"/>
                    </a:cubicBezTo>
                    <a:cubicBezTo>
                      <a:pt x="317" y="233"/>
                      <a:pt x="772" y="360"/>
                      <a:pt x="772" y="360"/>
                    </a:cubicBezTo>
                    <a:cubicBezTo>
                      <a:pt x="784" y="416"/>
                      <a:pt x="784" y="416"/>
                      <a:pt x="784" y="416"/>
                    </a:cubicBezTo>
                    <a:cubicBezTo>
                      <a:pt x="812" y="396"/>
                      <a:pt x="812" y="396"/>
                      <a:pt x="812" y="396"/>
                    </a:cubicBezTo>
                    <a:lnTo>
                      <a:pt x="809" y="339"/>
                    </a:lnTo>
                    <a:close/>
                  </a:path>
                </a:pathLst>
              </a:custGeom>
              <a:solidFill>
                <a:srgbClr val="929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0" name="Freeform 56"/>
              <p:cNvSpPr>
                <a:spLocks/>
              </p:cNvSpPr>
              <p:nvPr/>
            </p:nvSpPr>
            <p:spPr bwMode="gray">
              <a:xfrm>
                <a:off x="5781675" y="5224464"/>
                <a:ext cx="76200" cy="136525"/>
              </a:xfrm>
              <a:custGeom>
                <a:avLst/>
                <a:gdLst>
                  <a:gd name="T0" fmla="*/ 48 w 48"/>
                  <a:gd name="T1" fmla="*/ 61 h 86"/>
                  <a:gd name="T2" fmla="*/ 12 w 48"/>
                  <a:gd name="T3" fmla="*/ 86 h 86"/>
                  <a:gd name="T4" fmla="*/ 0 w 48"/>
                  <a:gd name="T5" fmla="*/ 24 h 86"/>
                  <a:gd name="T6" fmla="*/ 41 w 48"/>
                  <a:gd name="T7" fmla="*/ 0 h 86"/>
                  <a:gd name="T8" fmla="*/ 48 w 48"/>
                  <a:gd name="T9" fmla="*/ 6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6">
                    <a:moveTo>
                      <a:pt x="48" y="61"/>
                    </a:moveTo>
                    <a:lnTo>
                      <a:pt x="12" y="86"/>
                    </a:lnTo>
                    <a:lnTo>
                      <a:pt x="0" y="24"/>
                    </a:lnTo>
                    <a:lnTo>
                      <a:pt x="41" y="0"/>
                    </a:lnTo>
                    <a:lnTo>
                      <a:pt x="48" y="61"/>
                    </a:lnTo>
                    <a:close/>
                  </a:path>
                </a:pathLst>
              </a:custGeom>
              <a:solidFill>
                <a:srgbClr val="404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1" name="Freeform 57"/>
              <p:cNvSpPr>
                <a:spLocks/>
              </p:cNvSpPr>
              <p:nvPr/>
            </p:nvSpPr>
            <p:spPr bwMode="gray">
              <a:xfrm>
                <a:off x="3638550" y="4589464"/>
                <a:ext cx="1889125" cy="354013"/>
              </a:xfrm>
              <a:custGeom>
                <a:avLst/>
                <a:gdLst>
                  <a:gd name="T0" fmla="*/ 34 w 1060"/>
                  <a:gd name="T1" fmla="*/ 198 h 198"/>
                  <a:gd name="T2" fmla="*/ 132 w 1060"/>
                  <a:gd name="T3" fmla="*/ 139 h 198"/>
                  <a:gd name="T4" fmla="*/ 1060 w 1060"/>
                  <a:gd name="T5" fmla="*/ 0 h 198"/>
                  <a:gd name="T6" fmla="*/ 128 w 1060"/>
                  <a:gd name="T7" fmla="*/ 104 h 198"/>
                  <a:gd name="T8" fmla="*/ 17 w 1060"/>
                  <a:gd name="T9" fmla="*/ 150 h 198"/>
                  <a:gd name="T10" fmla="*/ 34 w 1060"/>
                  <a:gd name="T11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0" h="198">
                    <a:moveTo>
                      <a:pt x="34" y="198"/>
                    </a:moveTo>
                    <a:cubicBezTo>
                      <a:pt x="34" y="198"/>
                      <a:pt x="32" y="161"/>
                      <a:pt x="132" y="139"/>
                    </a:cubicBezTo>
                    <a:cubicBezTo>
                      <a:pt x="231" y="116"/>
                      <a:pt x="1060" y="0"/>
                      <a:pt x="1060" y="0"/>
                    </a:cubicBezTo>
                    <a:cubicBezTo>
                      <a:pt x="1060" y="0"/>
                      <a:pt x="140" y="91"/>
                      <a:pt x="128" y="104"/>
                    </a:cubicBezTo>
                    <a:cubicBezTo>
                      <a:pt x="117" y="117"/>
                      <a:pt x="33" y="116"/>
                      <a:pt x="17" y="150"/>
                    </a:cubicBezTo>
                    <a:cubicBezTo>
                      <a:pt x="0" y="184"/>
                      <a:pt x="34" y="198"/>
                      <a:pt x="34" y="198"/>
                    </a:cubicBezTo>
                    <a:close/>
                  </a:path>
                </a:pathLst>
              </a:custGeom>
              <a:solidFill>
                <a:srgbClr val="848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2" name="Freeform 58"/>
              <p:cNvSpPr>
                <a:spLocks/>
              </p:cNvSpPr>
              <p:nvPr/>
            </p:nvSpPr>
            <p:spPr bwMode="gray">
              <a:xfrm>
                <a:off x="3621087" y="4837114"/>
                <a:ext cx="1698625" cy="868363"/>
              </a:xfrm>
              <a:custGeom>
                <a:avLst/>
                <a:gdLst>
                  <a:gd name="T0" fmla="*/ 76 w 953"/>
                  <a:gd name="T1" fmla="*/ 104 h 487"/>
                  <a:gd name="T2" fmla="*/ 8 w 953"/>
                  <a:gd name="T3" fmla="*/ 0 h 487"/>
                  <a:gd name="T4" fmla="*/ 1 w 953"/>
                  <a:gd name="T5" fmla="*/ 14 h 487"/>
                  <a:gd name="T6" fmla="*/ 49 w 953"/>
                  <a:gd name="T7" fmla="*/ 146 h 487"/>
                  <a:gd name="T8" fmla="*/ 953 w 953"/>
                  <a:gd name="T9" fmla="*/ 487 h 487"/>
                  <a:gd name="T10" fmla="*/ 953 w 953"/>
                  <a:gd name="T11" fmla="*/ 487 h 487"/>
                  <a:gd name="T12" fmla="*/ 940 w 953"/>
                  <a:gd name="T13" fmla="*/ 416 h 487"/>
                  <a:gd name="T14" fmla="*/ 76 w 953"/>
                  <a:gd name="T15" fmla="*/ 104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3" h="487">
                    <a:moveTo>
                      <a:pt x="76" y="104"/>
                    </a:moveTo>
                    <a:cubicBezTo>
                      <a:pt x="66" y="100"/>
                      <a:pt x="17" y="73"/>
                      <a:pt x="8" y="0"/>
                    </a:cubicBezTo>
                    <a:cubicBezTo>
                      <a:pt x="3" y="4"/>
                      <a:pt x="0" y="9"/>
                      <a:pt x="1" y="14"/>
                    </a:cubicBezTo>
                    <a:cubicBezTo>
                      <a:pt x="8" y="104"/>
                      <a:pt x="39" y="141"/>
                      <a:pt x="49" y="146"/>
                    </a:cubicBezTo>
                    <a:cubicBezTo>
                      <a:pt x="60" y="151"/>
                      <a:pt x="953" y="487"/>
                      <a:pt x="953" y="487"/>
                    </a:cubicBezTo>
                    <a:cubicBezTo>
                      <a:pt x="953" y="487"/>
                      <a:pt x="953" y="487"/>
                      <a:pt x="953" y="487"/>
                    </a:cubicBezTo>
                    <a:cubicBezTo>
                      <a:pt x="940" y="416"/>
                      <a:pt x="940" y="416"/>
                      <a:pt x="940" y="416"/>
                    </a:cubicBezTo>
                    <a:cubicBezTo>
                      <a:pt x="940" y="416"/>
                      <a:pt x="86" y="108"/>
                      <a:pt x="76" y="104"/>
                    </a:cubicBezTo>
                    <a:close/>
                  </a:path>
                </a:pathLst>
              </a:custGeom>
              <a:solidFill>
                <a:srgbClr val="A9A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3" name="Line 59"/>
              <p:cNvSpPr>
                <a:spLocks noChangeShapeType="1"/>
              </p:cNvSpPr>
              <p:nvPr/>
            </p:nvSpPr>
            <p:spPr bwMode="gray">
              <a:xfrm>
                <a:off x="5299075" y="568801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4" name="Line 60"/>
              <p:cNvSpPr>
                <a:spLocks noChangeShapeType="1"/>
              </p:cNvSpPr>
              <p:nvPr/>
            </p:nvSpPr>
            <p:spPr bwMode="gray">
              <a:xfrm>
                <a:off x="5299075" y="568801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5" name="Freeform 61"/>
              <p:cNvSpPr>
                <a:spLocks/>
              </p:cNvSpPr>
              <p:nvPr/>
            </p:nvSpPr>
            <p:spPr bwMode="gray">
              <a:xfrm>
                <a:off x="4389437" y="4816476"/>
                <a:ext cx="1411288" cy="544513"/>
              </a:xfrm>
              <a:custGeom>
                <a:avLst/>
                <a:gdLst>
                  <a:gd name="T0" fmla="*/ 780 w 792"/>
                  <a:gd name="T1" fmla="*/ 249 h 306"/>
                  <a:gd name="T2" fmla="*/ 73 w 792"/>
                  <a:gd name="T3" fmla="*/ 47 h 306"/>
                  <a:gd name="T4" fmla="*/ 21 w 792"/>
                  <a:gd name="T5" fmla="*/ 0 h 306"/>
                  <a:gd name="T6" fmla="*/ 11 w 792"/>
                  <a:gd name="T7" fmla="*/ 73 h 306"/>
                  <a:gd name="T8" fmla="*/ 792 w 792"/>
                  <a:gd name="T9" fmla="*/ 306 h 306"/>
                  <a:gd name="T10" fmla="*/ 780 w 792"/>
                  <a:gd name="T11" fmla="*/ 249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2" h="306">
                    <a:moveTo>
                      <a:pt x="780" y="249"/>
                    </a:moveTo>
                    <a:cubicBezTo>
                      <a:pt x="780" y="249"/>
                      <a:pt x="92" y="54"/>
                      <a:pt x="73" y="47"/>
                    </a:cubicBezTo>
                    <a:cubicBezTo>
                      <a:pt x="54" y="39"/>
                      <a:pt x="9" y="26"/>
                      <a:pt x="21" y="0"/>
                    </a:cubicBezTo>
                    <a:cubicBezTo>
                      <a:pt x="14" y="2"/>
                      <a:pt x="0" y="43"/>
                      <a:pt x="11" y="73"/>
                    </a:cubicBezTo>
                    <a:cubicBezTo>
                      <a:pt x="22" y="103"/>
                      <a:pt x="792" y="306"/>
                      <a:pt x="792" y="306"/>
                    </a:cubicBezTo>
                    <a:lnTo>
                      <a:pt x="780" y="249"/>
                    </a:lnTo>
                    <a:close/>
                  </a:path>
                </a:pathLst>
              </a:custGeom>
              <a:solidFill>
                <a:srgbClr val="75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6" name="Freeform 62"/>
              <p:cNvSpPr>
                <a:spLocks/>
              </p:cNvSpPr>
              <p:nvPr/>
            </p:nvSpPr>
            <p:spPr bwMode="gray">
              <a:xfrm>
                <a:off x="4451350" y="4613276"/>
                <a:ext cx="1331913" cy="192088"/>
              </a:xfrm>
              <a:custGeom>
                <a:avLst/>
                <a:gdLst>
                  <a:gd name="T0" fmla="*/ 0 w 747"/>
                  <a:gd name="T1" fmla="*/ 108 h 108"/>
                  <a:gd name="T2" fmla="*/ 747 w 747"/>
                  <a:gd name="T3" fmla="*/ 3 h 108"/>
                  <a:gd name="T4" fmla="*/ 726 w 747"/>
                  <a:gd name="T5" fmla="*/ 0 h 108"/>
                  <a:gd name="T6" fmla="*/ 0 w 747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7" h="108">
                    <a:moveTo>
                      <a:pt x="0" y="108"/>
                    </a:moveTo>
                    <a:cubicBezTo>
                      <a:pt x="100" y="88"/>
                      <a:pt x="747" y="3"/>
                      <a:pt x="747" y="3"/>
                    </a:cubicBezTo>
                    <a:cubicBezTo>
                      <a:pt x="726" y="0"/>
                      <a:pt x="726" y="0"/>
                      <a:pt x="726" y="0"/>
                    </a:cubicBezTo>
                    <a:cubicBezTo>
                      <a:pt x="726" y="0"/>
                      <a:pt x="4" y="96"/>
                      <a:pt x="0" y="108"/>
                    </a:cubicBezTo>
                    <a:close/>
                  </a:path>
                </a:pathLst>
              </a:custGeom>
              <a:solidFill>
                <a:srgbClr val="BB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7" name="Freeform 63"/>
              <p:cNvSpPr>
                <a:spLocks/>
              </p:cNvSpPr>
              <p:nvPr/>
            </p:nvSpPr>
            <p:spPr bwMode="gray">
              <a:xfrm>
                <a:off x="4489450" y="5162551"/>
                <a:ext cx="960438" cy="206375"/>
              </a:xfrm>
              <a:custGeom>
                <a:avLst/>
                <a:gdLst>
                  <a:gd name="T0" fmla="*/ 15 w 539"/>
                  <a:gd name="T1" fmla="*/ 19 h 116"/>
                  <a:gd name="T2" fmla="*/ 30 w 539"/>
                  <a:gd name="T3" fmla="*/ 42 h 116"/>
                  <a:gd name="T4" fmla="*/ 52 w 539"/>
                  <a:gd name="T5" fmla="*/ 60 h 116"/>
                  <a:gd name="T6" fmla="*/ 78 w 539"/>
                  <a:gd name="T7" fmla="*/ 81 h 116"/>
                  <a:gd name="T8" fmla="*/ 112 w 539"/>
                  <a:gd name="T9" fmla="*/ 89 h 116"/>
                  <a:gd name="T10" fmla="*/ 146 w 539"/>
                  <a:gd name="T11" fmla="*/ 108 h 116"/>
                  <a:gd name="T12" fmla="*/ 233 w 539"/>
                  <a:gd name="T13" fmla="*/ 85 h 116"/>
                  <a:gd name="T14" fmla="*/ 283 w 539"/>
                  <a:gd name="T15" fmla="*/ 81 h 116"/>
                  <a:gd name="T16" fmla="*/ 351 w 539"/>
                  <a:gd name="T17" fmla="*/ 65 h 116"/>
                  <a:gd name="T18" fmla="*/ 539 w 539"/>
                  <a:gd name="T19" fmla="*/ 57 h 116"/>
                  <a:gd name="T20" fmla="*/ 334 w 539"/>
                  <a:gd name="T21" fmla="*/ 0 h 116"/>
                  <a:gd name="T22" fmla="*/ 15 w 539"/>
                  <a:gd name="T23" fmla="*/ 1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9" h="116">
                    <a:moveTo>
                      <a:pt x="15" y="19"/>
                    </a:moveTo>
                    <a:cubicBezTo>
                      <a:pt x="0" y="32"/>
                      <a:pt x="20" y="39"/>
                      <a:pt x="30" y="42"/>
                    </a:cubicBezTo>
                    <a:cubicBezTo>
                      <a:pt x="34" y="52"/>
                      <a:pt x="44" y="54"/>
                      <a:pt x="52" y="60"/>
                    </a:cubicBezTo>
                    <a:cubicBezTo>
                      <a:pt x="62" y="66"/>
                      <a:pt x="67" y="76"/>
                      <a:pt x="78" y="81"/>
                    </a:cubicBezTo>
                    <a:cubicBezTo>
                      <a:pt x="88" y="86"/>
                      <a:pt x="101" y="83"/>
                      <a:pt x="112" y="89"/>
                    </a:cubicBezTo>
                    <a:cubicBezTo>
                      <a:pt x="124" y="95"/>
                      <a:pt x="133" y="104"/>
                      <a:pt x="146" y="108"/>
                    </a:cubicBezTo>
                    <a:cubicBezTo>
                      <a:pt x="175" y="116"/>
                      <a:pt x="205" y="92"/>
                      <a:pt x="233" y="85"/>
                    </a:cubicBezTo>
                    <a:cubicBezTo>
                      <a:pt x="250" y="80"/>
                      <a:pt x="266" y="80"/>
                      <a:pt x="283" y="81"/>
                    </a:cubicBezTo>
                    <a:cubicBezTo>
                      <a:pt x="307" y="82"/>
                      <a:pt x="328" y="70"/>
                      <a:pt x="351" y="65"/>
                    </a:cubicBezTo>
                    <a:cubicBezTo>
                      <a:pt x="407" y="51"/>
                      <a:pt x="481" y="56"/>
                      <a:pt x="539" y="57"/>
                    </a:cubicBezTo>
                    <a:cubicBezTo>
                      <a:pt x="525" y="55"/>
                      <a:pt x="351" y="4"/>
                      <a:pt x="334" y="0"/>
                    </a:cubicBez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6E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8" name="Freeform 64"/>
              <p:cNvSpPr>
                <a:spLocks/>
              </p:cNvSpPr>
              <p:nvPr/>
            </p:nvSpPr>
            <p:spPr bwMode="gray">
              <a:xfrm>
                <a:off x="4767262" y="4922839"/>
                <a:ext cx="320675" cy="401638"/>
              </a:xfrm>
              <a:custGeom>
                <a:avLst/>
                <a:gdLst>
                  <a:gd name="T0" fmla="*/ 0 w 202"/>
                  <a:gd name="T1" fmla="*/ 253 h 253"/>
                  <a:gd name="T2" fmla="*/ 199 w 202"/>
                  <a:gd name="T3" fmla="*/ 186 h 253"/>
                  <a:gd name="T4" fmla="*/ 202 w 202"/>
                  <a:gd name="T5" fmla="*/ 0 h 253"/>
                  <a:gd name="T6" fmla="*/ 2 w 202"/>
                  <a:gd name="T7" fmla="*/ 51 h 253"/>
                  <a:gd name="T8" fmla="*/ 0 w 202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53">
                    <a:moveTo>
                      <a:pt x="0" y="253"/>
                    </a:moveTo>
                    <a:lnTo>
                      <a:pt x="199" y="186"/>
                    </a:lnTo>
                    <a:lnTo>
                      <a:pt x="202" y="0"/>
                    </a:lnTo>
                    <a:lnTo>
                      <a:pt x="2" y="51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9" name="Freeform 65"/>
              <p:cNvSpPr>
                <a:spLocks/>
              </p:cNvSpPr>
              <p:nvPr/>
            </p:nvSpPr>
            <p:spPr bwMode="gray">
              <a:xfrm>
                <a:off x="4506912" y="4895851"/>
                <a:ext cx="263525" cy="428625"/>
              </a:xfrm>
              <a:custGeom>
                <a:avLst/>
                <a:gdLst>
                  <a:gd name="T0" fmla="*/ 164 w 166"/>
                  <a:gd name="T1" fmla="*/ 270 h 270"/>
                  <a:gd name="T2" fmla="*/ 166 w 166"/>
                  <a:gd name="T3" fmla="*/ 68 h 270"/>
                  <a:gd name="T4" fmla="*/ 2 w 166"/>
                  <a:gd name="T5" fmla="*/ 0 h 270"/>
                  <a:gd name="T6" fmla="*/ 0 w 166"/>
                  <a:gd name="T7" fmla="*/ 192 h 270"/>
                  <a:gd name="T8" fmla="*/ 164 w 166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70">
                    <a:moveTo>
                      <a:pt x="164" y="270"/>
                    </a:moveTo>
                    <a:lnTo>
                      <a:pt x="166" y="68"/>
                    </a:lnTo>
                    <a:lnTo>
                      <a:pt x="2" y="0"/>
                    </a:lnTo>
                    <a:lnTo>
                      <a:pt x="0" y="192"/>
                    </a:lnTo>
                    <a:lnTo>
                      <a:pt x="164" y="27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0" name="Freeform 66"/>
              <p:cNvSpPr>
                <a:spLocks/>
              </p:cNvSpPr>
              <p:nvPr/>
            </p:nvSpPr>
            <p:spPr bwMode="gray">
              <a:xfrm>
                <a:off x="4510087" y="4854576"/>
                <a:ext cx="577850" cy="149225"/>
              </a:xfrm>
              <a:custGeom>
                <a:avLst/>
                <a:gdLst>
                  <a:gd name="T0" fmla="*/ 0 w 364"/>
                  <a:gd name="T1" fmla="*/ 26 h 94"/>
                  <a:gd name="T2" fmla="*/ 164 w 364"/>
                  <a:gd name="T3" fmla="*/ 94 h 94"/>
                  <a:gd name="T4" fmla="*/ 364 w 364"/>
                  <a:gd name="T5" fmla="*/ 43 h 94"/>
                  <a:gd name="T6" fmla="*/ 188 w 364"/>
                  <a:gd name="T7" fmla="*/ 0 h 94"/>
                  <a:gd name="T8" fmla="*/ 0 w 364"/>
                  <a:gd name="T9" fmla="*/ 2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94">
                    <a:moveTo>
                      <a:pt x="0" y="26"/>
                    </a:moveTo>
                    <a:lnTo>
                      <a:pt x="164" y="94"/>
                    </a:lnTo>
                    <a:lnTo>
                      <a:pt x="364" y="43"/>
                    </a:lnTo>
                    <a:lnTo>
                      <a:pt x="188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1" name="Freeform 67"/>
              <p:cNvSpPr>
                <a:spLocks/>
              </p:cNvSpPr>
              <p:nvPr/>
            </p:nvSpPr>
            <p:spPr bwMode="gray">
              <a:xfrm>
                <a:off x="4881562" y="4959351"/>
                <a:ext cx="63500" cy="96838"/>
              </a:xfrm>
              <a:custGeom>
                <a:avLst/>
                <a:gdLst>
                  <a:gd name="T0" fmla="*/ 0 w 40"/>
                  <a:gd name="T1" fmla="*/ 61 h 61"/>
                  <a:gd name="T2" fmla="*/ 39 w 40"/>
                  <a:gd name="T3" fmla="*/ 48 h 61"/>
                  <a:gd name="T4" fmla="*/ 40 w 40"/>
                  <a:gd name="T5" fmla="*/ 0 h 61"/>
                  <a:gd name="T6" fmla="*/ 0 w 40"/>
                  <a:gd name="T7" fmla="*/ 10 h 61"/>
                  <a:gd name="T8" fmla="*/ 0 w 40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1">
                    <a:moveTo>
                      <a:pt x="0" y="61"/>
                    </a:moveTo>
                    <a:lnTo>
                      <a:pt x="39" y="48"/>
                    </a:lnTo>
                    <a:lnTo>
                      <a:pt x="40" y="0"/>
                    </a:lnTo>
                    <a:lnTo>
                      <a:pt x="0" y="1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2" name="Freeform 68"/>
              <p:cNvSpPr>
                <a:spLocks/>
              </p:cNvSpPr>
              <p:nvPr/>
            </p:nvSpPr>
            <p:spPr bwMode="gray">
              <a:xfrm>
                <a:off x="4648200" y="4865689"/>
                <a:ext cx="296863" cy="109538"/>
              </a:xfrm>
              <a:custGeom>
                <a:avLst/>
                <a:gdLst>
                  <a:gd name="T0" fmla="*/ 147 w 187"/>
                  <a:gd name="T1" fmla="*/ 69 h 69"/>
                  <a:gd name="T2" fmla="*/ 187 w 187"/>
                  <a:gd name="T3" fmla="*/ 59 h 69"/>
                  <a:gd name="T4" fmla="*/ 47 w 187"/>
                  <a:gd name="T5" fmla="*/ 0 h 69"/>
                  <a:gd name="T6" fmla="*/ 0 w 187"/>
                  <a:gd name="T7" fmla="*/ 8 h 69"/>
                  <a:gd name="T8" fmla="*/ 147 w 187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69">
                    <a:moveTo>
                      <a:pt x="147" y="69"/>
                    </a:moveTo>
                    <a:lnTo>
                      <a:pt x="187" y="59"/>
                    </a:lnTo>
                    <a:lnTo>
                      <a:pt x="47" y="0"/>
                    </a:lnTo>
                    <a:lnTo>
                      <a:pt x="0" y="8"/>
                    </a:lnTo>
                    <a:lnTo>
                      <a:pt x="147" y="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3" name="Freeform 69"/>
              <p:cNvSpPr>
                <a:spLocks/>
              </p:cNvSpPr>
              <p:nvPr/>
            </p:nvSpPr>
            <p:spPr bwMode="gray">
              <a:xfrm>
                <a:off x="3629025" y="4584701"/>
                <a:ext cx="1898650" cy="993775"/>
              </a:xfrm>
              <a:custGeom>
                <a:avLst/>
                <a:gdLst>
                  <a:gd name="T0" fmla="*/ 31 w 1066"/>
                  <a:gd name="T1" fmla="*/ 158 h 558"/>
                  <a:gd name="T2" fmla="*/ 254 w 1066"/>
                  <a:gd name="T3" fmla="*/ 97 h 558"/>
                  <a:gd name="T4" fmla="*/ 1066 w 1066"/>
                  <a:gd name="T5" fmla="*/ 3 h 558"/>
                  <a:gd name="T6" fmla="*/ 1047 w 1066"/>
                  <a:gd name="T7" fmla="*/ 0 h 558"/>
                  <a:gd name="T8" fmla="*/ 219 w 1066"/>
                  <a:gd name="T9" fmla="*/ 89 h 558"/>
                  <a:gd name="T10" fmla="*/ 3 w 1066"/>
                  <a:gd name="T11" fmla="*/ 145 h 558"/>
                  <a:gd name="T12" fmla="*/ 70 w 1066"/>
                  <a:gd name="T13" fmla="*/ 246 h 558"/>
                  <a:gd name="T14" fmla="*/ 936 w 1066"/>
                  <a:gd name="T15" fmla="*/ 558 h 558"/>
                  <a:gd name="T16" fmla="*/ 967 w 1066"/>
                  <a:gd name="T17" fmla="*/ 541 h 558"/>
                  <a:gd name="T18" fmla="*/ 153 w 1066"/>
                  <a:gd name="T19" fmla="*/ 255 h 558"/>
                  <a:gd name="T20" fmla="*/ 31 w 1066"/>
                  <a:gd name="T21" fmla="*/ 1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6" h="558">
                    <a:moveTo>
                      <a:pt x="31" y="158"/>
                    </a:moveTo>
                    <a:cubicBezTo>
                      <a:pt x="28" y="127"/>
                      <a:pt x="221" y="104"/>
                      <a:pt x="254" y="97"/>
                    </a:cubicBezTo>
                    <a:cubicBezTo>
                      <a:pt x="288" y="90"/>
                      <a:pt x="986" y="11"/>
                      <a:pt x="1066" y="3"/>
                    </a:cubicBezTo>
                    <a:cubicBezTo>
                      <a:pt x="1047" y="0"/>
                      <a:pt x="1047" y="0"/>
                      <a:pt x="1047" y="0"/>
                    </a:cubicBezTo>
                    <a:cubicBezTo>
                      <a:pt x="1047" y="0"/>
                      <a:pt x="258" y="82"/>
                      <a:pt x="219" y="89"/>
                    </a:cubicBezTo>
                    <a:cubicBezTo>
                      <a:pt x="184" y="94"/>
                      <a:pt x="0" y="113"/>
                      <a:pt x="3" y="145"/>
                    </a:cubicBezTo>
                    <a:cubicBezTo>
                      <a:pt x="10" y="222"/>
                      <a:pt x="59" y="242"/>
                      <a:pt x="70" y="246"/>
                    </a:cubicBezTo>
                    <a:cubicBezTo>
                      <a:pt x="80" y="250"/>
                      <a:pt x="936" y="558"/>
                      <a:pt x="936" y="558"/>
                    </a:cubicBezTo>
                    <a:cubicBezTo>
                      <a:pt x="967" y="541"/>
                      <a:pt x="967" y="541"/>
                      <a:pt x="967" y="541"/>
                    </a:cubicBezTo>
                    <a:cubicBezTo>
                      <a:pt x="929" y="527"/>
                      <a:pt x="176" y="265"/>
                      <a:pt x="153" y="255"/>
                    </a:cubicBezTo>
                    <a:cubicBezTo>
                      <a:pt x="129" y="245"/>
                      <a:pt x="39" y="235"/>
                      <a:pt x="31" y="158"/>
                    </a:cubicBezTo>
                    <a:close/>
                  </a:path>
                </a:pathLst>
              </a:custGeom>
              <a:solidFill>
                <a:srgbClr val="BB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4" name="Freeform 70"/>
              <p:cNvSpPr>
                <a:spLocks/>
              </p:cNvSpPr>
              <p:nvPr/>
            </p:nvSpPr>
            <p:spPr bwMode="gray">
              <a:xfrm>
                <a:off x="3857625" y="4884739"/>
                <a:ext cx="649288" cy="166688"/>
              </a:xfrm>
              <a:custGeom>
                <a:avLst/>
                <a:gdLst>
                  <a:gd name="T0" fmla="*/ 325 w 364"/>
                  <a:gd name="T1" fmla="*/ 42 h 94"/>
                  <a:gd name="T2" fmla="*/ 305 w 364"/>
                  <a:gd name="T3" fmla="*/ 18 h 94"/>
                  <a:gd name="T4" fmla="*/ 289 w 364"/>
                  <a:gd name="T5" fmla="*/ 5 h 94"/>
                  <a:gd name="T6" fmla="*/ 23 w 364"/>
                  <a:gd name="T7" fmla="*/ 22 h 94"/>
                  <a:gd name="T8" fmla="*/ 0 w 364"/>
                  <a:gd name="T9" fmla="*/ 40 h 94"/>
                  <a:gd name="T10" fmla="*/ 22 w 364"/>
                  <a:gd name="T11" fmla="*/ 49 h 94"/>
                  <a:gd name="T12" fmla="*/ 49 w 364"/>
                  <a:gd name="T13" fmla="*/ 55 h 94"/>
                  <a:gd name="T14" fmla="*/ 73 w 364"/>
                  <a:gd name="T15" fmla="*/ 73 h 94"/>
                  <a:gd name="T16" fmla="*/ 100 w 364"/>
                  <a:gd name="T17" fmla="*/ 79 h 94"/>
                  <a:gd name="T18" fmla="*/ 134 w 364"/>
                  <a:gd name="T19" fmla="*/ 79 h 94"/>
                  <a:gd name="T20" fmla="*/ 155 w 364"/>
                  <a:gd name="T21" fmla="*/ 85 h 94"/>
                  <a:gd name="T22" fmla="*/ 224 w 364"/>
                  <a:gd name="T23" fmla="*/ 87 h 94"/>
                  <a:gd name="T24" fmla="*/ 283 w 364"/>
                  <a:gd name="T25" fmla="*/ 67 h 94"/>
                  <a:gd name="T26" fmla="*/ 333 w 364"/>
                  <a:gd name="T27" fmla="*/ 67 h 94"/>
                  <a:gd name="T28" fmla="*/ 364 w 364"/>
                  <a:gd name="T29" fmla="*/ 58 h 94"/>
                  <a:gd name="T30" fmla="*/ 325 w 364"/>
                  <a:gd name="T31" fmla="*/ 4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" h="94">
                    <a:moveTo>
                      <a:pt x="325" y="42"/>
                    </a:moveTo>
                    <a:cubicBezTo>
                      <a:pt x="307" y="34"/>
                      <a:pt x="311" y="33"/>
                      <a:pt x="305" y="18"/>
                    </a:cubicBezTo>
                    <a:cubicBezTo>
                      <a:pt x="302" y="10"/>
                      <a:pt x="296" y="6"/>
                      <a:pt x="289" y="5"/>
                    </a:cubicBezTo>
                    <a:cubicBezTo>
                      <a:pt x="262" y="0"/>
                      <a:pt x="31" y="14"/>
                      <a:pt x="23" y="22"/>
                    </a:cubicBezTo>
                    <a:cubicBezTo>
                      <a:pt x="19" y="27"/>
                      <a:pt x="0" y="40"/>
                      <a:pt x="0" y="40"/>
                    </a:cubicBezTo>
                    <a:cubicBezTo>
                      <a:pt x="5" y="44"/>
                      <a:pt x="16" y="47"/>
                      <a:pt x="22" y="49"/>
                    </a:cubicBezTo>
                    <a:cubicBezTo>
                      <a:pt x="31" y="52"/>
                      <a:pt x="40" y="50"/>
                      <a:pt x="49" y="55"/>
                    </a:cubicBezTo>
                    <a:cubicBezTo>
                      <a:pt x="59" y="59"/>
                      <a:pt x="64" y="68"/>
                      <a:pt x="73" y="73"/>
                    </a:cubicBezTo>
                    <a:cubicBezTo>
                      <a:pt x="82" y="78"/>
                      <a:pt x="91" y="79"/>
                      <a:pt x="100" y="79"/>
                    </a:cubicBezTo>
                    <a:cubicBezTo>
                      <a:pt x="111" y="79"/>
                      <a:pt x="123" y="79"/>
                      <a:pt x="134" y="79"/>
                    </a:cubicBezTo>
                    <a:cubicBezTo>
                      <a:pt x="142" y="80"/>
                      <a:pt x="148" y="83"/>
                      <a:pt x="155" y="85"/>
                    </a:cubicBezTo>
                    <a:cubicBezTo>
                      <a:pt x="175" y="92"/>
                      <a:pt x="204" y="94"/>
                      <a:pt x="224" y="87"/>
                    </a:cubicBezTo>
                    <a:cubicBezTo>
                      <a:pt x="245" y="80"/>
                      <a:pt x="260" y="63"/>
                      <a:pt x="283" y="67"/>
                    </a:cubicBezTo>
                    <a:cubicBezTo>
                      <a:pt x="299" y="69"/>
                      <a:pt x="317" y="69"/>
                      <a:pt x="333" y="67"/>
                    </a:cubicBezTo>
                    <a:cubicBezTo>
                      <a:pt x="343" y="66"/>
                      <a:pt x="364" y="58"/>
                      <a:pt x="364" y="58"/>
                    </a:cubicBezTo>
                    <a:cubicBezTo>
                      <a:pt x="364" y="58"/>
                      <a:pt x="338" y="48"/>
                      <a:pt x="325" y="42"/>
                    </a:cubicBezTo>
                    <a:close/>
                  </a:path>
                </a:pathLst>
              </a:custGeom>
              <a:solidFill>
                <a:srgbClr val="6E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5" name="Freeform 71"/>
              <p:cNvSpPr>
                <a:spLocks/>
              </p:cNvSpPr>
              <p:nvPr/>
            </p:nvSpPr>
            <p:spPr bwMode="gray">
              <a:xfrm>
                <a:off x="3852862" y="4662489"/>
                <a:ext cx="360363" cy="330200"/>
              </a:xfrm>
              <a:custGeom>
                <a:avLst/>
                <a:gdLst>
                  <a:gd name="T0" fmla="*/ 3 w 202"/>
                  <a:gd name="T1" fmla="*/ 167 h 185"/>
                  <a:gd name="T2" fmla="*/ 202 w 202"/>
                  <a:gd name="T3" fmla="*/ 185 h 185"/>
                  <a:gd name="T4" fmla="*/ 202 w 202"/>
                  <a:gd name="T5" fmla="*/ 18 h 185"/>
                  <a:gd name="T6" fmla="*/ 3 w 202"/>
                  <a:gd name="T7" fmla="*/ 0 h 185"/>
                  <a:gd name="T8" fmla="*/ 3 w 202"/>
                  <a:gd name="T9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85">
                    <a:moveTo>
                      <a:pt x="3" y="167"/>
                    </a:moveTo>
                    <a:cubicBezTo>
                      <a:pt x="0" y="167"/>
                      <a:pt x="202" y="185"/>
                      <a:pt x="202" y="185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3" y="16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6" name="Freeform 72"/>
              <p:cNvSpPr>
                <a:spLocks/>
              </p:cNvSpPr>
              <p:nvPr/>
            </p:nvSpPr>
            <p:spPr bwMode="gray">
              <a:xfrm>
                <a:off x="4213225" y="4622801"/>
                <a:ext cx="185738" cy="369888"/>
              </a:xfrm>
              <a:custGeom>
                <a:avLst/>
                <a:gdLst>
                  <a:gd name="T0" fmla="*/ 0 w 117"/>
                  <a:gd name="T1" fmla="*/ 233 h 233"/>
                  <a:gd name="T2" fmla="*/ 105 w 117"/>
                  <a:gd name="T3" fmla="*/ 179 h 233"/>
                  <a:gd name="T4" fmla="*/ 117 w 117"/>
                  <a:gd name="T5" fmla="*/ 0 h 233"/>
                  <a:gd name="T6" fmla="*/ 0 w 117"/>
                  <a:gd name="T7" fmla="*/ 46 h 233"/>
                  <a:gd name="T8" fmla="*/ 0 w 117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233">
                    <a:moveTo>
                      <a:pt x="0" y="233"/>
                    </a:moveTo>
                    <a:lnTo>
                      <a:pt x="105" y="179"/>
                    </a:lnTo>
                    <a:lnTo>
                      <a:pt x="117" y="0"/>
                    </a:lnTo>
                    <a:lnTo>
                      <a:pt x="0" y="46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7" name="Freeform 73"/>
              <p:cNvSpPr>
                <a:spLocks/>
              </p:cNvSpPr>
              <p:nvPr/>
            </p:nvSpPr>
            <p:spPr bwMode="gray">
              <a:xfrm>
                <a:off x="3857625" y="4589464"/>
                <a:ext cx="541338" cy="106363"/>
              </a:xfrm>
              <a:custGeom>
                <a:avLst/>
                <a:gdLst>
                  <a:gd name="T0" fmla="*/ 224 w 341"/>
                  <a:gd name="T1" fmla="*/ 67 h 67"/>
                  <a:gd name="T2" fmla="*/ 341 w 341"/>
                  <a:gd name="T3" fmla="*/ 21 h 67"/>
                  <a:gd name="T4" fmla="*/ 129 w 341"/>
                  <a:gd name="T5" fmla="*/ 0 h 67"/>
                  <a:gd name="T6" fmla="*/ 0 w 341"/>
                  <a:gd name="T7" fmla="*/ 46 h 67"/>
                  <a:gd name="T8" fmla="*/ 224 w 341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67">
                    <a:moveTo>
                      <a:pt x="224" y="67"/>
                    </a:moveTo>
                    <a:lnTo>
                      <a:pt x="341" y="21"/>
                    </a:lnTo>
                    <a:lnTo>
                      <a:pt x="129" y="0"/>
                    </a:lnTo>
                    <a:lnTo>
                      <a:pt x="0" y="46"/>
                    </a:lnTo>
                    <a:lnTo>
                      <a:pt x="224" y="6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8" name="Freeform 74"/>
              <p:cNvSpPr>
                <a:spLocks/>
              </p:cNvSpPr>
              <p:nvPr/>
            </p:nvSpPr>
            <p:spPr bwMode="gray">
              <a:xfrm>
                <a:off x="3981450" y="4673601"/>
                <a:ext cx="87313" cy="139700"/>
              </a:xfrm>
              <a:custGeom>
                <a:avLst/>
                <a:gdLst>
                  <a:gd name="T0" fmla="*/ 0 w 55"/>
                  <a:gd name="T1" fmla="*/ 84 h 88"/>
                  <a:gd name="T2" fmla="*/ 55 w 55"/>
                  <a:gd name="T3" fmla="*/ 88 h 88"/>
                  <a:gd name="T4" fmla="*/ 55 w 55"/>
                  <a:gd name="T5" fmla="*/ 6 h 88"/>
                  <a:gd name="T6" fmla="*/ 0 w 55"/>
                  <a:gd name="T7" fmla="*/ 0 h 88"/>
                  <a:gd name="T8" fmla="*/ 0 w 55"/>
                  <a:gd name="T9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8">
                    <a:moveTo>
                      <a:pt x="0" y="84"/>
                    </a:moveTo>
                    <a:lnTo>
                      <a:pt x="55" y="88"/>
                    </a:lnTo>
                    <a:lnTo>
                      <a:pt x="55" y="6"/>
                    </a:ln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9" name="Freeform 75"/>
              <p:cNvSpPr>
                <a:spLocks/>
              </p:cNvSpPr>
              <p:nvPr/>
            </p:nvSpPr>
            <p:spPr bwMode="gray">
              <a:xfrm>
                <a:off x="3981450" y="4597401"/>
                <a:ext cx="242888" cy="85725"/>
              </a:xfrm>
              <a:custGeom>
                <a:avLst/>
                <a:gdLst>
                  <a:gd name="T0" fmla="*/ 0 w 153"/>
                  <a:gd name="T1" fmla="*/ 48 h 54"/>
                  <a:gd name="T2" fmla="*/ 99 w 153"/>
                  <a:gd name="T3" fmla="*/ 0 h 54"/>
                  <a:gd name="T4" fmla="*/ 153 w 153"/>
                  <a:gd name="T5" fmla="*/ 5 h 54"/>
                  <a:gd name="T6" fmla="*/ 55 w 153"/>
                  <a:gd name="T7" fmla="*/ 54 h 54"/>
                  <a:gd name="T8" fmla="*/ 0 w 153"/>
                  <a:gd name="T9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54">
                    <a:moveTo>
                      <a:pt x="0" y="48"/>
                    </a:moveTo>
                    <a:lnTo>
                      <a:pt x="99" y="0"/>
                    </a:lnTo>
                    <a:lnTo>
                      <a:pt x="153" y="5"/>
                    </a:lnTo>
                    <a:lnTo>
                      <a:pt x="55" y="5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0" name="Freeform 76"/>
              <p:cNvSpPr>
                <a:spLocks/>
              </p:cNvSpPr>
              <p:nvPr/>
            </p:nvSpPr>
            <p:spPr bwMode="gray">
              <a:xfrm>
                <a:off x="5048250" y="4643439"/>
                <a:ext cx="211138" cy="49213"/>
              </a:xfrm>
              <a:custGeom>
                <a:avLst/>
                <a:gdLst>
                  <a:gd name="T0" fmla="*/ 113 w 118"/>
                  <a:gd name="T1" fmla="*/ 16 h 28"/>
                  <a:gd name="T2" fmla="*/ 97 w 118"/>
                  <a:gd name="T3" fmla="*/ 1 h 28"/>
                  <a:gd name="T4" fmla="*/ 76 w 118"/>
                  <a:gd name="T5" fmla="*/ 0 h 28"/>
                  <a:gd name="T6" fmla="*/ 58 w 118"/>
                  <a:gd name="T7" fmla="*/ 0 h 28"/>
                  <a:gd name="T8" fmla="*/ 39 w 118"/>
                  <a:gd name="T9" fmla="*/ 1 h 28"/>
                  <a:gd name="T10" fmla="*/ 24 w 118"/>
                  <a:gd name="T11" fmla="*/ 2 h 28"/>
                  <a:gd name="T12" fmla="*/ 16 w 118"/>
                  <a:gd name="T13" fmla="*/ 7 h 28"/>
                  <a:gd name="T14" fmla="*/ 12 w 118"/>
                  <a:gd name="T15" fmla="*/ 10 h 28"/>
                  <a:gd name="T16" fmla="*/ 3 w 118"/>
                  <a:gd name="T17" fmla="*/ 13 h 28"/>
                  <a:gd name="T18" fmla="*/ 39 w 118"/>
                  <a:gd name="T19" fmla="*/ 20 h 28"/>
                  <a:gd name="T20" fmla="*/ 42 w 118"/>
                  <a:gd name="T21" fmla="*/ 25 h 28"/>
                  <a:gd name="T22" fmla="*/ 42 w 118"/>
                  <a:gd name="T23" fmla="*/ 27 h 28"/>
                  <a:gd name="T24" fmla="*/ 65 w 118"/>
                  <a:gd name="T25" fmla="*/ 27 h 28"/>
                  <a:gd name="T26" fmla="*/ 113 w 118"/>
                  <a:gd name="T27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" h="28">
                    <a:moveTo>
                      <a:pt x="113" y="16"/>
                    </a:moveTo>
                    <a:cubicBezTo>
                      <a:pt x="118" y="12"/>
                      <a:pt x="107" y="2"/>
                      <a:pt x="97" y="1"/>
                    </a:cubicBezTo>
                    <a:cubicBezTo>
                      <a:pt x="94" y="1"/>
                      <a:pt x="91" y="0"/>
                      <a:pt x="76" y="0"/>
                    </a:cubicBezTo>
                    <a:cubicBezTo>
                      <a:pt x="68" y="0"/>
                      <a:pt x="65" y="0"/>
                      <a:pt x="58" y="0"/>
                    </a:cubicBezTo>
                    <a:cubicBezTo>
                      <a:pt x="52" y="0"/>
                      <a:pt x="45" y="0"/>
                      <a:pt x="39" y="1"/>
                    </a:cubicBezTo>
                    <a:cubicBezTo>
                      <a:pt x="23" y="1"/>
                      <a:pt x="25" y="2"/>
                      <a:pt x="24" y="2"/>
                    </a:cubicBezTo>
                    <a:cubicBezTo>
                      <a:pt x="21" y="4"/>
                      <a:pt x="16" y="5"/>
                      <a:pt x="16" y="7"/>
                    </a:cubicBezTo>
                    <a:cubicBezTo>
                      <a:pt x="16" y="8"/>
                      <a:pt x="19" y="9"/>
                      <a:pt x="12" y="10"/>
                    </a:cubicBezTo>
                    <a:cubicBezTo>
                      <a:pt x="6" y="11"/>
                      <a:pt x="0" y="12"/>
                      <a:pt x="3" y="13"/>
                    </a:cubicBezTo>
                    <a:cubicBezTo>
                      <a:pt x="9" y="16"/>
                      <a:pt x="24" y="18"/>
                      <a:pt x="39" y="20"/>
                    </a:cubicBezTo>
                    <a:cubicBezTo>
                      <a:pt x="50" y="22"/>
                      <a:pt x="52" y="23"/>
                      <a:pt x="42" y="25"/>
                    </a:cubicBezTo>
                    <a:cubicBezTo>
                      <a:pt x="37" y="25"/>
                      <a:pt x="36" y="26"/>
                      <a:pt x="42" y="27"/>
                    </a:cubicBezTo>
                    <a:cubicBezTo>
                      <a:pt x="48" y="28"/>
                      <a:pt x="64" y="27"/>
                      <a:pt x="65" y="27"/>
                    </a:cubicBezTo>
                    <a:cubicBezTo>
                      <a:pt x="65" y="27"/>
                      <a:pt x="108" y="20"/>
                      <a:pt x="113" y="16"/>
                    </a:cubicBezTo>
                    <a:close/>
                  </a:path>
                </a:pathLst>
              </a:custGeom>
              <a:solidFill>
                <a:srgbClr val="6E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1" name="Freeform 77"/>
              <p:cNvSpPr>
                <a:spLocks/>
              </p:cNvSpPr>
              <p:nvPr/>
            </p:nvSpPr>
            <p:spPr bwMode="gray">
              <a:xfrm>
                <a:off x="4814887" y="4546601"/>
                <a:ext cx="203200" cy="171450"/>
              </a:xfrm>
              <a:custGeom>
                <a:avLst/>
                <a:gdLst>
                  <a:gd name="T0" fmla="*/ 0 w 128"/>
                  <a:gd name="T1" fmla="*/ 92 h 108"/>
                  <a:gd name="T2" fmla="*/ 128 w 128"/>
                  <a:gd name="T3" fmla="*/ 108 h 108"/>
                  <a:gd name="T4" fmla="*/ 125 w 128"/>
                  <a:gd name="T5" fmla="*/ 14 h 108"/>
                  <a:gd name="T6" fmla="*/ 0 w 128"/>
                  <a:gd name="T7" fmla="*/ 0 h 108"/>
                  <a:gd name="T8" fmla="*/ 0 w 128"/>
                  <a:gd name="T9" fmla="*/ 9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08">
                    <a:moveTo>
                      <a:pt x="0" y="92"/>
                    </a:moveTo>
                    <a:lnTo>
                      <a:pt x="128" y="108"/>
                    </a:lnTo>
                    <a:lnTo>
                      <a:pt x="125" y="14"/>
                    </a:lnTo>
                    <a:lnTo>
                      <a:pt x="0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2" name="Freeform 78"/>
              <p:cNvSpPr>
                <a:spLocks/>
              </p:cNvSpPr>
              <p:nvPr/>
            </p:nvSpPr>
            <p:spPr bwMode="gray">
              <a:xfrm>
                <a:off x="5013325" y="4538664"/>
                <a:ext cx="157163" cy="179388"/>
              </a:xfrm>
              <a:custGeom>
                <a:avLst/>
                <a:gdLst>
                  <a:gd name="T0" fmla="*/ 3 w 99"/>
                  <a:gd name="T1" fmla="*/ 113 h 113"/>
                  <a:gd name="T2" fmla="*/ 99 w 99"/>
                  <a:gd name="T3" fmla="*/ 99 h 113"/>
                  <a:gd name="T4" fmla="*/ 99 w 99"/>
                  <a:gd name="T5" fmla="*/ 0 h 113"/>
                  <a:gd name="T6" fmla="*/ 0 w 99"/>
                  <a:gd name="T7" fmla="*/ 19 h 113"/>
                  <a:gd name="T8" fmla="*/ 3 w 99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13">
                    <a:moveTo>
                      <a:pt x="3" y="113"/>
                    </a:moveTo>
                    <a:lnTo>
                      <a:pt x="99" y="99"/>
                    </a:lnTo>
                    <a:lnTo>
                      <a:pt x="99" y="0"/>
                    </a:lnTo>
                    <a:lnTo>
                      <a:pt x="0" y="19"/>
                    </a:lnTo>
                    <a:lnTo>
                      <a:pt x="3" y="11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3" name="Freeform 79"/>
              <p:cNvSpPr>
                <a:spLocks/>
              </p:cNvSpPr>
              <p:nvPr/>
            </p:nvSpPr>
            <p:spPr bwMode="gray">
              <a:xfrm>
                <a:off x="4814887" y="4514851"/>
                <a:ext cx="355600" cy="53975"/>
              </a:xfrm>
              <a:custGeom>
                <a:avLst/>
                <a:gdLst>
                  <a:gd name="T0" fmla="*/ 125 w 224"/>
                  <a:gd name="T1" fmla="*/ 34 h 34"/>
                  <a:gd name="T2" fmla="*/ 224 w 224"/>
                  <a:gd name="T3" fmla="*/ 15 h 34"/>
                  <a:gd name="T4" fmla="*/ 98 w 224"/>
                  <a:gd name="T5" fmla="*/ 0 h 34"/>
                  <a:gd name="T6" fmla="*/ 0 w 224"/>
                  <a:gd name="T7" fmla="*/ 20 h 34"/>
                  <a:gd name="T8" fmla="*/ 125 w 22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34">
                    <a:moveTo>
                      <a:pt x="125" y="34"/>
                    </a:moveTo>
                    <a:lnTo>
                      <a:pt x="224" y="15"/>
                    </a:lnTo>
                    <a:lnTo>
                      <a:pt x="98" y="0"/>
                    </a:lnTo>
                    <a:lnTo>
                      <a:pt x="0" y="20"/>
                    </a:lnTo>
                    <a:lnTo>
                      <a:pt x="125" y="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4" name="Freeform 80"/>
              <p:cNvSpPr>
                <a:spLocks/>
              </p:cNvSpPr>
              <p:nvPr/>
            </p:nvSpPr>
            <p:spPr bwMode="gray">
              <a:xfrm>
                <a:off x="4873625" y="4554539"/>
                <a:ext cx="68263" cy="63500"/>
              </a:xfrm>
              <a:custGeom>
                <a:avLst/>
                <a:gdLst>
                  <a:gd name="T0" fmla="*/ 0 w 43"/>
                  <a:gd name="T1" fmla="*/ 35 h 40"/>
                  <a:gd name="T2" fmla="*/ 43 w 43"/>
                  <a:gd name="T3" fmla="*/ 40 h 40"/>
                  <a:gd name="T4" fmla="*/ 43 w 43"/>
                  <a:gd name="T5" fmla="*/ 3 h 40"/>
                  <a:gd name="T6" fmla="*/ 3 w 43"/>
                  <a:gd name="T7" fmla="*/ 0 h 40"/>
                  <a:gd name="T8" fmla="*/ 0 w 43"/>
                  <a:gd name="T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0">
                    <a:moveTo>
                      <a:pt x="0" y="35"/>
                    </a:moveTo>
                    <a:lnTo>
                      <a:pt x="43" y="40"/>
                    </a:lnTo>
                    <a:lnTo>
                      <a:pt x="43" y="3"/>
                    </a:lnTo>
                    <a:lnTo>
                      <a:pt x="3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5" name="Freeform 81"/>
              <p:cNvSpPr>
                <a:spLocks/>
              </p:cNvSpPr>
              <p:nvPr/>
            </p:nvSpPr>
            <p:spPr bwMode="gray">
              <a:xfrm>
                <a:off x="4875212" y="4521201"/>
                <a:ext cx="203200" cy="38100"/>
              </a:xfrm>
              <a:custGeom>
                <a:avLst/>
                <a:gdLst>
                  <a:gd name="T0" fmla="*/ 0 w 128"/>
                  <a:gd name="T1" fmla="*/ 21 h 24"/>
                  <a:gd name="T2" fmla="*/ 87 w 128"/>
                  <a:gd name="T3" fmla="*/ 0 h 24"/>
                  <a:gd name="T4" fmla="*/ 128 w 128"/>
                  <a:gd name="T5" fmla="*/ 4 h 24"/>
                  <a:gd name="T6" fmla="*/ 42 w 128"/>
                  <a:gd name="T7" fmla="*/ 24 h 24"/>
                  <a:gd name="T8" fmla="*/ 0 w 128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4">
                    <a:moveTo>
                      <a:pt x="0" y="21"/>
                    </a:moveTo>
                    <a:lnTo>
                      <a:pt x="87" y="0"/>
                    </a:lnTo>
                    <a:lnTo>
                      <a:pt x="128" y="4"/>
                    </a:lnTo>
                    <a:lnTo>
                      <a:pt x="42" y="2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71" name="Gruppieren 1270"/>
            <p:cNvGrpSpPr/>
            <p:nvPr/>
          </p:nvGrpSpPr>
          <p:grpSpPr bwMode="gray">
            <a:xfrm>
              <a:off x="6421403" y="2007713"/>
              <a:ext cx="391577" cy="762126"/>
              <a:chOff x="7839075" y="-2301876"/>
              <a:chExt cx="1182688" cy="2301876"/>
            </a:xfrm>
          </p:grpSpPr>
          <p:sp>
            <p:nvSpPr>
              <p:cNvPr id="1275" name="Freeform 137"/>
              <p:cNvSpPr>
                <a:spLocks/>
              </p:cNvSpPr>
              <p:nvPr/>
            </p:nvSpPr>
            <p:spPr bwMode="gray">
              <a:xfrm>
                <a:off x="7839075" y="-1530350"/>
                <a:ext cx="660400" cy="503238"/>
              </a:xfrm>
              <a:custGeom>
                <a:avLst/>
                <a:gdLst>
                  <a:gd name="T0" fmla="*/ 103 w 176"/>
                  <a:gd name="T1" fmla="*/ 116 h 134"/>
                  <a:gd name="T2" fmla="*/ 0 w 176"/>
                  <a:gd name="T3" fmla="*/ 104 h 134"/>
                  <a:gd name="T4" fmla="*/ 21 w 176"/>
                  <a:gd name="T5" fmla="*/ 68 h 134"/>
                  <a:gd name="T6" fmla="*/ 86 w 176"/>
                  <a:gd name="T7" fmla="*/ 78 h 134"/>
                  <a:gd name="T8" fmla="*/ 133 w 176"/>
                  <a:gd name="T9" fmla="*/ 18 h 134"/>
                  <a:gd name="T10" fmla="*/ 158 w 176"/>
                  <a:gd name="T11" fmla="*/ 3 h 134"/>
                  <a:gd name="T12" fmla="*/ 173 w 176"/>
                  <a:gd name="T13" fmla="*/ 28 h 134"/>
                  <a:gd name="T14" fmla="*/ 103 w 176"/>
                  <a:gd name="T15" fmla="*/ 11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134">
                    <a:moveTo>
                      <a:pt x="103" y="116"/>
                    </a:moveTo>
                    <a:cubicBezTo>
                      <a:pt x="66" y="134"/>
                      <a:pt x="0" y="104"/>
                      <a:pt x="0" y="104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8"/>
                      <a:pt x="68" y="86"/>
                      <a:pt x="86" y="78"/>
                    </a:cubicBezTo>
                    <a:cubicBezTo>
                      <a:pt x="125" y="61"/>
                      <a:pt x="133" y="19"/>
                      <a:pt x="133" y="18"/>
                    </a:cubicBezTo>
                    <a:cubicBezTo>
                      <a:pt x="135" y="7"/>
                      <a:pt x="146" y="0"/>
                      <a:pt x="158" y="3"/>
                    </a:cubicBezTo>
                    <a:cubicBezTo>
                      <a:pt x="169" y="5"/>
                      <a:pt x="176" y="17"/>
                      <a:pt x="173" y="28"/>
                    </a:cubicBezTo>
                    <a:cubicBezTo>
                      <a:pt x="172" y="31"/>
                      <a:pt x="159" y="88"/>
                      <a:pt x="103" y="116"/>
                    </a:cubicBezTo>
                    <a:close/>
                  </a:path>
                </a:pathLst>
              </a:custGeom>
              <a:solidFill>
                <a:srgbClr val="C6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6" name="Freeform 138"/>
              <p:cNvSpPr>
                <a:spLocks/>
              </p:cNvSpPr>
              <p:nvPr/>
            </p:nvSpPr>
            <p:spPr bwMode="gray">
              <a:xfrm>
                <a:off x="8226425" y="-757238"/>
                <a:ext cx="606425" cy="757238"/>
              </a:xfrm>
              <a:custGeom>
                <a:avLst/>
                <a:gdLst>
                  <a:gd name="T0" fmla="*/ 52 w 382"/>
                  <a:gd name="T1" fmla="*/ 477 h 477"/>
                  <a:gd name="T2" fmla="*/ 0 w 382"/>
                  <a:gd name="T3" fmla="*/ 243 h 477"/>
                  <a:gd name="T4" fmla="*/ 21 w 382"/>
                  <a:gd name="T5" fmla="*/ 0 h 477"/>
                  <a:gd name="T6" fmla="*/ 307 w 382"/>
                  <a:gd name="T7" fmla="*/ 40 h 477"/>
                  <a:gd name="T8" fmla="*/ 304 w 382"/>
                  <a:gd name="T9" fmla="*/ 248 h 477"/>
                  <a:gd name="T10" fmla="*/ 382 w 382"/>
                  <a:gd name="T11" fmla="*/ 477 h 477"/>
                  <a:gd name="T12" fmla="*/ 278 w 382"/>
                  <a:gd name="T13" fmla="*/ 477 h 477"/>
                  <a:gd name="T14" fmla="*/ 186 w 382"/>
                  <a:gd name="T15" fmla="*/ 272 h 477"/>
                  <a:gd name="T16" fmla="*/ 163 w 382"/>
                  <a:gd name="T17" fmla="*/ 120 h 477"/>
                  <a:gd name="T18" fmla="*/ 146 w 382"/>
                  <a:gd name="T19" fmla="*/ 120 h 477"/>
                  <a:gd name="T20" fmla="*/ 120 w 382"/>
                  <a:gd name="T21" fmla="*/ 248 h 477"/>
                  <a:gd name="T22" fmla="*/ 149 w 382"/>
                  <a:gd name="T23" fmla="*/ 477 h 477"/>
                  <a:gd name="T24" fmla="*/ 52 w 382"/>
                  <a:gd name="T25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477">
                    <a:moveTo>
                      <a:pt x="52" y="477"/>
                    </a:moveTo>
                    <a:lnTo>
                      <a:pt x="0" y="243"/>
                    </a:lnTo>
                    <a:lnTo>
                      <a:pt x="21" y="0"/>
                    </a:lnTo>
                    <a:lnTo>
                      <a:pt x="307" y="40"/>
                    </a:lnTo>
                    <a:lnTo>
                      <a:pt x="304" y="248"/>
                    </a:lnTo>
                    <a:lnTo>
                      <a:pt x="382" y="477"/>
                    </a:lnTo>
                    <a:lnTo>
                      <a:pt x="278" y="477"/>
                    </a:lnTo>
                    <a:lnTo>
                      <a:pt x="186" y="272"/>
                    </a:lnTo>
                    <a:lnTo>
                      <a:pt x="163" y="120"/>
                    </a:lnTo>
                    <a:lnTo>
                      <a:pt x="146" y="120"/>
                    </a:lnTo>
                    <a:lnTo>
                      <a:pt x="120" y="248"/>
                    </a:lnTo>
                    <a:lnTo>
                      <a:pt x="149" y="477"/>
                    </a:lnTo>
                    <a:lnTo>
                      <a:pt x="52" y="477"/>
                    </a:lnTo>
                    <a:close/>
                  </a:path>
                </a:pathLst>
              </a:custGeom>
              <a:solidFill>
                <a:srgbClr val="C6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7" name="Freeform 139"/>
              <p:cNvSpPr>
                <a:spLocks/>
              </p:cNvSpPr>
              <p:nvPr/>
            </p:nvSpPr>
            <p:spPr bwMode="gray">
              <a:xfrm>
                <a:off x="8477250" y="-1687513"/>
                <a:ext cx="198438" cy="258763"/>
              </a:xfrm>
              <a:custGeom>
                <a:avLst/>
                <a:gdLst>
                  <a:gd name="T0" fmla="*/ 125 w 125"/>
                  <a:gd name="T1" fmla="*/ 10 h 163"/>
                  <a:gd name="T2" fmla="*/ 111 w 125"/>
                  <a:gd name="T3" fmla="*/ 163 h 163"/>
                  <a:gd name="T4" fmla="*/ 0 w 125"/>
                  <a:gd name="T5" fmla="*/ 151 h 163"/>
                  <a:gd name="T6" fmla="*/ 14 w 125"/>
                  <a:gd name="T7" fmla="*/ 0 h 163"/>
                  <a:gd name="T8" fmla="*/ 125 w 125"/>
                  <a:gd name="T9" fmla="*/ 1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63">
                    <a:moveTo>
                      <a:pt x="125" y="10"/>
                    </a:moveTo>
                    <a:lnTo>
                      <a:pt x="111" y="163"/>
                    </a:lnTo>
                    <a:lnTo>
                      <a:pt x="0" y="151"/>
                    </a:lnTo>
                    <a:lnTo>
                      <a:pt x="14" y="0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CE8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8" name="Freeform 140"/>
              <p:cNvSpPr>
                <a:spLocks/>
              </p:cNvSpPr>
              <p:nvPr/>
            </p:nvSpPr>
            <p:spPr bwMode="gray">
              <a:xfrm>
                <a:off x="8229600" y="-1558925"/>
                <a:ext cx="592138" cy="865188"/>
              </a:xfrm>
              <a:custGeom>
                <a:avLst/>
                <a:gdLst>
                  <a:gd name="T0" fmla="*/ 1 w 158"/>
                  <a:gd name="T1" fmla="*/ 202 h 231"/>
                  <a:gd name="T2" fmla="*/ 22 w 158"/>
                  <a:gd name="T3" fmla="*/ 24 h 231"/>
                  <a:gd name="T4" fmla="*/ 51 w 158"/>
                  <a:gd name="T5" fmla="*/ 2 h 231"/>
                  <a:gd name="T6" fmla="*/ 129 w 158"/>
                  <a:gd name="T7" fmla="*/ 11 h 231"/>
                  <a:gd name="T8" fmla="*/ 156 w 158"/>
                  <a:gd name="T9" fmla="*/ 47 h 231"/>
                  <a:gd name="T10" fmla="*/ 129 w 158"/>
                  <a:gd name="T11" fmla="*/ 231 h 231"/>
                  <a:gd name="T12" fmla="*/ 9 w 158"/>
                  <a:gd name="T13" fmla="*/ 214 h 231"/>
                  <a:gd name="T14" fmla="*/ 1 w 158"/>
                  <a:gd name="T15" fmla="*/ 20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" h="231">
                    <a:moveTo>
                      <a:pt x="1" y="202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4" y="10"/>
                      <a:pt x="37" y="0"/>
                      <a:pt x="51" y="2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46" y="13"/>
                      <a:pt x="158" y="29"/>
                      <a:pt x="156" y="47"/>
                    </a:cubicBezTo>
                    <a:cubicBezTo>
                      <a:pt x="129" y="231"/>
                      <a:pt x="129" y="231"/>
                      <a:pt x="129" y="231"/>
                    </a:cubicBezTo>
                    <a:cubicBezTo>
                      <a:pt x="9" y="214"/>
                      <a:pt x="9" y="214"/>
                      <a:pt x="9" y="214"/>
                    </a:cubicBezTo>
                    <a:cubicBezTo>
                      <a:pt x="4" y="213"/>
                      <a:pt x="0" y="207"/>
                      <a:pt x="1" y="202"/>
                    </a:cubicBezTo>
                    <a:close/>
                  </a:path>
                </a:pathLst>
              </a:custGeom>
              <a:solidFill>
                <a:srgbClr val="E54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9" name="Freeform 141"/>
              <p:cNvSpPr>
                <a:spLocks/>
              </p:cNvSpPr>
              <p:nvPr/>
            </p:nvSpPr>
            <p:spPr bwMode="gray">
              <a:xfrm>
                <a:off x="8342313" y="-2189163"/>
                <a:ext cx="566738" cy="647700"/>
              </a:xfrm>
              <a:custGeom>
                <a:avLst/>
                <a:gdLst>
                  <a:gd name="T0" fmla="*/ 5 w 151"/>
                  <a:gd name="T1" fmla="*/ 65 h 173"/>
                  <a:gd name="T2" fmla="*/ 83 w 151"/>
                  <a:gd name="T3" fmla="*/ 5 h 173"/>
                  <a:gd name="T4" fmla="*/ 146 w 151"/>
                  <a:gd name="T5" fmla="*/ 80 h 173"/>
                  <a:gd name="T6" fmla="*/ 65 w 151"/>
                  <a:gd name="T7" fmla="*/ 169 h 173"/>
                  <a:gd name="T8" fmla="*/ 5 w 151"/>
                  <a:gd name="T9" fmla="*/ 6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73">
                    <a:moveTo>
                      <a:pt x="5" y="65"/>
                    </a:moveTo>
                    <a:cubicBezTo>
                      <a:pt x="11" y="13"/>
                      <a:pt x="44" y="0"/>
                      <a:pt x="83" y="5"/>
                    </a:cubicBezTo>
                    <a:cubicBezTo>
                      <a:pt x="122" y="9"/>
                      <a:pt x="151" y="28"/>
                      <a:pt x="146" y="80"/>
                    </a:cubicBezTo>
                    <a:cubicBezTo>
                      <a:pt x="140" y="133"/>
                      <a:pt x="104" y="173"/>
                      <a:pt x="65" y="169"/>
                    </a:cubicBezTo>
                    <a:cubicBezTo>
                      <a:pt x="27" y="165"/>
                      <a:pt x="0" y="118"/>
                      <a:pt x="5" y="65"/>
                    </a:cubicBezTo>
                    <a:close/>
                  </a:path>
                </a:pathLst>
              </a:custGeom>
              <a:solidFill>
                <a:srgbClr val="FA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0" name="Freeform 142"/>
              <p:cNvSpPr>
                <a:spLocks/>
              </p:cNvSpPr>
              <p:nvPr/>
            </p:nvSpPr>
            <p:spPr bwMode="gray">
              <a:xfrm>
                <a:off x="8612188" y="-1885950"/>
                <a:ext cx="60325" cy="79375"/>
              </a:xfrm>
              <a:custGeom>
                <a:avLst/>
                <a:gdLst>
                  <a:gd name="T0" fmla="*/ 0 w 16"/>
                  <a:gd name="T1" fmla="*/ 10 h 21"/>
                  <a:gd name="T2" fmla="*/ 9 w 16"/>
                  <a:gd name="T3" fmla="*/ 1 h 21"/>
                  <a:gd name="T4" fmla="*/ 16 w 16"/>
                  <a:gd name="T5" fmla="*/ 11 h 21"/>
                  <a:gd name="T6" fmla="*/ 7 w 16"/>
                  <a:gd name="T7" fmla="*/ 20 h 21"/>
                  <a:gd name="T8" fmla="*/ 0 w 16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0" y="10"/>
                    </a:moveTo>
                    <a:cubicBezTo>
                      <a:pt x="1" y="4"/>
                      <a:pt x="5" y="0"/>
                      <a:pt x="9" y="1"/>
                    </a:cubicBezTo>
                    <a:cubicBezTo>
                      <a:pt x="13" y="1"/>
                      <a:pt x="16" y="6"/>
                      <a:pt x="16" y="11"/>
                    </a:cubicBezTo>
                    <a:cubicBezTo>
                      <a:pt x="15" y="17"/>
                      <a:pt x="11" y="21"/>
                      <a:pt x="7" y="20"/>
                    </a:cubicBezTo>
                    <a:cubicBezTo>
                      <a:pt x="3" y="20"/>
                      <a:pt x="0" y="15"/>
                      <a:pt x="0" y="10"/>
                    </a:cubicBezTo>
                    <a:close/>
                  </a:path>
                </a:pathLst>
              </a:custGeom>
              <a:solidFill>
                <a:srgbClr val="03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1" name="Freeform 143"/>
              <p:cNvSpPr>
                <a:spLocks/>
              </p:cNvSpPr>
              <p:nvPr/>
            </p:nvSpPr>
            <p:spPr bwMode="gray">
              <a:xfrm>
                <a:off x="8432800" y="-1911350"/>
                <a:ext cx="63500" cy="77788"/>
              </a:xfrm>
              <a:custGeom>
                <a:avLst/>
                <a:gdLst>
                  <a:gd name="T0" fmla="*/ 1 w 17"/>
                  <a:gd name="T1" fmla="*/ 10 h 21"/>
                  <a:gd name="T2" fmla="*/ 10 w 17"/>
                  <a:gd name="T3" fmla="*/ 1 h 21"/>
                  <a:gd name="T4" fmla="*/ 16 w 17"/>
                  <a:gd name="T5" fmla="*/ 12 h 21"/>
                  <a:gd name="T6" fmla="*/ 8 w 17"/>
                  <a:gd name="T7" fmla="*/ 21 h 21"/>
                  <a:gd name="T8" fmla="*/ 1 w 17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1" y="10"/>
                    </a:moveTo>
                    <a:cubicBezTo>
                      <a:pt x="1" y="5"/>
                      <a:pt x="5" y="0"/>
                      <a:pt x="10" y="1"/>
                    </a:cubicBezTo>
                    <a:cubicBezTo>
                      <a:pt x="14" y="1"/>
                      <a:pt x="17" y="6"/>
                      <a:pt x="16" y="12"/>
                    </a:cubicBezTo>
                    <a:cubicBezTo>
                      <a:pt x="16" y="17"/>
                      <a:pt x="12" y="21"/>
                      <a:pt x="8" y="21"/>
                    </a:cubicBezTo>
                    <a:cubicBezTo>
                      <a:pt x="3" y="20"/>
                      <a:pt x="0" y="15"/>
                      <a:pt x="1" y="10"/>
                    </a:cubicBezTo>
                    <a:close/>
                  </a:path>
                </a:pathLst>
              </a:custGeom>
              <a:solidFill>
                <a:srgbClr val="03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2" name="Freeform 144"/>
              <p:cNvSpPr>
                <a:spLocks/>
              </p:cNvSpPr>
              <p:nvPr/>
            </p:nvSpPr>
            <p:spPr bwMode="gray">
              <a:xfrm>
                <a:off x="8350250" y="-2301876"/>
                <a:ext cx="671513" cy="454025"/>
              </a:xfrm>
              <a:custGeom>
                <a:avLst/>
                <a:gdLst>
                  <a:gd name="T0" fmla="*/ 51 w 179"/>
                  <a:gd name="T1" fmla="*/ 88 h 121"/>
                  <a:gd name="T2" fmla="*/ 4 w 179"/>
                  <a:gd name="T3" fmla="*/ 93 h 121"/>
                  <a:gd name="T4" fmla="*/ 90 w 179"/>
                  <a:gd name="T5" fmla="*/ 18 h 121"/>
                  <a:gd name="T6" fmla="*/ 142 w 179"/>
                  <a:gd name="T7" fmla="*/ 121 h 121"/>
                  <a:gd name="T8" fmla="*/ 51 w 179"/>
                  <a:gd name="T9" fmla="*/ 8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21">
                    <a:moveTo>
                      <a:pt x="51" y="88"/>
                    </a:moveTo>
                    <a:cubicBezTo>
                      <a:pt x="16" y="86"/>
                      <a:pt x="4" y="93"/>
                      <a:pt x="4" y="93"/>
                    </a:cubicBezTo>
                    <a:cubicBezTo>
                      <a:pt x="4" y="93"/>
                      <a:pt x="0" y="0"/>
                      <a:pt x="90" y="18"/>
                    </a:cubicBezTo>
                    <a:cubicBezTo>
                      <a:pt x="179" y="36"/>
                      <a:pt x="142" y="121"/>
                      <a:pt x="142" y="121"/>
                    </a:cubicBezTo>
                    <a:cubicBezTo>
                      <a:pt x="142" y="121"/>
                      <a:pt x="84" y="90"/>
                      <a:pt x="51" y="88"/>
                    </a:cubicBezTo>
                    <a:close/>
                  </a:path>
                </a:pathLst>
              </a:custGeom>
              <a:solidFill>
                <a:srgbClr val="E54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3" name="Freeform 145"/>
              <p:cNvSpPr>
                <a:spLocks/>
              </p:cNvSpPr>
              <p:nvPr/>
            </p:nvSpPr>
            <p:spPr bwMode="gray">
              <a:xfrm>
                <a:off x="8297863" y="-2219325"/>
                <a:ext cx="498475" cy="322263"/>
              </a:xfrm>
              <a:custGeom>
                <a:avLst/>
                <a:gdLst>
                  <a:gd name="T0" fmla="*/ 66 w 133"/>
                  <a:gd name="T1" fmla="*/ 66 h 86"/>
                  <a:gd name="T2" fmla="*/ 18 w 133"/>
                  <a:gd name="T3" fmla="*/ 70 h 86"/>
                  <a:gd name="T4" fmla="*/ 18 w 133"/>
                  <a:gd name="T5" fmla="*/ 70 h 86"/>
                  <a:gd name="T6" fmla="*/ 2 w 133"/>
                  <a:gd name="T7" fmla="*/ 37 h 86"/>
                  <a:gd name="T8" fmla="*/ 39 w 133"/>
                  <a:gd name="T9" fmla="*/ 7 h 86"/>
                  <a:gd name="T10" fmla="*/ 130 w 133"/>
                  <a:gd name="T11" fmla="*/ 86 h 86"/>
                  <a:gd name="T12" fmla="*/ 66 w 133"/>
                  <a:gd name="T1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86">
                    <a:moveTo>
                      <a:pt x="66" y="66"/>
                    </a:moveTo>
                    <a:cubicBezTo>
                      <a:pt x="35" y="64"/>
                      <a:pt x="22" y="69"/>
                      <a:pt x="18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7" y="60"/>
                      <a:pt x="0" y="48"/>
                      <a:pt x="2" y="37"/>
                    </a:cubicBezTo>
                    <a:cubicBezTo>
                      <a:pt x="5" y="19"/>
                      <a:pt x="17" y="10"/>
                      <a:pt x="39" y="7"/>
                    </a:cubicBezTo>
                    <a:cubicBezTo>
                      <a:pt x="97" y="0"/>
                      <a:pt x="133" y="63"/>
                      <a:pt x="130" y="86"/>
                    </a:cubicBezTo>
                    <a:cubicBezTo>
                      <a:pt x="110" y="77"/>
                      <a:pt x="84" y="67"/>
                      <a:pt x="66" y="66"/>
                    </a:cubicBezTo>
                    <a:close/>
                  </a:path>
                </a:pathLst>
              </a:custGeom>
              <a:solidFill>
                <a:srgbClr val="C6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4" name="Freeform 150"/>
              <p:cNvSpPr>
                <a:spLocks/>
              </p:cNvSpPr>
              <p:nvPr/>
            </p:nvSpPr>
            <p:spPr bwMode="gray">
              <a:xfrm>
                <a:off x="8180388" y="-1439863"/>
                <a:ext cx="635000" cy="525463"/>
              </a:xfrm>
              <a:custGeom>
                <a:avLst/>
                <a:gdLst>
                  <a:gd name="T0" fmla="*/ 126 w 169"/>
                  <a:gd name="T1" fmla="*/ 19 h 140"/>
                  <a:gd name="T2" fmla="*/ 150 w 169"/>
                  <a:gd name="T3" fmla="*/ 2 h 140"/>
                  <a:gd name="T4" fmla="*/ 167 w 169"/>
                  <a:gd name="T5" fmla="*/ 26 h 140"/>
                  <a:gd name="T6" fmla="*/ 103 w 169"/>
                  <a:gd name="T7" fmla="*/ 119 h 140"/>
                  <a:gd name="T8" fmla="*/ 0 w 169"/>
                  <a:gd name="T9" fmla="*/ 114 h 140"/>
                  <a:gd name="T10" fmla="*/ 18 w 169"/>
                  <a:gd name="T11" fmla="*/ 77 h 140"/>
                  <a:gd name="T12" fmla="*/ 84 w 169"/>
                  <a:gd name="T13" fmla="*/ 82 h 140"/>
                  <a:gd name="T14" fmla="*/ 126 w 169"/>
                  <a:gd name="T15" fmla="*/ 1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40">
                    <a:moveTo>
                      <a:pt x="126" y="19"/>
                    </a:moveTo>
                    <a:cubicBezTo>
                      <a:pt x="128" y="8"/>
                      <a:pt x="139" y="0"/>
                      <a:pt x="150" y="2"/>
                    </a:cubicBezTo>
                    <a:cubicBezTo>
                      <a:pt x="161" y="4"/>
                      <a:pt x="169" y="15"/>
                      <a:pt x="167" y="26"/>
                    </a:cubicBezTo>
                    <a:cubicBezTo>
                      <a:pt x="167" y="29"/>
                      <a:pt x="157" y="87"/>
                      <a:pt x="103" y="119"/>
                    </a:cubicBezTo>
                    <a:cubicBezTo>
                      <a:pt x="68" y="140"/>
                      <a:pt x="0" y="114"/>
                      <a:pt x="0" y="114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66" y="91"/>
                      <a:pt x="84" y="82"/>
                    </a:cubicBezTo>
                    <a:cubicBezTo>
                      <a:pt x="121" y="63"/>
                      <a:pt x="126" y="20"/>
                      <a:pt x="126" y="19"/>
                    </a:cubicBezTo>
                    <a:close/>
                  </a:path>
                </a:pathLst>
              </a:custGeom>
              <a:solidFill>
                <a:srgbClr val="D30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2" name="Gruppieren 1271"/>
            <p:cNvGrpSpPr/>
            <p:nvPr/>
          </p:nvGrpSpPr>
          <p:grpSpPr bwMode="gray">
            <a:xfrm>
              <a:off x="6910549" y="1603324"/>
              <a:ext cx="619586" cy="508672"/>
              <a:chOff x="6769471" y="1826615"/>
              <a:chExt cx="310936" cy="255274"/>
            </a:xfrm>
          </p:grpSpPr>
          <p:sp>
            <p:nvSpPr>
              <p:cNvPr id="1273" name="Wolkenförmige Legende 1272"/>
              <p:cNvSpPr/>
              <p:nvPr/>
            </p:nvSpPr>
            <p:spPr bwMode="gray">
              <a:xfrm rot="273130">
                <a:off x="6769471" y="1826615"/>
                <a:ext cx="310936" cy="255274"/>
              </a:xfrm>
              <a:prstGeom prst="cloudCallout">
                <a:avLst>
                  <a:gd name="adj1" fmla="val -60683"/>
                  <a:gd name="adj2" fmla="val 61478"/>
                </a:avLst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786"/>
                  </a:spcAft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4" name="METRO ICON - hourglass"/>
              <p:cNvSpPr>
                <a:spLocks noChangeAspect="1" noEditPoints="1"/>
              </p:cNvSpPr>
              <p:nvPr/>
            </p:nvSpPr>
            <p:spPr bwMode="gray">
              <a:xfrm>
                <a:off x="6887808" y="1878172"/>
                <a:ext cx="88320" cy="139690"/>
              </a:xfrm>
              <a:custGeom>
                <a:avLst/>
                <a:gdLst>
                  <a:gd name="T0" fmla="*/ 0 w 215"/>
                  <a:gd name="T1" fmla="*/ 0 h 340"/>
                  <a:gd name="T2" fmla="*/ 214 w 215"/>
                  <a:gd name="T3" fmla="*/ 0 h 340"/>
                  <a:gd name="T4" fmla="*/ 214 w 215"/>
                  <a:gd name="T5" fmla="*/ 3 h 340"/>
                  <a:gd name="T6" fmla="*/ 214 w 215"/>
                  <a:gd name="T7" fmla="*/ 44 h 340"/>
                  <a:gd name="T8" fmla="*/ 193 w 215"/>
                  <a:gd name="T9" fmla="*/ 103 h 340"/>
                  <a:gd name="T10" fmla="*/ 155 w 215"/>
                  <a:gd name="T11" fmla="*/ 152 h 340"/>
                  <a:gd name="T12" fmla="*/ 154 w 215"/>
                  <a:gd name="T13" fmla="*/ 188 h 340"/>
                  <a:gd name="T14" fmla="*/ 198 w 215"/>
                  <a:gd name="T15" fmla="*/ 244 h 340"/>
                  <a:gd name="T16" fmla="*/ 214 w 215"/>
                  <a:gd name="T17" fmla="*/ 293 h 340"/>
                  <a:gd name="T18" fmla="*/ 214 w 215"/>
                  <a:gd name="T19" fmla="*/ 340 h 340"/>
                  <a:gd name="T20" fmla="*/ 0 w 215"/>
                  <a:gd name="T21" fmla="*/ 340 h 340"/>
                  <a:gd name="T22" fmla="*/ 0 w 215"/>
                  <a:gd name="T23" fmla="*/ 334 h 340"/>
                  <a:gd name="T24" fmla="*/ 0 w 215"/>
                  <a:gd name="T25" fmla="*/ 294 h 340"/>
                  <a:gd name="T26" fmla="*/ 21 w 215"/>
                  <a:gd name="T27" fmla="*/ 238 h 340"/>
                  <a:gd name="T28" fmla="*/ 60 w 215"/>
                  <a:gd name="T29" fmla="*/ 188 h 340"/>
                  <a:gd name="T30" fmla="*/ 60 w 215"/>
                  <a:gd name="T31" fmla="*/ 152 h 340"/>
                  <a:gd name="T32" fmla="*/ 20 w 215"/>
                  <a:gd name="T33" fmla="*/ 101 h 340"/>
                  <a:gd name="T34" fmla="*/ 0 w 215"/>
                  <a:gd name="T35" fmla="*/ 43 h 340"/>
                  <a:gd name="T36" fmla="*/ 0 w 215"/>
                  <a:gd name="T37" fmla="*/ 3 h 340"/>
                  <a:gd name="T38" fmla="*/ 0 w 215"/>
                  <a:gd name="T39" fmla="*/ 0 h 340"/>
                  <a:gd name="T40" fmla="*/ 181 w 215"/>
                  <a:gd name="T41" fmla="*/ 299 h 340"/>
                  <a:gd name="T42" fmla="*/ 167 w 215"/>
                  <a:gd name="T43" fmla="*/ 258 h 340"/>
                  <a:gd name="T44" fmla="*/ 128 w 215"/>
                  <a:gd name="T45" fmla="*/ 207 h 340"/>
                  <a:gd name="T46" fmla="*/ 115 w 215"/>
                  <a:gd name="T47" fmla="*/ 168 h 340"/>
                  <a:gd name="T48" fmla="*/ 128 w 215"/>
                  <a:gd name="T49" fmla="*/ 132 h 340"/>
                  <a:gd name="T50" fmla="*/ 171 w 215"/>
                  <a:gd name="T51" fmla="*/ 78 h 340"/>
                  <a:gd name="T52" fmla="*/ 181 w 215"/>
                  <a:gd name="T53" fmla="*/ 42 h 340"/>
                  <a:gd name="T54" fmla="*/ 33 w 215"/>
                  <a:gd name="T55" fmla="*/ 42 h 340"/>
                  <a:gd name="T56" fmla="*/ 47 w 215"/>
                  <a:gd name="T57" fmla="*/ 82 h 340"/>
                  <a:gd name="T58" fmla="*/ 86 w 215"/>
                  <a:gd name="T59" fmla="*/ 131 h 340"/>
                  <a:gd name="T60" fmla="*/ 87 w 215"/>
                  <a:gd name="T61" fmla="*/ 207 h 340"/>
                  <a:gd name="T62" fmla="*/ 53 w 215"/>
                  <a:gd name="T63" fmla="*/ 250 h 340"/>
                  <a:gd name="T64" fmla="*/ 38 w 215"/>
                  <a:gd name="T65" fmla="*/ 273 h 340"/>
                  <a:gd name="T66" fmla="*/ 34 w 215"/>
                  <a:gd name="T67" fmla="*/ 299 h 340"/>
                  <a:gd name="T68" fmla="*/ 39 w 215"/>
                  <a:gd name="T69" fmla="*/ 299 h 340"/>
                  <a:gd name="T70" fmla="*/ 43 w 215"/>
                  <a:gd name="T71" fmla="*/ 296 h 340"/>
                  <a:gd name="T72" fmla="*/ 52 w 215"/>
                  <a:gd name="T73" fmla="*/ 283 h 340"/>
                  <a:gd name="T74" fmla="*/ 89 w 215"/>
                  <a:gd name="T75" fmla="*/ 249 h 340"/>
                  <a:gd name="T76" fmla="*/ 107 w 215"/>
                  <a:gd name="T77" fmla="*/ 234 h 340"/>
                  <a:gd name="T78" fmla="*/ 153 w 215"/>
                  <a:gd name="T79" fmla="*/ 273 h 340"/>
                  <a:gd name="T80" fmla="*/ 169 w 215"/>
                  <a:gd name="T81" fmla="*/ 293 h 340"/>
                  <a:gd name="T82" fmla="*/ 180 w 215"/>
                  <a:gd name="T83" fmla="*/ 299 h 340"/>
                  <a:gd name="T84" fmla="*/ 181 w 215"/>
                  <a:gd name="T85" fmla="*/ 29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5" h="340">
                    <a:moveTo>
                      <a:pt x="0" y="0"/>
                    </a:moveTo>
                    <a:cubicBezTo>
                      <a:pt x="72" y="0"/>
                      <a:pt x="143" y="0"/>
                      <a:pt x="214" y="0"/>
                    </a:cubicBezTo>
                    <a:cubicBezTo>
                      <a:pt x="214" y="1"/>
                      <a:pt x="214" y="2"/>
                      <a:pt x="214" y="3"/>
                    </a:cubicBezTo>
                    <a:cubicBezTo>
                      <a:pt x="214" y="17"/>
                      <a:pt x="214" y="30"/>
                      <a:pt x="214" y="44"/>
                    </a:cubicBezTo>
                    <a:cubicBezTo>
                      <a:pt x="214" y="66"/>
                      <a:pt x="207" y="85"/>
                      <a:pt x="193" y="103"/>
                    </a:cubicBezTo>
                    <a:cubicBezTo>
                      <a:pt x="180" y="119"/>
                      <a:pt x="168" y="135"/>
                      <a:pt x="155" y="152"/>
                    </a:cubicBezTo>
                    <a:cubicBezTo>
                      <a:pt x="145" y="163"/>
                      <a:pt x="145" y="176"/>
                      <a:pt x="154" y="188"/>
                    </a:cubicBezTo>
                    <a:cubicBezTo>
                      <a:pt x="169" y="206"/>
                      <a:pt x="184" y="225"/>
                      <a:pt x="198" y="244"/>
                    </a:cubicBezTo>
                    <a:cubicBezTo>
                      <a:pt x="208" y="258"/>
                      <a:pt x="214" y="275"/>
                      <a:pt x="214" y="293"/>
                    </a:cubicBezTo>
                    <a:cubicBezTo>
                      <a:pt x="215" y="308"/>
                      <a:pt x="214" y="324"/>
                      <a:pt x="214" y="340"/>
                    </a:cubicBezTo>
                    <a:cubicBezTo>
                      <a:pt x="143" y="340"/>
                      <a:pt x="72" y="340"/>
                      <a:pt x="0" y="340"/>
                    </a:cubicBezTo>
                    <a:cubicBezTo>
                      <a:pt x="0" y="338"/>
                      <a:pt x="0" y="336"/>
                      <a:pt x="0" y="334"/>
                    </a:cubicBezTo>
                    <a:cubicBezTo>
                      <a:pt x="0" y="321"/>
                      <a:pt x="0" y="308"/>
                      <a:pt x="0" y="294"/>
                    </a:cubicBezTo>
                    <a:cubicBezTo>
                      <a:pt x="1" y="273"/>
                      <a:pt x="8" y="255"/>
                      <a:pt x="21" y="238"/>
                    </a:cubicBezTo>
                    <a:cubicBezTo>
                      <a:pt x="34" y="221"/>
                      <a:pt x="47" y="204"/>
                      <a:pt x="60" y="188"/>
                    </a:cubicBezTo>
                    <a:cubicBezTo>
                      <a:pt x="69" y="176"/>
                      <a:pt x="69" y="163"/>
                      <a:pt x="60" y="152"/>
                    </a:cubicBezTo>
                    <a:cubicBezTo>
                      <a:pt x="47" y="135"/>
                      <a:pt x="33" y="118"/>
                      <a:pt x="20" y="101"/>
                    </a:cubicBezTo>
                    <a:cubicBezTo>
                      <a:pt x="7" y="84"/>
                      <a:pt x="0" y="65"/>
                      <a:pt x="0" y="43"/>
                    </a:cubicBezTo>
                    <a:cubicBezTo>
                      <a:pt x="0" y="30"/>
                      <a:pt x="0" y="17"/>
                      <a:pt x="0" y="3"/>
                    </a:cubicBezTo>
                    <a:cubicBezTo>
                      <a:pt x="0" y="2"/>
                      <a:pt x="0" y="2"/>
                      <a:pt x="0" y="0"/>
                    </a:cubicBezTo>
                    <a:close/>
                    <a:moveTo>
                      <a:pt x="181" y="299"/>
                    </a:moveTo>
                    <a:cubicBezTo>
                      <a:pt x="183" y="286"/>
                      <a:pt x="178" y="271"/>
                      <a:pt x="167" y="258"/>
                    </a:cubicBezTo>
                    <a:cubicBezTo>
                      <a:pt x="154" y="241"/>
                      <a:pt x="141" y="224"/>
                      <a:pt x="128" y="207"/>
                    </a:cubicBezTo>
                    <a:cubicBezTo>
                      <a:pt x="119" y="196"/>
                      <a:pt x="114" y="183"/>
                      <a:pt x="115" y="168"/>
                    </a:cubicBezTo>
                    <a:cubicBezTo>
                      <a:pt x="115" y="154"/>
                      <a:pt x="120" y="142"/>
                      <a:pt x="128" y="132"/>
                    </a:cubicBezTo>
                    <a:cubicBezTo>
                      <a:pt x="142" y="114"/>
                      <a:pt x="157" y="96"/>
                      <a:pt x="171" y="78"/>
                    </a:cubicBezTo>
                    <a:cubicBezTo>
                      <a:pt x="179" y="67"/>
                      <a:pt x="181" y="55"/>
                      <a:pt x="181" y="42"/>
                    </a:cubicBezTo>
                    <a:cubicBezTo>
                      <a:pt x="132" y="42"/>
                      <a:pt x="83" y="42"/>
                      <a:pt x="33" y="42"/>
                    </a:cubicBezTo>
                    <a:cubicBezTo>
                      <a:pt x="33" y="57"/>
                      <a:pt x="38" y="71"/>
                      <a:pt x="47" y="82"/>
                    </a:cubicBezTo>
                    <a:cubicBezTo>
                      <a:pt x="60" y="99"/>
                      <a:pt x="73" y="115"/>
                      <a:pt x="86" y="131"/>
                    </a:cubicBezTo>
                    <a:cubicBezTo>
                      <a:pt x="105" y="155"/>
                      <a:pt x="105" y="183"/>
                      <a:pt x="87" y="207"/>
                    </a:cubicBezTo>
                    <a:cubicBezTo>
                      <a:pt x="76" y="222"/>
                      <a:pt x="64" y="236"/>
                      <a:pt x="53" y="250"/>
                    </a:cubicBezTo>
                    <a:cubicBezTo>
                      <a:pt x="48" y="257"/>
                      <a:pt x="43" y="265"/>
                      <a:pt x="38" y="273"/>
                    </a:cubicBezTo>
                    <a:cubicBezTo>
                      <a:pt x="34" y="281"/>
                      <a:pt x="33" y="290"/>
                      <a:pt x="34" y="299"/>
                    </a:cubicBezTo>
                    <a:cubicBezTo>
                      <a:pt x="36" y="299"/>
                      <a:pt x="37" y="299"/>
                      <a:pt x="39" y="299"/>
                    </a:cubicBezTo>
                    <a:cubicBezTo>
                      <a:pt x="41" y="299"/>
                      <a:pt x="42" y="298"/>
                      <a:pt x="43" y="296"/>
                    </a:cubicBezTo>
                    <a:cubicBezTo>
                      <a:pt x="46" y="292"/>
                      <a:pt x="49" y="286"/>
                      <a:pt x="52" y="283"/>
                    </a:cubicBezTo>
                    <a:cubicBezTo>
                      <a:pt x="64" y="271"/>
                      <a:pt x="77" y="260"/>
                      <a:pt x="89" y="249"/>
                    </a:cubicBezTo>
                    <a:cubicBezTo>
                      <a:pt x="95" y="244"/>
                      <a:pt x="101" y="239"/>
                      <a:pt x="107" y="234"/>
                    </a:cubicBezTo>
                    <a:cubicBezTo>
                      <a:pt x="123" y="247"/>
                      <a:pt x="138" y="260"/>
                      <a:pt x="153" y="273"/>
                    </a:cubicBezTo>
                    <a:cubicBezTo>
                      <a:pt x="159" y="279"/>
                      <a:pt x="165" y="286"/>
                      <a:pt x="169" y="293"/>
                    </a:cubicBezTo>
                    <a:cubicBezTo>
                      <a:pt x="172" y="298"/>
                      <a:pt x="175" y="300"/>
                      <a:pt x="180" y="299"/>
                    </a:cubicBezTo>
                    <a:cubicBezTo>
                      <a:pt x="180" y="299"/>
                      <a:pt x="180" y="299"/>
                      <a:pt x="181" y="29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36" name="Gruppieren 1335"/>
          <p:cNvGrpSpPr/>
          <p:nvPr/>
        </p:nvGrpSpPr>
        <p:grpSpPr bwMode="gray">
          <a:xfrm>
            <a:off x="12430370" y="3753281"/>
            <a:ext cx="4581108" cy="998433"/>
            <a:chOff x="8315483" y="1878808"/>
            <a:chExt cx="3081820" cy="895561"/>
          </a:xfrm>
        </p:grpSpPr>
        <p:grpSp>
          <p:nvGrpSpPr>
            <p:cNvPr id="1337" name="Gruppieren 1336"/>
            <p:cNvGrpSpPr/>
            <p:nvPr/>
          </p:nvGrpSpPr>
          <p:grpSpPr bwMode="gray">
            <a:xfrm flipH="1">
              <a:off x="9013678" y="2034169"/>
              <a:ext cx="1713551" cy="488200"/>
              <a:chOff x="7310438" y="-1477963"/>
              <a:chExt cx="2524125" cy="719138"/>
            </a:xfrm>
          </p:grpSpPr>
          <p:sp>
            <p:nvSpPr>
              <p:cNvPr id="1353" name="Freeform 6"/>
              <p:cNvSpPr>
                <a:spLocks/>
              </p:cNvSpPr>
              <p:nvPr/>
            </p:nvSpPr>
            <p:spPr bwMode="gray">
              <a:xfrm>
                <a:off x="7334250" y="-1349376"/>
                <a:ext cx="741363" cy="525463"/>
              </a:xfrm>
              <a:custGeom>
                <a:avLst/>
                <a:gdLst>
                  <a:gd name="T0" fmla="*/ 668 w 701"/>
                  <a:gd name="T1" fmla="*/ 1 h 496"/>
                  <a:gd name="T2" fmla="*/ 337 w 701"/>
                  <a:gd name="T3" fmla="*/ 26 h 496"/>
                  <a:gd name="T4" fmla="*/ 274 w 701"/>
                  <a:gd name="T5" fmla="*/ 68 h 496"/>
                  <a:gd name="T6" fmla="*/ 131 w 701"/>
                  <a:gd name="T7" fmla="*/ 241 h 496"/>
                  <a:gd name="T8" fmla="*/ 13 w 701"/>
                  <a:gd name="T9" fmla="*/ 290 h 496"/>
                  <a:gd name="T10" fmla="*/ 0 w 701"/>
                  <a:gd name="T11" fmla="*/ 309 h 496"/>
                  <a:gd name="T12" fmla="*/ 0 w 701"/>
                  <a:gd name="T13" fmla="*/ 481 h 496"/>
                  <a:gd name="T14" fmla="*/ 15 w 701"/>
                  <a:gd name="T15" fmla="*/ 496 h 496"/>
                  <a:gd name="T16" fmla="*/ 701 w 701"/>
                  <a:gd name="T17" fmla="*/ 496 h 496"/>
                  <a:gd name="T18" fmla="*/ 701 w 701"/>
                  <a:gd name="T19" fmla="*/ 31 h 496"/>
                  <a:gd name="T20" fmla="*/ 668 w 701"/>
                  <a:gd name="T21" fmla="*/ 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1" h="496">
                    <a:moveTo>
                      <a:pt x="668" y="1"/>
                    </a:moveTo>
                    <a:cubicBezTo>
                      <a:pt x="584" y="5"/>
                      <a:pt x="362" y="17"/>
                      <a:pt x="337" y="26"/>
                    </a:cubicBezTo>
                    <a:cubicBezTo>
                      <a:pt x="306" y="37"/>
                      <a:pt x="274" y="68"/>
                      <a:pt x="274" y="68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1" y="241"/>
                      <a:pt x="29" y="281"/>
                      <a:pt x="13" y="290"/>
                    </a:cubicBezTo>
                    <a:cubicBezTo>
                      <a:pt x="0" y="296"/>
                      <a:pt x="0" y="309"/>
                      <a:pt x="0" y="309"/>
                    </a:cubicBezTo>
                    <a:cubicBezTo>
                      <a:pt x="0" y="481"/>
                      <a:pt x="0" y="481"/>
                      <a:pt x="0" y="481"/>
                    </a:cubicBezTo>
                    <a:cubicBezTo>
                      <a:pt x="0" y="489"/>
                      <a:pt x="6" y="496"/>
                      <a:pt x="15" y="496"/>
                    </a:cubicBezTo>
                    <a:cubicBezTo>
                      <a:pt x="701" y="496"/>
                      <a:pt x="701" y="496"/>
                      <a:pt x="701" y="496"/>
                    </a:cubicBezTo>
                    <a:cubicBezTo>
                      <a:pt x="701" y="31"/>
                      <a:pt x="701" y="31"/>
                      <a:pt x="701" y="31"/>
                    </a:cubicBezTo>
                    <a:cubicBezTo>
                      <a:pt x="701" y="14"/>
                      <a:pt x="686" y="0"/>
                      <a:pt x="668" y="1"/>
                    </a:cubicBezTo>
                    <a:close/>
                  </a:path>
                </a:pathLst>
              </a:custGeom>
              <a:solidFill>
                <a:srgbClr val="E54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4" name="Freeform 7"/>
              <p:cNvSpPr>
                <a:spLocks noEditPoints="1"/>
              </p:cNvSpPr>
              <p:nvPr/>
            </p:nvSpPr>
            <p:spPr bwMode="gray">
              <a:xfrm>
                <a:off x="7518400" y="-1249363"/>
                <a:ext cx="244475" cy="333375"/>
              </a:xfrm>
              <a:custGeom>
                <a:avLst/>
                <a:gdLst>
                  <a:gd name="T0" fmla="*/ 214 w 232"/>
                  <a:gd name="T1" fmla="*/ 0 h 315"/>
                  <a:gd name="T2" fmla="*/ 101 w 232"/>
                  <a:gd name="T3" fmla="*/ 0 h 315"/>
                  <a:gd name="T4" fmla="*/ 87 w 232"/>
                  <a:gd name="T5" fmla="*/ 8 h 315"/>
                  <a:gd name="T6" fmla="*/ 0 w 232"/>
                  <a:gd name="T7" fmla="*/ 154 h 315"/>
                  <a:gd name="T8" fmla="*/ 0 w 232"/>
                  <a:gd name="T9" fmla="*/ 233 h 315"/>
                  <a:gd name="T10" fmla="*/ 15 w 232"/>
                  <a:gd name="T11" fmla="*/ 251 h 315"/>
                  <a:gd name="T12" fmla="*/ 109 w 232"/>
                  <a:gd name="T13" fmla="*/ 314 h 315"/>
                  <a:gd name="T14" fmla="*/ 110 w 232"/>
                  <a:gd name="T15" fmla="*/ 315 h 315"/>
                  <a:gd name="T16" fmla="*/ 214 w 232"/>
                  <a:gd name="T17" fmla="*/ 315 h 315"/>
                  <a:gd name="T18" fmla="*/ 232 w 232"/>
                  <a:gd name="T19" fmla="*/ 297 h 315"/>
                  <a:gd name="T20" fmla="*/ 232 w 232"/>
                  <a:gd name="T21" fmla="*/ 18 h 315"/>
                  <a:gd name="T22" fmla="*/ 214 w 232"/>
                  <a:gd name="T23" fmla="*/ 0 h 315"/>
                  <a:gd name="T24" fmla="*/ 228 w 232"/>
                  <a:gd name="T25" fmla="*/ 297 h 315"/>
                  <a:gd name="T26" fmla="*/ 214 w 232"/>
                  <a:gd name="T27" fmla="*/ 311 h 315"/>
                  <a:gd name="T28" fmla="*/ 113 w 232"/>
                  <a:gd name="T29" fmla="*/ 311 h 315"/>
                  <a:gd name="T30" fmla="*/ 16 w 232"/>
                  <a:gd name="T31" fmla="*/ 247 h 315"/>
                  <a:gd name="T32" fmla="*/ 4 w 232"/>
                  <a:gd name="T33" fmla="*/ 233 h 315"/>
                  <a:gd name="T34" fmla="*/ 4 w 232"/>
                  <a:gd name="T35" fmla="*/ 156 h 315"/>
                  <a:gd name="T36" fmla="*/ 90 w 232"/>
                  <a:gd name="T37" fmla="*/ 10 h 315"/>
                  <a:gd name="T38" fmla="*/ 101 w 232"/>
                  <a:gd name="T39" fmla="*/ 5 h 315"/>
                  <a:gd name="T40" fmla="*/ 214 w 232"/>
                  <a:gd name="T41" fmla="*/ 5 h 315"/>
                  <a:gd name="T42" fmla="*/ 228 w 232"/>
                  <a:gd name="T43" fmla="*/ 18 h 315"/>
                  <a:gd name="T44" fmla="*/ 228 w 232"/>
                  <a:gd name="T45" fmla="*/ 29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2" h="315">
                    <a:moveTo>
                      <a:pt x="214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95" y="0"/>
                      <a:pt x="90" y="3"/>
                      <a:pt x="87" y="8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42"/>
                      <a:pt x="6" y="250"/>
                      <a:pt x="15" y="251"/>
                    </a:cubicBezTo>
                    <a:cubicBezTo>
                      <a:pt x="55" y="256"/>
                      <a:pt x="89" y="279"/>
                      <a:pt x="109" y="314"/>
                    </a:cubicBezTo>
                    <a:cubicBezTo>
                      <a:pt x="110" y="315"/>
                      <a:pt x="110" y="315"/>
                      <a:pt x="110" y="315"/>
                    </a:cubicBezTo>
                    <a:cubicBezTo>
                      <a:pt x="214" y="315"/>
                      <a:pt x="214" y="315"/>
                      <a:pt x="214" y="315"/>
                    </a:cubicBezTo>
                    <a:cubicBezTo>
                      <a:pt x="224" y="315"/>
                      <a:pt x="232" y="307"/>
                      <a:pt x="232" y="297"/>
                    </a:cubicBezTo>
                    <a:cubicBezTo>
                      <a:pt x="232" y="18"/>
                      <a:pt x="232" y="18"/>
                      <a:pt x="232" y="18"/>
                    </a:cubicBezTo>
                    <a:cubicBezTo>
                      <a:pt x="232" y="8"/>
                      <a:pt x="224" y="0"/>
                      <a:pt x="214" y="0"/>
                    </a:cubicBezTo>
                    <a:close/>
                    <a:moveTo>
                      <a:pt x="228" y="297"/>
                    </a:moveTo>
                    <a:cubicBezTo>
                      <a:pt x="228" y="305"/>
                      <a:pt x="222" y="311"/>
                      <a:pt x="214" y="311"/>
                    </a:cubicBezTo>
                    <a:cubicBezTo>
                      <a:pt x="113" y="311"/>
                      <a:pt x="113" y="311"/>
                      <a:pt x="113" y="311"/>
                    </a:cubicBezTo>
                    <a:cubicBezTo>
                      <a:pt x="92" y="275"/>
                      <a:pt x="57" y="251"/>
                      <a:pt x="16" y="247"/>
                    </a:cubicBezTo>
                    <a:cubicBezTo>
                      <a:pt x="9" y="246"/>
                      <a:pt x="4" y="240"/>
                      <a:pt x="4" y="233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3" y="7"/>
                      <a:pt x="97" y="5"/>
                      <a:pt x="101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22" y="5"/>
                      <a:pt x="228" y="11"/>
                      <a:pt x="228" y="18"/>
                    </a:cubicBezTo>
                    <a:lnTo>
                      <a:pt x="228" y="297"/>
                    </a:lnTo>
                    <a:close/>
                  </a:path>
                </a:pathLst>
              </a:custGeom>
              <a:solidFill>
                <a:srgbClr val="C6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5" name="Freeform 8"/>
              <p:cNvSpPr>
                <a:spLocks/>
              </p:cNvSpPr>
              <p:nvPr/>
            </p:nvSpPr>
            <p:spPr bwMode="gray">
              <a:xfrm>
                <a:off x="7545388" y="-1231901"/>
                <a:ext cx="182563" cy="138113"/>
              </a:xfrm>
              <a:custGeom>
                <a:avLst/>
                <a:gdLst>
                  <a:gd name="T0" fmla="*/ 152 w 173"/>
                  <a:gd name="T1" fmla="*/ 0 h 131"/>
                  <a:gd name="T2" fmla="*/ 75 w 173"/>
                  <a:gd name="T3" fmla="*/ 0 h 131"/>
                  <a:gd name="T4" fmla="*/ 68 w 173"/>
                  <a:gd name="T5" fmla="*/ 4 h 131"/>
                  <a:gd name="T6" fmla="*/ 3 w 173"/>
                  <a:gd name="T7" fmla="*/ 120 h 131"/>
                  <a:gd name="T8" fmla="*/ 10 w 173"/>
                  <a:gd name="T9" fmla="*/ 131 h 131"/>
                  <a:gd name="T10" fmla="*/ 152 w 173"/>
                  <a:gd name="T11" fmla="*/ 131 h 131"/>
                  <a:gd name="T12" fmla="*/ 173 w 173"/>
                  <a:gd name="T13" fmla="*/ 111 h 131"/>
                  <a:gd name="T14" fmla="*/ 173 w 173"/>
                  <a:gd name="T15" fmla="*/ 20 h 131"/>
                  <a:gd name="T16" fmla="*/ 152 w 173"/>
                  <a:gd name="T1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31">
                    <a:moveTo>
                      <a:pt x="152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0" y="1"/>
                      <a:pt x="68" y="4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0" y="125"/>
                      <a:pt x="4" y="131"/>
                      <a:pt x="10" y="131"/>
                    </a:cubicBezTo>
                    <a:cubicBezTo>
                      <a:pt x="152" y="131"/>
                      <a:pt x="152" y="131"/>
                      <a:pt x="152" y="131"/>
                    </a:cubicBezTo>
                    <a:cubicBezTo>
                      <a:pt x="164" y="131"/>
                      <a:pt x="173" y="122"/>
                      <a:pt x="173" y="111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73" y="9"/>
                      <a:pt x="164" y="0"/>
                      <a:pt x="152" y="0"/>
                    </a:cubicBezTo>
                    <a:close/>
                  </a:path>
                </a:pathLst>
              </a:custGeom>
              <a:solidFill>
                <a:srgbClr val="7AC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6" name="Freeform 9"/>
              <p:cNvSpPr>
                <a:spLocks/>
              </p:cNvSpPr>
              <p:nvPr/>
            </p:nvSpPr>
            <p:spPr bwMode="gray">
              <a:xfrm>
                <a:off x="7472363" y="-1231901"/>
                <a:ext cx="131763" cy="138113"/>
              </a:xfrm>
              <a:custGeom>
                <a:avLst/>
                <a:gdLst>
                  <a:gd name="T0" fmla="*/ 120 w 124"/>
                  <a:gd name="T1" fmla="*/ 0 h 131"/>
                  <a:gd name="T2" fmla="*/ 109 w 124"/>
                  <a:gd name="T3" fmla="*/ 0 h 131"/>
                  <a:gd name="T4" fmla="*/ 0 w 124"/>
                  <a:gd name="T5" fmla="*/ 131 h 131"/>
                  <a:gd name="T6" fmla="*/ 34 w 124"/>
                  <a:gd name="T7" fmla="*/ 131 h 131"/>
                  <a:gd name="T8" fmla="*/ 53 w 124"/>
                  <a:gd name="T9" fmla="*/ 121 h 131"/>
                  <a:gd name="T10" fmla="*/ 122 w 124"/>
                  <a:gd name="T11" fmla="*/ 4 h 131"/>
                  <a:gd name="T12" fmla="*/ 120 w 124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31">
                    <a:moveTo>
                      <a:pt x="120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42" y="131"/>
                      <a:pt x="49" y="127"/>
                      <a:pt x="53" y="121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4" y="2"/>
                      <a:pt x="122" y="0"/>
                      <a:pt x="120" y="0"/>
                    </a:cubicBezTo>
                    <a:close/>
                  </a:path>
                </a:pathLst>
              </a:custGeom>
              <a:solidFill>
                <a:srgbClr val="7AC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7" name="Freeform 10"/>
              <p:cNvSpPr>
                <a:spLocks/>
              </p:cNvSpPr>
              <p:nvPr/>
            </p:nvSpPr>
            <p:spPr bwMode="gray">
              <a:xfrm>
                <a:off x="7721600" y="-1073151"/>
                <a:ext cx="25400" cy="34925"/>
              </a:xfrm>
              <a:custGeom>
                <a:avLst/>
                <a:gdLst>
                  <a:gd name="T0" fmla="*/ 18 w 24"/>
                  <a:gd name="T1" fmla="*/ 0 h 33"/>
                  <a:gd name="T2" fmla="*/ 6 w 24"/>
                  <a:gd name="T3" fmla="*/ 0 h 33"/>
                  <a:gd name="T4" fmla="*/ 0 w 24"/>
                  <a:gd name="T5" fmla="*/ 6 h 33"/>
                  <a:gd name="T6" fmla="*/ 0 w 24"/>
                  <a:gd name="T7" fmla="*/ 27 h 33"/>
                  <a:gd name="T8" fmla="*/ 6 w 24"/>
                  <a:gd name="T9" fmla="*/ 33 h 33"/>
                  <a:gd name="T10" fmla="*/ 18 w 24"/>
                  <a:gd name="T11" fmla="*/ 33 h 33"/>
                  <a:gd name="T12" fmla="*/ 24 w 24"/>
                  <a:gd name="T13" fmla="*/ 27 h 33"/>
                  <a:gd name="T14" fmla="*/ 24 w 24"/>
                  <a:gd name="T15" fmla="*/ 6 h 33"/>
                  <a:gd name="T16" fmla="*/ 18 w 24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3">
                    <a:moveTo>
                      <a:pt x="1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3"/>
                      <a:pt x="6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1" y="33"/>
                      <a:pt x="24" y="30"/>
                      <a:pt x="24" y="2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8" name="Freeform 11"/>
              <p:cNvSpPr>
                <a:spLocks/>
              </p:cNvSpPr>
              <p:nvPr/>
            </p:nvSpPr>
            <p:spPr bwMode="gray">
              <a:xfrm>
                <a:off x="7310438" y="-1012826"/>
                <a:ext cx="47625" cy="73025"/>
              </a:xfrm>
              <a:custGeom>
                <a:avLst/>
                <a:gdLst>
                  <a:gd name="T0" fmla="*/ 22 w 45"/>
                  <a:gd name="T1" fmla="*/ 69 h 69"/>
                  <a:gd name="T2" fmla="*/ 39 w 45"/>
                  <a:gd name="T3" fmla="*/ 69 h 69"/>
                  <a:gd name="T4" fmla="*/ 45 w 45"/>
                  <a:gd name="T5" fmla="*/ 0 h 69"/>
                  <a:gd name="T6" fmla="*/ 22 w 45"/>
                  <a:gd name="T7" fmla="*/ 0 h 69"/>
                  <a:gd name="T8" fmla="*/ 22 w 45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9">
                    <a:moveTo>
                      <a:pt x="22" y="69"/>
                    </a:moveTo>
                    <a:cubicBezTo>
                      <a:pt x="39" y="69"/>
                      <a:pt x="39" y="69"/>
                      <a:pt x="39" y="69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0" y="32"/>
                      <a:pt x="22" y="69"/>
                    </a:cubicBez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9" name="Freeform 12"/>
              <p:cNvSpPr>
                <a:spLocks/>
              </p:cNvSpPr>
              <p:nvPr/>
            </p:nvSpPr>
            <p:spPr bwMode="gray">
              <a:xfrm>
                <a:off x="7351713" y="-1012826"/>
                <a:ext cx="28575" cy="73025"/>
              </a:xfrm>
              <a:custGeom>
                <a:avLst/>
                <a:gdLst>
                  <a:gd name="T0" fmla="*/ 6 w 26"/>
                  <a:gd name="T1" fmla="*/ 0 h 69"/>
                  <a:gd name="T2" fmla="*/ 0 w 26"/>
                  <a:gd name="T3" fmla="*/ 69 h 69"/>
                  <a:gd name="T4" fmla="*/ 18 w 26"/>
                  <a:gd name="T5" fmla="*/ 54 h 69"/>
                  <a:gd name="T6" fmla="*/ 24 w 26"/>
                  <a:gd name="T7" fmla="*/ 21 h 69"/>
                  <a:gd name="T8" fmla="*/ 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6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9" y="69"/>
                      <a:pt x="16" y="63"/>
                      <a:pt x="18" y="54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6" y="10"/>
                      <a:pt x="17" y="0"/>
                      <a:pt x="6" y="0"/>
                    </a:cubicBezTo>
                    <a:close/>
                  </a:path>
                </a:pathLst>
              </a:custGeom>
              <a:solidFill>
                <a:srgbClr val="FC8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0" name="Freeform 13"/>
              <p:cNvSpPr>
                <a:spLocks/>
              </p:cNvSpPr>
              <p:nvPr/>
            </p:nvSpPr>
            <p:spPr bwMode="gray">
              <a:xfrm>
                <a:off x="7556500" y="-1241426"/>
                <a:ext cx="53975" cy="153988"/>
              </a:xfrm>
              <a:custGeom>
                <a:avLst/>
                <a:gdLst>
                  <a:gd name="T0" fmla="*/ 0 w 51"/>
                  <a:gd name="T1" fmla="*/ 30 h 146"/>
                  <a:gd name="T2" fmla="*/ 0 w 51"/>
                  <a:gd name="T3" fmla="*/ 146 h 146"/>
                  <a:gd name="T4" fmla="*/ 5 w 51"/>
                  <a:gd name="T5" fmla="*/ 146 h 146"/>
                  <a:gd name="T6" fmla="*/ 5 w 51"/>
                  <a:gd name="T7" fmla="*/ 30 h 146"/>
                  <a:gd name="T8" fmla="*/ 30 w 51"/>
                  <a:gd name="T9" fmla="*/ 5 h 146"/>
                  <a:gd name="T10" fmla="*/ 51 w 51"/>
                  <a:gd name="T11" fmla="*/ 5 h 146"/>
                  <a:gd name="T12" fmla="*/ 51 w 51"/>
                  <a:gd name="T13" fmla="*/ 0 h 146"/>
                  <a:gd name="T14" fmla="*/ 30 w 51"/>
                  <a:gd name="T15" fmla="*/ 0 h 146"/>
                  <a:gd name="T16" fmla="*/ 0 w 51"/>
                  <a:gd name="T17" fmla="*/ 3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46">
                    <a:moveTo>
                      <a:pt x="0" y="30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16"/>
                      <a:pt x="16" y="5"/>
                      <a:pt x="30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lose/>
                  </a:path>
                </a:pathLst>
              </a:cu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1" name="Freeform 14"/>
              <p:cNvSpPr>
                <a:spLocks/>
              </p:cNvSpPr>
              <p:nvPr/>
            </p:nvSpPr>
            <p:spPr bwMode="gray">
              <a:xfrm>
                <a:off x="7556500" y="-1209676"/>
                <a:ext cx="31750" cy="90488"/>
              </a:xfrm>
              <a:custGeom>
                <a:avLst/>
                <a:gdLst>
                  <a:gd name="T0" fmla="*/ 17 w 29"/>
                  <a:gd name="T1" fmla="*/ 2 h 86"/>
                  <a:gd name="T2" fmla="*/ 0 w 29"/>
                  <a:gd name="T3" fmla="*/ 0 h 86"/>
                  <a:gd name="T4" fmla="*/ 0 w 29"/>
                  <a:gd name="T5" fmla="*/ 86 h 86"/>
                  <a:gd name="T6" fmla="*/ 19 w 29"/>
                  <a:gd name="T7" fmla="*/ 82 h 86"/>
                  <a:gd name="T8" fmla="*/ 29 w 29"/>
                  <a:gd name="T9" fmla="*/ 70 h 86"/>
                  <a:gd name="T10" fmla="*/ 29 w 29"/>
                  <a:gd name="T11" fmla="*/ 14 h 86"/>
                  <a:gd name="T12" fmla="*/ 17 w 29"/>
                  <a:gd name="T13" fmla="*/ 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6">
                    <a:moveTo>
                      <a:pt x="17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25" y="81"/>
                      <a:pt x="29" y="76"/>
                      <a:pt x="29" y="70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8"/>
                      <a:pt x="24" y="2"/>
                      <a:pt x="17" y="2"/>
                    </a:cubicBezTo>
                    <a:close/>
                  </a:path>
                </a:pathLst>
              </a:cu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2" name="Freeform 15"/>
              <p:cNvSpPr>
                <a:spLocks/>
              </p:cNvSpPr>
              <p:nvPr/>
            </p:nvSpPr>
            <p:spPr bwMode="gray">
              <a:xfrm>
                <a:off x="7959725" y="-1344613"/>
                <a:ext cx="63500" cy="446088"/>
              </a:xfrm>
              <a:custGeom>
                <a:avLst/>
                <a:gdLst>
                  <a:gd name="T0" fmla="*/ 0 w 60"/>
                  <a:gd name="T1" fmla="*/ 1 h 422"/>
                  <a:gd name="T2" fmla="*/ 56 w 60"/>
                  <a:gd name="T3" fmla="*/ 422 h 422"/>
                  <a:gd name="T4" fmla="*/ 60 w 60"/>
                  <a:gd name="T5" fmla="*/ 422 h 422"/>
                  <a:gd name="T6" fmla="*/ 4 w 60"/>
                  <a:gd name="T7" fmla="*/ 0 h 422"/>
                  <a:gd name="T8" fmla="*/ 0 w 60"/>
                  <a:gd name="T9" fmla="*/ 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22">
                    <a:moveTo>
                      <a:pt x="0" y="1"/>
                    </a:moveTo>
                    <a:cubicBezTo>
                      <a:pt x="9" y="28"/>
                      <a:pt x="54" y="173"/>
                      <a:pt x="56" y="422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59" y="176"/>
                      <a:pt x="15" y="31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6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3" name="Oval 16"/>
              <p:cNvSpPr>
                <a:spLocks noChangeArrowheads="1"/>
              </p:cNvSpPr>
              <p:nvPr/>
            </p:nvSpPr>
            <p:spPr bwMode="gray">
              <a:xfrm>
                <a:off x="7554913" y="-1092201"/>
                <a:ext cx="7938" cy="9525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4" name="Oval 17"/>
              <p:cNvSpPr>
                <a:spLocks noChangeArrowheads="1"/>
              </p:cNvSpPr>
              <p:nvPr/>
            </p:nvSpPr>
            <p:spPr bwMode="gray">
              <a:xfrm>
                <a:off x="7607300" y="-1244601"/>
                <a:ext cx="7938" cy="9525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5" name="Freeform 18"/>
              <p:cNvSpPr>
                <a:spLocks/>
              </p:cNvSpPr>
              <p:nvPr/>
            </p:nvSpPr>
            <p:spPr bwMode="gray">
              <a:xfrm>
                <a:off x="7824788" y="-1387476"/>
                <a:ext cx="55563" cy="460375"/>
              </a:xfrm>
              <a:custGeom>
                <a:avLst/>
                <a:gdLst>
                  <a:gd name="T0" fmla="*/ 1 w 52"/>
                  <a:gd name="T1" fmla="*/ 55 h 435"/>
                  <a:gd name="T2" fmla="*/ 1 w 52"/>
                  <a:gd name="T3" fmla="*/ 435 h 435"/>
                  <a:gd name="T4" fmla="*/ 19 w 52"/>
                  <a:gd name="T5" fmla="*/ 435 h 435"/>
                  <a:gd name="T6" fmla="*/ 19 w 52"/>
                  <a:gd name="T7" fmla="*/ 58 h 435"/>
                  <a:gd name="T8" fmla="*/ 19 w 52"/>
                  <a:gd name="T9" fmla="*/ 54 h 435"/>
                  <a:gd name="T10" fmla="*/ 52 w 52"/>
                  <a:gd name="T11" fmla="*/ 18 h 435"/>
                  <a:gd name="T12" fmla="*/ 52 w 52"/>
                  <a:gd name="T13" fmla="*/ 0 h 435"/>
                  <a:gd name="T14" fmla="*/ 1 w 52"/>
                  <a:gd name="T15" fmla="*/ 5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35">
                    <a:moveTo>
                      <a:pt x="1" y="55"/>
                    </a:moveTo>
                    <a:cubicBezTo>
                      <a:pt x="1" y="435"/>
                      <a:pt x="1" y="435"/>
                      <a:pt x="1" y="435"/>
                    </a:cubicBezTo>
                    <a:cubicBezTo>
                      <a:pt x="19" y="435"/>
                      <a:pt x="19" y="435"/>
                      <a:pt x="19" y="435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8" y="35"/>
                      <a:pt x="33" y="19"/>
                      <a:pt x="52" y="1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3" y="1"/>
                      <a:pt x="0" y="26"/>
                      <a:pt x="1" y="55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6" name="Freeform 19"/>
              <p:cNvSpPr>
                <a:spLocks/>
              </p:cNvSpPr>
              <p:nvPr/>
            </p:nvSpPr>
            <p:spPr bwMode="gray">
              <a:xfrm>
                <a:off x="7323138" y="-898526"/>
                <a:ext cx="847725" cy="74613"/>
              </a:xfrm>
              <a:custGeom>
                <a:avLst/>
                <a:gdLst>
                  <a:gd name="T0" fmla="*/ 12 w 802"/>
                  <a:gd name="T1" fmla="*/ 0 h 70"/>
                  <a:gd name="T2" fmla="*/ 1 w 802"/>
                  <a:gd name="T3" fmla="*/ 9 h 70"/>
                  <a:gd name="T4" fmla="*/ 10 w 802"/>
                  <a:gd name="T5" fmla="*/ 57 h 70"/>
                  <a:gd name="T6" fmla="*/ 30 w 802"/>
                  <a:gd name="T7" fmla="*/ 70 h 70"/>
                  <a:gd name="T8" fmla="*/ 796 w 802"/>
                  <a:gd name="T9" fmla="*/ 70 h 70"/>
                  <a:gd name="T10" fmla="*/ 793 w 802"/>
                  <a:gd name="T11" fmla="*/ 44 h 70"/>
                  <a:gd name="T12" fmla="*/ 802 w 802"/>
                  <a:gd name="T13" fmla="*/ 0 h 70"/>
                  <a:gd name="T14" fmla="*/ 12 w 802"/>
                  <a:gd name="T1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2" h="70">
                    <a:moveTo>
                      <a:pt x="12" y="0"/>
                    </a:moveTo>
                    <a:cubicBezTo>
                      <a:pt x="5" y="0"/>
                      <a:pt x="0" y="4"/>
                      <a:pt x="1" y="9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1" y="65"/>
                      <a:pt x="20" y="70"/>
                      <a:pt x="30" y="70"/>
                    </a:cubicBezTo>
                    <a:cubicBezTo>
                      <a:pt x="796" y="70"/>
                      <a:pt x="796" y="70"/>
                      <a:pt x="796" y="70"/>
                    </a:cubicBezTo>
                    <a:cubicBezTo>
                      <a:pt x="794" y="62"/>
                      <a:pt x="793" y="53"/>
                      <a:pt x="793" y="44"/>
                    </a:cubicBezTo>
                    <a:cubicBezTo>
                      <a:pt x="793" y="28"/>
                      <a:pt x="796" y="13"/>
                      <a:pt x="80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7" name="Freeform 20"/>
              <p:cNvSpPr>
                <a:spLocks/>
              </p:cNvSpPr>
              <p:nvPr/>
            </p:nvSpPr>
            <p:spPr bwMode="gray">
              <a:xfrm>
                <a:off x="8161338" y="-898526"/>
                <a:ext cx="341313" cy="74613"/>
              </a:xfrm>
              <a:custGeom>
                <a:avLst/>
                <a:gdLst>
                  <a:gd name="T0" fmla="*/ 0 w 322"/>
                  <a:gd name="T1" fmla="*/ 44 h 70"/>
                  <a:gd name="T2" fmla="*/ 3 w 322"/>
                  <a:gd name="T3" fmla="*/ 70 h 70"/>
                  <a:gd name="T4" fmla="*/ 200 w 322"/>
                  <a:gd name="T5" fmla="*/ 70 h 70"/>
                  <a:gd name="T6" fmla="*/ 215 w 322"/>
                  <a:gd name="T7" fmla="*/ 70 h 70"/>
                  <a:gd name="T8" fmla="*/ 322 w 322"/>
                  <a:gd name="T9" fmla="*/ 70 h 70"/>
                  <a:gd name="T10" fmla="*/ 322 w 322"/>
                  <a:gd name="T11" fmla="*/ 0 h 70"/>
                  <a:gd name="T12" fmla="*/ 9 w 322"/>
                  <a:gd name="T13" fmla="*/ 0 h 70"/>
                  <a:gd name="T14" fmla="*/ 0 w 322"/>
                  <a:gd name="T15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2" h="70">
                    <a:moveTo>
                      <a:pt x="0" y="44"/>
                    </a:moveTo>
                    <a:cubicBezTo>
                      <a:pt x="0" y="53"/>
                      <a:pt x="1" y="62"/>
                      <a:pt x="3" y="70"/>
                    </a:cubicBezTo>
                    <a:cubicBezTo>
                      <a:pt x="200" y="70"/>
                      <a:pt x="200" y="70"/>
                      <a:pt x="200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322" y="70"/>
                      <a:pt x="322" y="70"/>
                      <a:pt x="322" y="70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13"/>
                      <a:pt x="0" y="28"/>
                      <a:pt x="0" y="44"/>
                    </a:cubicBezTo>
                    <a:close/>
                  </a:path>
                </a:pathLst>
              </a:custGeom>
              <a:solidFill>
                <a:srgbClr val="1F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8" name="Freeform 21"/>
              <p:cNvSpPr>
                <a:spLocks/>
              </p:cNvSpPr>
              <p:nvPr/>
            </p:nvSpPr>
            <p:spPr bwMode="gray">
              <a:xfrm>
                <a:off x="7761288" y="-927101"/>
                <a:ext cx="252413" cy="111125"/>
              </a:xfrm>
              <a:custGeom>
                <a:avLst/>
                <a:gdLst>
                  <a:gd name="T0" fmla="*/ 219 w 239"/>
                  <a:gd name="T1" fmla="*/ 0 h 105"/>
                  <a:gd name="T2" fmla="*/ 20 w 239"/>
                  <a:gd name="T3" fmla="*/ 0 h 105"/>
                  <a:gd name="T4" fmla="*/ 0 w 239"/>
                  <a:gd name="T5" fmla="*/ 20 h 105"/>
                  <a:gd name="T6" fmla="*/ 0 w 239"/>
                  <a:gd name="T7" fmla="*/ 98 h 105"/>
                  <a:gd name="T8" fmla="*/ 7 w 239"/>
                  <a:gd name="T9" fmla="*/ 105 h 105"/>
                  <a:gd name="T10" fmla="*/ 232 w 239"/>
                  <a:gd name="T11" fmla="*/ 105 h 105"/>
                  <a:gd name="T12" fmla="*/ 239 w 239"/>
                  <a:gd name="T13" fmla="*/ 98 h 105"/>
                  <a:gd name="T14" fmla="*/ 239 w 239"/>
                  <a:gd name="T15" fmla="*/ 20 h 105"/>
                  <a:gd name="T16" fmla="*/ 219 w 239"/>
                  <a:gd name="T1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05">
                    <a:moveTo>
                      <a:pt x="21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2"/>
                      <a:pt x="3" y="105"/>
                      <a:pt x="7" y="105"/>
                    </a:cubicBezTo>
                    <a:cubicBezTo>
                      <a:pt x="232" y="105"/>
                      <a:pt x="232" y="105"/>
                      <a:pt x="232" y="105"/>
                    </a:cubicBezTo>
                    <a:cubicBezTo>
                      <a:pt x="236" y="105"/>
                      <a:pt x="239" y="102"/>
                      <a:pt x="239" y="98"/>
                    </a:cubicBezTo>
                    <a:cubicBezTo>
                      <a:pt x="239" y="20"/>
                      <a:pt x="239" y="20"/>
                      <a:pt x="239" y="20"/>
                    </a:cubicBezTo>
                    <a:cubicBezTo>
                      <a:pt x="239" y="9"/>
                      <a:pt x="230" y="0"/>
                      <a:pt x="219" y="0"/>
                    </a:cubicBezTo>
                    <a:close/>
                  </a:path>
                </a:pathLst>
              </a:custGeom>
              <a:solidFill>
                <a:srgbClr val="323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9" name="Rectangle 22"/>
              <p:cNvSpPr>
                <a:spLocks noChangeArrowheads="1"/>
              </p:cNvSpPr>
              <p:nvPr/>
            </p:nvSpPr>
            <p:spPr bwMode="gray">
              <a:xfrm>
                <a:off x="7799388" y="-915988"/>
                <a:ext cx="19050" cy="103188"/>
              </a:xfrm>
              <a:prstGeom prst="rect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0" name="Rectangle 23"/>
              <p:cNvSpPr>
                <a:spLocks noChangeArrowheads="1"/>
              </p:cNvSpPr>
              <p:nvPr/>
            </p:nvSpPr>
            <p:spPr bwMode="gray">
              <a:xfrm>
                <a:off x="7956550" y="-915988"/>
                <a:ext cx="19050" cy="103188"/>
              </a:xfrm>
              <a:prstGeom prst="rect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1" name="Rectangle 24"/>
              <p:cNvSpPr>
                <a:spLocks noChangeArrowheads="1"/>
              </p:cNvSpPr>
              <p:nvPr/>
            </p:nvSpPr>
            <p:spPr bwMode="gray">
              <a:xfrm>
                <a:off x="8129588" y="-1462088"/>
                <a:ext cx="1689100" cy="479425"/>
              </a:xfrm>
              <a:prstGeom prst="rect">
                <a:avLst/>
              </a:pr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2" name="Freeform 25"/>
              <p:cNvSpPr>
                <a:spLocks noEditPoints="1"/>
              </p:cNvSpPr>
              <p:nvPr/>
            </p:nvSpPr>
            <p:spPr bwMode="gray">
              <a:xfrm>
                <a:off x="8113713" y="-1477963"/>
                <a:ext cx="1720850" cy="511175"/>
              </a:xfrm>
              <a:custGeom>
                <a:avLst/>
                <a:gdLst>
                  <a:gd name="T0" fmla="*/ 0 w 1084"/>
                  <a:gd name="T1" fmla="*/ 322 h 322"/>
                  <a:gd name="T2" fmla="*/ 1084 w 1084"/>
                  <a:gd name="T3" fmla="*/ 322 h 322"/>
                  <a:gd name="T4" fmla="*/ 1084 w 1084"/>
                  <a:gd name="T5" fmla="*/ 0 h 322"/>
                  <a:gd name="T6" fmla="*/ 0 w 1084"/>
                  <a:gd name="T7" fmla="*/ 0 h 322"/>
                  <a:gd name="T8" fmla="*/ 0 w 1084"/>
                  <a:gd name="T9" fmla="*/ 322 h 322"/>
                  <a:gd name="T10" fmla="*/ 10 w 1084"/>
                  <a:gd name="T11" fmla="*/ 10 h 322"/>
                  <a:gd name="T12" fmla="*/ 1074 w 1084"/>
                  <a:gd name="T13" fmla="*/ 10 h 322"/>
                  <a:gd name="T14" fmla="*/ 1074 w 1084"/>
                  <a:gd name="T15" fmla="*/ 312 h 322"/>
                  <a:gd name="T16" fmla="*/ 10 w 1084"/>
                  <a:gd name="T17" fmla="*/ 312 h 322"/>
                  <a:gd name="T18" fmla="*/ 10 w 1084"/>
                  <a:gd name="T19" fmla="*/ 1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4" h="322">
                    <a:moveTo>
                      <a:pt x="0" y="322"/>
                    </a:moveTo>
                    <a:lnTo>
                      <a:pt x="1084" y="322"/>
                    </a:lnTo>
                    <a:lnTo>
                      <a:pt x="1084" y="0"/>
                    </a:lnTo>
                    <a:lnTo>
                      <a:pt x="0" y="0"/>
                    </a:lnTo>
                    <a:lnTo>
                      <a:pt x="0" y="322"/>
                    </a:lnTo>
                    <a:close/>
                    <a:moveTo>
                      <a:pt x="10" y="10"/>
                    </a:moveTo>
                    <a:lnTo>
                      <a:pt x="1074" y="10"/>
                    </a:lnTo>
                    <a:lnTo>
                      <a:pt x="1074" y="312"/>
                    </a:lnTo>
                    <a:lnTo>
                      <a:pt x="10" y="3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3" name="Rectangle 26"/>
              <p:cNvSpPr>
                <a:spLocks noChangeArrowheads="1"/>
              </p:cNvSpPr>
              <p:nvPr/>
            </p:nvSpPr>
            <p:spPr bwMode="gray">
              <a:xfrm>
                <a:off x="8181975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4" name="Rectangle 27"/>
              <p:cNvSpPr>
                <a:spLocks noChangeArrowheads="1"/>
              </p:cNvSpPr>
              <p:nvPr/>
            </p:nvSpPr>
            <p:spPr bwMode="gray">
              <a:xfrm>
                <a:off x="8256588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5" name="Rectangle 28"/>
              <p:cNvSpPr>
                <a:spLocks noChangeArrowheads="1"/>
              </p:cNvSpPr>
              <p:nvPr/>
            </p:nvSpPr>
            <p:spPr bwMode="gray">
              <a:xfrm>
                <a:off x="8331200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6" name="Rectangle 29"/>
              <p:cNvSpPr>
                <a:spLocks noChangeArrowheads="1"/>
              </p:cNvSpPr>
              <p:nvPr/>
            </p:nvSpPr>
            <p:spPr bwMode="gray">
              <a:xfrm>
                <a:off x="8404225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7" name="Rectangle 30"/>
              <p:cNvSpPr>
                <a:spLocks noChangeArrowheads="1"/>
              </p:cNvSpPr>
              <p:nvPr/>
            </p:nvSpPr>
            <p:spPr bwMode="gray">
              <a:xfrm>
                <a:off x="8480425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8" name="Rectangle 31"/>
              <p:cNvSpPr>
                <a:spLocks noChangeArrowheads="1"/>
              </p:cNvSpPr>
              <p:nvPr/>
            </p:nvSpPr>
            <p:spPr bwMode="gray">
              <a:xfrm>
                <a:off x="8553450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9" name="Rectangle 32"/>
              <p:cNvSpPr>
                <a:spLocks noChangeArrowheads="1"/>
              </p:cNvSpPr>
              <p:nvPr/>
            </p:nvSpPr>
            <p:spPr bwMode="gray">
              <a:xfrm>
                <a:off x="8629650" y="-1422401"/>
                <a:ext cx="20638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0" name="Rectangle 33"/>
              <p:cNvSpPr>
                <a:spLocks noChangeArrowheads="1"/>
              </p:cNvSpPr>
              <p:nvPr/>
            </p:nvSpPr>
            <p:spPr bwMode="gray">
              <a:xfrm>
                <a:off x="8702675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1" name="Rectangle 34"/>
              <p:cNvSpPr>
                <a:spLocks noChangeArrowheads="1"/>
              </p:cNvSpPr>
              <p:nvPr/>
            </p:nvSpPr>
            <p:spPr bwMode="gray">
              <a:xfrm>
                <a:off x="8777288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2" name="Rectangle 35"/>
              <p:cNvSpPr>
                <a:spLocks noChangeArrowheads="1"/>
              </p:cNvSpPr>
              <p:nvPr/>
            </p:nvSpPr>
            <p:spPr bwMode="gray">
              <a:xfrm>
                <a:off x="8851900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3" name="Rectangle 36"/>
              <p:cNvSpPr>
                <a:spLocks noChangeArrowheads="1"/>
              </p:cNvSpPr>
              <p:nvPr/>
            </p:nvSpPr>
            <p:spPr bwMode="gray">
              <a:xfrm>
                <a:off x="8926513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4" name="Rectangle 37"/>
              <p:cNvSpPr>
                <a:spLocks noChangeArrowheads="1"/>
              </p:cNvSpPr>
              <p:nvPr/>
            </p:nvSpPr>
            <p:spPr bwMode="gray">
              <a:xfrm>
                <a:off x="9001125" y="-1422401"/>
                <a:ext cx="20638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5" name="Rectangle 38"/>
              <p:cNvSpPr>
                <a:spLocks noChangeArrowheads="1"/>
              </p:cNvSpPr>
              <p:nvPr/>
            </p:nvSpPr>
            <p:spPr bwMode="gray">
              <a:xfrm>
                <a:off x="9001125" y="-1422401"/>
                <a:ext cx="20638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6" name="Rectangle 39"/>
              <p:cNvSpPr>
                <a:spLocks noChangeArrowheads="1"/>
              </p:cNvSpPr>
              <p:nvPr/>
            </p:nvSpPr>
            <p:spPr bwMode="gray">
              <a:xfrm>
                <a:off x="9075738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7" name="Rectangle 40"/>
              <p:cNvSpPr>
                <a:spLocks noChangeArrowheads="1"/>
              </p:cNvSpPr>
              <p:nvPr/>
            </p:nvSpPr>
            <p:spPr bwMode="gray">
              <a:xfrm>
                <a:off x="9148763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8" name="Rectangle 41"/>
              <p:cNvSpPr>
                <a:spLocks noChangeArrowheads="1"/>
              </p:cNvSpPr>
              <p:nvPr/>
            </p:nvSpPr>
            <p:spPr bwMode="gray">
              <a:xfrm>
                <a:off x="9223375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9" name="Rectangle 42"/>
              <p:cNvSpPr>
                <a:spLocks noChangeArrowheads="1"/>
              </p:cNvSpPr>
              <p:nvPr/>
            </p:nvSpPr>
            <p:spPr bwMode="gray">
              <a:xfrm>
                <a:off x="9297988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0" name="Rectangle 43"/>
              <p:cNvSpPr>
                <a:spLocks noChangeArrowheads="1"/>
              </p:cNvSpPr>
              <p:nvPr/>
            </p:nvSpPr>
            <p:spPr bwMode="gray">
              <a:xfrm>
                <a:off x="9372600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1" name="Rectangle 44"/>
              <p:cNvSpPr>
                <a:spLocks noChangeArrowheads="1"/>
              </p:cNvSpPr>
              <p:nvPr/>
            </p:nvSpPr>
            <p:spPr bwMode="gray">
              <a:xfrm>
                <a:off x="9447213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2" name="Rectangle 45"/>
              <p:cNvSpPr>
                <a:spLocks noChangeArrowheads="1"/>
              </p:cNvSpPr>
              <p:nvPr/>
            </p:nvSpPr>
            <p:spPr bwMode="gray">
              <a:xfrm>
                <a:off x="9521825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3" name="Rectangle 46"/>
              <p:cNvSpPr>
                <a:spLocks noChangeArrowheads="1"/>
              </p:cNvSpPr>
              <p:nvPr/>
            </p:nvSpPr>
            <p:spPr bwMode="gray">
              <a:xfrm>
                <a:off x="9596438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4" name="Rectangle 47"/>
              <p:cNvSpPr>
                <a:spLocks noChangeArrowheads="1"/>
              </p:cNvSpPr>
              <p:nvPr/>
            </p:nvSpPr>
            <p:spPr bwMode="gray">
              <a:xfrm>
                <a:off x="9669463" y="-1422401"/>
                <a:ext cx="22225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5" name="Rectangle 48"/>
              <p:cNvSpPr>
                <a:spLocks noChangeArrowheads="1"/>
              </p:cNvSpPr>
              <p:nvPr/>
            </p:nvSpPr>
            <p:spPr bwMode="gray">
              <a:xfrm>
                <a:off x="9745663" y="-1422401"/>
                <a:ext cx="20638" cy="403225"/>
              </a:xfrm>
              <a:prstGeom prst="rect">
                <a:avLst/>
              </a:prstGeom>
              <a:solidFill>
                <a:srgbClr val="F3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6" name="Rectangle 49"/>
              <p:cNvSpPr>
                <a:spLocks noChangeArrowheads="1"/>
              </p:cNvSpPr>
              <p:nvPr/>
            </p:nvSpPr>
            <p:spPr bwMode="gray">
              <a:xfrm>
                <a:off x="8167688" y="-966788"/>
                <a:ext cx="425450" cy="30163"/>
              </a:xfrm>
              <a:prstGeom prst="rect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7" name="Freeform 50"/>
              <p:cNvSpPr>
                <a:spLocks/>
              </p:cNvSpPr>
              <p:nvPr/>
            </p:nvSpPr>
            <p:spPr bwMode="gray">
              <a:xfrm>
                <a:off x="8593138" y="-966788"/>
                <a:ext cx="1173163" cy="69850"/>
              </a:xfrm>
              <a:custGeom>
                <a:avLst/>
                <a:gdLst>
                  <a:gd name="T0" fmla="*/ 0 w 739"/>
                  <a:gd name="T1" fmla="*/ 14 h 44"/>
                  <a:gd name="T2" fmla="*/ 10 w 739"/>
                  <a:gd name="T3" fmla="*/ 14 h 44"/>
                  <a:gd name="T4" fmla="*/ 36 w 739"/>
                  <a:gd name="T5" fmla="*/ 38 h 44"/>
                  <a:gd name="T6" fmla="*/ 175 w 739"/>
                  <a:gd name="T7" fmla="*/ 38 h 44"/>
                  <a:gd name="T8" fmla="*/ 175 w 739"/>
                  <a:gd name="T9" fmla="*/ 14 h 44"/>
                  <a:gd name="T10" fmla="*/ 364 w 739"/>
                  <a:gd name="T11" fmla="*/ 14 h 44"/>
                  <a:gd name="T12" fmla="*/ 397 w 739"/>
                  <a:gd name="T13" fmla="*/ 44 h 44"/>
                  <a:gd name="T14" fmla="*/ 739 w 739"/>
                  <a:gd name="T15" fmla="*/ 44 h 44"/>
                  <a:gd name="T16" fmla="*/ 739 w 739"/>
                  <a:gd name="T17" fmla="*/ 0 h 44"/>
                  <a:gd name="T18" fmla="*/ 0 w 739"/>
                  <a:gd name="T19" fmla="*/ 0 h 44"/>
                  <a:gd name="T20" fmla="*/ 0 w 739"/>
                  <a:gd name="T21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9" h="44">
                    <a:moveTo>
                      <a:pt x="0" y="14"/>
                    </a:moveTo>
                    <a:lnTo>
                      <a:pt x="10" y="14"/>
                    </a:lnTo>
                    <a:lnTo>
                      <a:pt x="36" y="38"/>
                    </a:lnTo>
                    <a:lnTo>
                      <a:pt x="175" y="38"/>
                    </a:lnTo>
                    <a:lnTo>
                      <a:pt x="175" y="14"/>
                    </a:lnTo>
                    <a:lnTo>
                      <a:pt x="364" y="14"/>
                    </a:lnTo>
                    <a:lnTo>
                      <a:pt x="397" y="44"/>
                    </a:lnTo>
                    <a:lnTo>
                      <a:pt x="739" y="44"/>
                    </a:lnTo>
                    <a:lnTo>
                      <a:pt x="739" y="0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8" name="Freeform 51"/>
              <p:cNvSpPr>
                <a:spLocks/>
              </p:cNvSpPr>
              <p:nvPr/>
            </p:nvSpPr>
            <p:spPr bwMode="gray">
              <a:xfrm>
                <a:off x="7404100" y="-966788"/>
                <a:ext cx="228600" cy="142875"/>
              </a:xfrm>
              <a:custGeom>
                <a:avLst/>
                <a:gdLst>
                  <a:gd name="T0" fmla="*/ 108 w 217"/>
                  <a:gd name="T1" fmla="*/ 0 h 135"/>
                  <a:gd name="T2" fmla="*/ 0 w 217"/>
                  <a:gd name="T3" fmla="*/ 109 h 135"/>
                  <a:gd name="T4" fmla="*/ 3 w 217"/>
                  <a:gd name="T5" fmla="*/ 135 h 135"/>
                  <a:gd name="T6" fmla="*/ 214 w 217"/>
                  <a:gd name="T7" fmla="*/ 135 h 135"/>
                  <a:gd name="T8" fmla="*/ 217 w 217"/>
                  <a:gd name="T9" fmla="*/ 109 h 135"/>
                  <a:gd name="T10" fmla="*/ 108 w 217"/>
                  <a:gd name="T1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135">
                    <a:moveTo>
                      <a:pt x="108" y="0"/>
                    </a:moveTo>
                    <a:cubicBezTo>
                      <a:pt x="48" y="0"/>
                      <a:pt x="0" y="49"/>
                      <a:pt x="0" y="109"/>
                    </a:cubicBezTo>
                    <a:cubicBezTo>
                      <a:pt x="0" y="118"/>
                      <a:pt x="1" y="127"/>
                      <a:pt x="3" y="135"/>
                    </a:cubicBezTo>
                    <a:cubicBezTo>
                      <a:pt x="214" y="135"/>
                      <a:pt x="214" y="135"/>
                      <a:pt x="214" y="135"/>
                    </a:cubicBezTo>
                    <a:cubicBezTo>
                      <a:pt x="216" y="127"/>
                      <a:pt x="217" y="118"/>
                      <a:pt x="217" y="109"/>
                    </a:cubicBezTo>
                    <a:cubicBezTo>
                      <a:pt x="217" y="49"/>
                      <a:pt x="169" y="0"/>
                      <a:pt x="108" y="0"/>
                    </a:cubicBezTo>
                    <a:close/>
                  </a:path>
                </a:pathLst>
              </a:custGeom>
              <a:solidFill>
                <a:srgbClr val="1F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9" name="Oval 52"/>
              <p:cNvSpPr>
                <a:spLocks noChangeArrowheads="1"/>
              </p:cNvSpPr>
              <p:nvPr/>
            </p:nvSpPr>
            <p:spPr bwMode="gray">
              <a:xfrm>
                <a:off x="7426325" y="-944563"/>
                <a:ext cx="184150" cy="18573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0" name="Oval 53"/>
              <p:cNvSpPr>
                <a:spLocks noChangeArrowheads="1"/>
              </p:cNvSpPr>
              <p:nvPr/>
            </p:nvSpPr>
            <p:spPr bwMode="gray">
              <a:xfrm>
                <a:off x="7435850" y="-935038"/>
                <a:ext cx="165100" cy="166688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1" name="Oval 54"/>
              <p:cNvSpPr>
                <a:spLocks noChangeArrowheads="1"/>
              </p:cNvSpPr>
              <p:nvPr/>
            </p:nvSpPr>
            <p:spPr bwMode="gray">
              <a:xfrm>
                <a:off x="7459663" y="-911226"/>
                <a:ext cx="117475" cy="119063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2" name="Oval 55"/>
              <p:cNvSpPr>
                <a:spLocks noChangeArrowheads="1"/>
              </p:cNvSpPr>
              <p:nvPr/>
            </p:nvSpPr>
            <p:spPr bwMode="gray">
              <a:xfrm>
                <a:off x="7462838" y="-906463"/>
                <a:ext cx="111125" cy="10953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3" name="Freeform 56"/>
              <p:cNvSpPr>
                <a:spLocks/>
              </p:cNvSpPr>
              <p:nvPr/>
            </p:nvSpPr>
            <p:spPr bwMode="gray">
              <a:xfrm>
                <a:off x="7472363" y="-860426"/>
                <a:ext cx="17463" cy="17463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6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6" y="0"/>
                      <a:pt x="3" y="3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4" name="Freeform 57"/>
              <p:cNvSpPr>
                <a:spLocks/>
              </p:cNvSpPr>
              <p:nvPr/>
            </p:nvSpPr>
            <p:spPr bwMode="gray">
              <a:xfrm>
                <a:off x="7548563" y="-860426"/>
                <a:ext cx="15875" cy="17463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6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6" y="0"/>
                      <a:pt x="3" y="3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5" name="Freeform 58"/>
              <p:cNvSpPr>
                <a:spLocks/>
              </p:cNvSpPr>
              <p:nvPr/>
            </p:nvSpPr>
            <p:spPr bwMode="gray">
              <a:xfrm>
                <a:off x="7510463" y="-896938"/>
                <a:ext cx="15875" cy="15875"/>
              </a:xfrm>
              <a:custGeom>
                <a:avLst/>
                <a:gdLst>
                  <a:gd name="T0" fmla="*/ 2 w 15"/>
                  <a:gd name="T1" fmla="*/ 2 h 15"/>
                  <a:gd name="T2" fmla="*/ 2 w 15"/>
                  <a:gd name="T3" fmla="*/ 12 h 15"/>
                  <a:gd name="T4" fmla="*/ 12 w 15"/>
                  <a:gd name="T5" fmla="*/ 12 h 15"/>
                  <a:gd name="T6" fmla="*/ 12 w 15"/>
                  <a:gd name="T7" fmla="*/ 2 h 15"/>
                  <a:gd name="T8" fmla="*/ 2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2" y="2"/>
                    </a:moveTo>
                    <a:cubicBezTo>
                      <a:pt x="0" y="5"/>
                      <a:pt x="0" y="10"/>
                      <a:pt x="2" y="12"/>
                    </a:cubicBezTo>
                    <a:cubicBezTo>
                      <a:pt x="5" y="15"/>
                      <a:pt x="10" y="15"/>
                      <a:pt x="12" y="12"/>
                    </a:cubicBezTo>
                    <a:cubicBezTo>
                      <a:pt x="15" y="10"/>
                      <a:pt x="15" y="5"/>
                      <a:pt x="12" y="2"/>
                    </a:cubicBezTo>
                    <a:cubicBezTo>
                      <a:pt x="10" y="0"/>
                      <a:pt x="5" y="0"/>
                      <a:pt x="2" y="2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6" name="Freeform 59"/>
              <p:cNvSpPr>
                <a:spLocks/>
              </p:cNvSpPr>
              <p:nvPr/>
            </p:nvSpPr>
            <p:spPr bwMode="gray">
              <a:xfrm>
                <a:off x="7510463" y="-822326"/>
                <a:ext cx="15875" cy="15875"/>
              </a:xfrm>
              <a:custGeom>
                <a:avLst/>
                <a:gdLst>
                  <a:gd name="T0" fmla="*/ 2 w 15"/>
                  <a:gd name="T1" fmla="*/ 2 h 15"/>
                  <a:gd name="T2" fmla="*/ 2 w 15"/>
                  <a:gd name="T3" fmla="*/ 12 h 15"/>
                  <a:gd name="T4" fmla="*/ 12 w 15"/>
                  <a:gd name="T5" fmla="*/ 12 h 15"/>
                  <a:gd name="T6" fmla="*/ 12 w 15"/>
                  <a:gd name="T7" fmla="*/ 2 h 15"/>
                  <a:gd name="T8" fmla="*/ 2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2" y="2"/>
                    </a:moveTo>
                    <a:cubicBezTo>
                      <a:pt x="0" y="5"/>
                      <a:pt x="0" y="10"/>
                      <a:pt x="2" y="12"/>
                    </a:cubicBezTo>
                    <a:cubicBezTo>
                      <a:pt x="5" y="15"/>
                      <a:pt x="10" y="15"/>
                      <a:pt x="12" y="12"/>
                    </a:cubicBezTo>
                    <a:cubicBezTo>
                      <a:pt x="15" y="10"/>
                      <a:pt x="15" y="5"/>
                      <a:pt x="12" y="2"/>
                    </a:cubicBezTo>
                    <a:cubicBezTo>
                      <a:pt x="10" y="0"/>
                      <a:pt x="5" y="0"/>
                      <a:pt x="2" y="2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7" name="Oval 60"/>
              <p:cNvSpPr>
                <a:spLocks noChangeArrowheads="1"/>
              </p:cNvSpPr>
              <p:nvPr/>
            </p:nvSpPr>
            <p:spPr bwMode="gray">
              <a:xfrm>
                <a:off x="7537450" y="-885826"/>
                <a:ext cx="15875" cy="15875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8" name="Oval 61"/>
              <p:cNvSpPr>
                <a:spLocks noChangeArrowheads="1"/>
              </p:cNvSpPr>
              <p:nvPr/>
            </p:nvSpPr>
            <p:spPr bwMode="gray">
              <a:xfrm>
                <a:off x="7485063" y="-831851"/>
                <a:ext cx="14288" cy="1428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9" name="Oval 62"/>
              <p:cNvSpPr>
                <a:spLocks noChangeArrowheads="1"/>
              </p:cNvSpPr>
              <p:nvPr/>
            </p:nvSpPr>
            <p:spPr bwMode="gray">
              <a:xfrm>
                <a:off x="7537450" y="-831851"/>
                <a:ext cx="15875" cy="1428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0" name="Oval 63"/>
              <p:cNvSpPr>
                <a:spLocks noChangeArrowheads="1"/>
              </p:cNvSpPr>
              <p:nvPr/>
            </p:nvSpPr>
            <p:spPr bwMode="gray">
              <a:xfrm>
                <a:off x="7485063" y="-885826"/>
                <a:ext cx="14288" cy="15875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1" name="Oval 64"/>
              <p:cNvSpPr>
                <a:spLocks noChangeArrowheads="1"/>
              </p:cNvSpPr>
              <p:nvPr/>
            </p:nvSpPr>
            <p:spPr bwMode="gray">
              <a:xfrm>
                <a:off x="7504113" y="-866776"/>
                <a:ext cx="28575" cy="30163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2" name="Oval 65"/>
              <p:cNvSpPr>
                <a:spLocks noChangeArrowheads="1"/>
              </p:cNvSpPr>
              <p:nvPr/>
            </p:nvSpPr>
            <p:spPr bwMode="gray">
              <a:xfrm>
                <a:off x="7508875" y="-862013"/>
                <a:ext cx="20638" cy="20638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3" name="Oval 66"/>
              <p:cNvSpPr>
                <a:spLocks noChangeArrowheads="1"/>
              </p:cNvSpPr>
              <p:nvPr/>
            </p:nvSpPr>
            <p:spPr bwMode="gray">
              <a:xfrm>
                <a:off x="8183563" y="-944563"/>
                <a:ext cx="187325" cy="18573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4" name="Oval 67"/>
              <p:cNvSpPr>
                <a:spLocks noChangeArrowheads="1"/>
              </p:cNvSpPr>
              <p:nvPr/>
            </p:nvSpPr>
            <p:spPr bwMode="gray">
              <a:xfrm>
                <a:off x="8193088" y="-935038"/>
                <a:ext cx="168275" cy="166688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5" name="Oval 68"/>
              <p:cNvSpPr>
                <a:spLocks noChangeArrowheads="1"/>
              </p:cNvSpPr>
              <p:nvPr/>
            </p:nvSpPr>
            <p:spPr bwMode="gray">
              <a:xfrm>
                <a:off x="8218488" y="-911226"/>
                <a:ext cx="117475" cy="119063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6" name="Oval 69"/>
              <p:cNvSpPr>
                <a:spLocks noChangeArrowheads="1"/>
              </p:cNvSpPr>
              <p:nvPr/>
            </p:nvSpPr>
            <p:spPr bwMode="gray">
              <a:xfrm>
                <a:off x="8221663" y="-906463"/>
                <a:ext cx="111125" cy="10953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7" name="Freeform 70"/>
              <p:cNvSpPr>
                <a:spLocks/>
              </p:cNvSpPr>
              <p:nvPr/>
            </p:nvSpPr>
            <p:spPr bwMode="gray">
              <a:xfrm>
                <a:off x="8231188" y="-860426"/>
                <a:ext cx="15875" cy="17463"/>
              </a:xfrm>
              <a:custGeom>
                <a:avLst/>
                <a:gdLst>
                  <a:gd name="T0" fmla="*/ 2 w 15"/>
                  <a:gd name="T1" fmla="*/ 3 h 16"/>
                  <a:gd name="T2" fmla="*/ 2 w 15"/>
                  <a:gd name="T3" fmla="*/ 13 h 16"/>
                  <a:gd name="T4" fmla="*/ 12 w 15"/>
                  <a:gd name="T5" fmla="*/ 13 h 16"/>
                  <a:gd name="T6" fmla="*/ 12 w 15"/>
                  <a:gd name="T7" fmla="*/ 3 h 16"/>
                  <a:gd name="T8" fmla="*/ 2 w 15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3"/>
                    </a:moveTo>
                    <a:cubicBezTo>
                      <a:pt x="0" y="6"/>
                      <a:pt x="0" y="10"/>
                      <a:pt x="2" y="13"/>
                    </a:cubicBezTo>
                    <a:cubicBezTo>
                      <a:pt x="5" y="16"/>
                      <a:pt x="10" y="16"/>
                      <a:pt x="12" y="13"/>
                    </a:cubicBezTo>
                    <a:cubicBezTo>
                      <a:pt x="15" y="10"/>
                      <a:pt x="15" y="6"/>
                      <a:pt x="12" y="3"/>
                    </a:cubicBezTo>
                    <a:cubicBezTo>
                      <a:pt x="10" y="0"/>
                      <a:pt x="5" y="0"/>
                      <a:pt x="2" y="3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8" name="Freeform 71"/>
              <p:cNvSpPr>
                <a:spLocks/>
              </p:cNvSpPr>
              <p:nvPr/>
            </p:nvSpPr>
            <p:spPr bwMode="gray">
              <a:xfrm>
                <a:off x="8307388" y="-860426"/>
                <a:ext cx="15875" cy="17463"/>
              </a:xfrm>
              <a:custGeom>
                <a:avLst/>
                <a:gdLst>
                  <a:gd name="T0" fmla="*/ 2 w 15"/>
                  <a:gd name="T1" fmla="*/ 3 h 16"/>
                  <a:gd name="T2" fmla="*/ 2 w 15"/>
                  <a:gd name="T3" fmla="*/ 13 h 16"/>
                  <a:gd name="T4" fmla="*/ 12 w 15"/>
                  <a:gd name="T5" fmla="*/ 13 h 16"/>
                  <a:gd name="T6" fmla="*/ 12 w 15"/>
                  <a:gd name="T7" fmla="*/ 3 h 16"/>
                  <a:gd name="T8" fmla="*/ 2 w 15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3"/>
                    </a:moveTo>
                    <a:cubicBezTo>
                      <a:pt x="0" y="6"/>
                      <a:pt x="0" y="10"/>
                      <a:pt x="2" y="13"/>
                    </a:cubicBezTo>
                    <a:cubicBezTo>
                      <a:pt x="5" y="16"/>
                      <a:pt x="10" y="16"/>
                      <a:pt x="12" y="13"/>
                    </a:cubicBezTo>
                    <a:cubicBezTo>
                      <a:pt x="15" y="10"/>
                      <a:pt x="15" y="6"/>
                      <a:pt x="12" y="3"/>
                    </a:cubicBezTo>
                    <a:cubicBezTo>
                      <a:pt x="10" y="0"/>
                      <a:pt x="5" y="0"/>
                      <a:pt x="2" y="3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9" name="Freeform 72"/>
              <p:cNvSpPr>
                <a:spLocks/>
              </p:cNvSpPr>
              <p:nvPr/>
            </p:nvSpPr>
            <p:spPr bwMode="gray">
              <a:xfrm>
                <a:off x="8269288" y="-896938"/>
                <a:ext cx="15875" cy="15875"/>
              </a:xfrm>
              <a:custGeom>
                <a:avLst/>
                <a:gdLst>
                  <a:gd name="T0" fmla="*/ 3 w 16"/>
                  <a:gd name="T1" fmla="*/ 2 h 15"/>
                  <a:gd name="T2" fmla="*/ 3 w 16"/>
                  <a:gd name="T3" fmla="*/ 12 h 15"/>
                  <a:gd name="T4" fmla="*/ 13 w 16"/>
                  <a:gd name="T5" fmla="*/ 12 h 15"/>
                  <a:gd name="T6" fmla="*/ 13 w 16"/>
                  <a:gd name="T7" fmla="*/ 2 h 15"/>
                  <a:gd name="T8" fmla="*/ 3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2"/>
                    </a:moveTo>
                    <a:cubicBezTo>
                      <a:pt x="0" y="5"/>
                      <a:pt x="0" y="10"/>
                      <a:pt x="3" y="12"/>
                    </a:cubicBezTo>
                    <a:cubicBezTo>
                      <a:pt x="6" y="15"/>
                      <a:pt x="10" y="15"/>
                      <a:pt x="13" y="12"/>
                    </a:cubicBezTo>
                    <a:cubicBezTo>
                      <a:pt x="16" y="10"/>
                      <a:pt x="16" y="5"/>
                      <a:pt x="13" y="2"/>
                    </a:cubicBezTo>
                    <a:cubicBezTo>
                      <a:pt x="10" y="0"/>
                      <a:pt x="6" y="0"/>
                      <a:pt x="3" y="2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0" name="Freeform 73"/>
              <p:cNvSpPr>
                <a:spLocks/>
              </p:cNvSpPr>
              <p:nvPr/>
            </p:nvSpPr>
            <p:spPr bwMode="gray">
              <a:xfrm>
                <a:off x="8269288" y="-822326"/>
                <a:ext cx="15875" cy="15875"/>
              </a:xfrm>
              <a:custGeom>
                <a:avLst/>
                <a:gdLst>
                  <a:gd name="T0" fmla="*/ 3 w 16"/>
                  <a:gd name="T1" fmla="*/ 2 h 15"/>
                  <a:gd name="T2" fmla="*/ 3 w 16"/>
                  <a:gd name="T3" fmla="*/ 12 h 15"/>
                  <a:gd name="T4" fmla="*/ 13 w 16"/>
                  <a:gd name="T5" fmla="*/ 12 h 15"/>
                  <a:gd name="T6" fmla="*/ 13 w 16"/>
                  <a:gd name="T7" fmla="*/ 2 h 15"/>
                  <a:gd name="T8" fmla="*/ 3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2"/>
                    </a:moveTo>
                    <a:cubicBezTo>
                      <a:pt x="0" y="5"/>
                      <a:pt x="0" y="10"/>
                      <a:pt x="3" y="12"/>
                    </a:cubicBezTo>
                    <a:cubicBezTo>
                      <a:pt x="6" y="15"/>
                      <a:pt x="10" y="15"/>
                      <a:pt x="13" y="12"/>
                    </a:cubicBezTo>
                    <a:cubicBezTo>
                      <a:pt x="16" y="10"/>
                      <a:pt x="16" y="5"/>
                      <a:pt x="13" y="2"/>
                    </a:cubicBezTo>
                    <a:cubicBezTo>
                      <a:pt x="10" y="0"/>
                      <a:pt x="6" y="0"/>
                      <a:pt x="3" y="2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1" name="Oval 74"/>
              <p:cNvSpPr>
                <a:spLocks noChangeArrowheads="1"/>
              </p:cNvSpPr>
              <p:nvPr/>
            </p:nvSpPr>
            <p:spPr bwMode="gray">
              <a:xfrm>
                <a:off x="8296275" y="-885826"/>
                <a:ext cx="14288" cy="15875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2" name="Oval 75"/>
              <p:cNvSpPr>
                <a:spLocks noChangeArrowheads="1"/>
              </p:cNvSpPr>
              <p:nvPr/>
            </p:nvSpPr>
            <p:spPr bwMode="gray">
              <a:xfrm>
                <a:off x="8243888" y="-831851"/>
                <a:ext cx="14288" cy="1428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3" name="Oval 76"/>
              <p:cNvSpPr>
                <a:spLocks noChangeArrowheads="1"/>
              </p:cNvSpPr>
              <p:nvPr/>
            </p:nvSpPr>
            <p:spPr bwMode="gray">
              <a:xfrm>
                <a:off x="8296275" y="-831851"/>
                <a:ext cx="14288" cy="1428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4" name="Oval 77"/>
              <p:cNvSpPr>
                <a:spLocks noChangeArrowheads="1"/>
              </p:cNvSpPr>
              <p:nvPr/>
            </p:nvSpPr>
            <p:spPr bwMode="gray">
              <a:xfrm>
                <a:off x="8243888" y="-885826"/>
                <a:ext cx="14288" cy="15875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5" name="Oval 78"/>
              <p:cNvSpPr>
                <a:spLocks noChangeArrowheads="1"/>
              </p:cNvSpPr>
              <p:nvPr/>
            </p:nvSpPr>
            <p:spPr bwMode="gray">
              <a:xfrm>
                <a:off x="8262938" y="-866776"/>
                <a:ext cx="28575" cy="30163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6" name="Oval 79"/>
              <p:cNvSpPr>
                <a:spLocks noChangeArrowheads="1"/>
              </p:cNvSpPr>
              <p:nvPr/>
            </p:nvSpPr>
            <p:spPr bwMode="gray">
              <a:xfrm>
                <a:off x="8266113" y="-862013"/>
                <a:ext cx="22225" cy="20638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7" name="Freeform 80"/>
              <p:cNvSpPr>
                <a:spLocks/>
              </p:cNvSpPr>
              <p:nvPr/>
            </p:nvSpPr>
            <p:spPr bwMode="gray">
              <a:xfrm>
                <a:off x="8170863" y="-958851"/>
                <a:ext cx="211138" cy="87313"/>
              </a:xfrm>
              <a:custGeom>
                <a:avLst/>
                <a:gdLst>
                  <a:gd name="T0" fmla="*/ 100 w 200"/>
                  <a:gd name="T1" fmla="*/ 0 h 83"/>
                  <a:gd name="T2" fmla="*/ 0 w 200"/>
                  <a:gd name="T3" fmla="*/ 83 h 83"/>
                  <a:gd name="T4" fmla="*/ 14 w 200"/>
                  <a:gd name="T5" fmla="*/ 83 h 83"/>
                  <a:gd name="T6" fmla="*/ 100 w 200"/>
                  <a:gd name="T7" fmla="*/ 13 h 83"/>
                  <a:gd name="T8" fmla="*/ 186 w 200"/>
                  <a:gd name="T9" fmla="*/ 83 h 83"/>
                  <a:gd name="T10" fmla="*/ 200 w 200"/>
                  <a:gd name="T11" fmla="*/ 83 h 83"/>
                  <a:gd name="T12" fmla="*/ 100 w 20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83">
                    <a:moveTo>
                      <a:pt x="100" y="0"/>
                    </a:moveTo>
                    <a:cubicBezTo>
                      <a:pt x="50" y="0"/>
                      <a:pt x="9" y="36"/>
                      <a:pt x="0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22" y="43"/>
                      <a:pt x="58" y="13"/>
                      <a:pt x="100" y="13"/>
                    </a:cubicBezTo>
                    <a:cubicBezTo>
                      <a:pt x="142" y="13"/>
                      <a:pt x="177" y="43"/>
                      <a:pt x="186" y="83"/>
                    </a:cubicBezTo>
                    <a:cubicBezTo>
                      <a:pt x="200" y="83"/>
                      <a:pt x="200" y="83"/>
                      <a:pt x="200" y="83"/>
                    </a:cubicBezTo>
                    <a:cubicBezTo>
                      <a:pt x="191" y="36"/>
                      <a:pt x="149" y="0"/>
                      <a:pt x="100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8" name="Oval 81"/>
              <p:cNvSpPr>
                <a:spLocks noChangeArrowheads="1"/>
              </p:cNvSpPr>
              <p:nvPr/>
            </p:nvSpPr>
            <p:spPr bwMode="gray">
              <a:xfrm>
                <a:off x="8402638" y="-944563"/>
                <a:ext cx="185738" cy="18573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9" name="Oval 82"/>
              <p:cNvSpPr>
                <a:spLocks noChangeArrowheads="1"/>
              </p:cNvSpPr>
              <p:nvPr/>
            </p:nvSpPr>
            <p:spPr bwMode="gray">
              <a:xfrm>
                <a:off x="8412163" y="-935038"/>
                <a:ext cx="166688" cy="166688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0" name="Oval 83"/>
              <p:cNvSpPr>
                <a:spLocks noChangeArrowheads="1"/>
              </p:cNvSpPr>
              <p:nvPr/>
            </p:nvSpPr>
            <p:spPr bwMode="gray">
              <a:xfrm>
                <a:off x="8435975" y="-911226"/>
                <a:ext cx="117475" cy="119063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1" name="Oval 84"/>
              <p:cNvSpPr>
                <a:spLocks noChangeArrowheads="1"/>
              </p:cNvSpPr>
              <p:nvPr/>
            </p:nvSpPr>
            <p:spPr bwMode="gray">
              <a:xfrm>
                <a:off x="8439150" y="-906463"/>
                <a:ext cx="111125" cy="10953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2" name="Freeform 85"/>
              <p:cNvSpPr>
                <a:spLocks/>
              </p:cNvSpPr>
              <p:nvPr/>
            </p:nvSpPr>
            <p:spPr bwMode="gray">
              <a:xfrm>
                <a:off x="8448675" y="-860426"/>
                <a:ext cx="17463" cy="17463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6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6" y="0"/>
                      <a:pt x="3" y="3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3" name="Freeform 86"/>
              <p:cNvSpPr>
                <a:spLocks/>
              </p:cNvSpPr>
              <p:nvPr/>
            </p:nvSpPr>
            <p:spPr bwMode="gray">
              <a:xfrm>
                <a:off x="8524875" y="-860426"/>
                <a:ext cx="15875" cy="17463"/>
              </a:xfrm>
              <a:custGeom>
                <a:avLst/>
                <a:gdLst>
                  <a:gd name="T0" fmla="*/ 3 w 15"/>
                  <a:gd name="T1" fmla="*/ 3 h 16"/>
                  <a:gd name="T2" fmla="*/ 3 w 15"/>
                  <a:gd name="T3" fmla="*/ 13 h 16"/>
                  <a:gd name="T4" fmla="*/ 13 w 15"/>
                  <a:gd name="T5" fmla="*/ 13 h 16"/>
                  <a:gd name="T6" fmla="*/ 13 w 15"/>
                  <a:gd name="T7" fmla="*/ 3 h 16"/>
                  <a:gd name="T8" fmla="*/ 3 w 15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6" y="16"/>
                      <a:pt x="10" y="16"/>
                      <a:pt x="13" y="13"/>
                    </a:cubicBezTo>
                    <a:cubicBezTo>
                      <a:pt x="15" y="10"/>
                      <a:pt x="15" y="6"/>
                      <a:pt x="13" y="3"/>
                    </a:cubicBezTo>
                    <a:cubicBezTo>
                      <a:pt x="10" y="0"/>
                      <a:pt x="6" y="0"/>
                      <a:pt x="3" y="3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4" name="Freeform 87"/>
              <p:cNvSpPr>
                <a:spLocks/>
              </p:cNvSpPr>
              <p:nvPr/>
            </p:nvSpPr>
            <p:spPr bwMode="gray">
              <a:xfrm>
                <a:off x="8486775" y="-896938"/>
                <a:ext cx="15875" cy="15875"/>
              </a:xfrm>
              <a:custGeom>
                <a:avLst/>
                <a:gdLst>
                  <a:gd name="T0" fmla="*/ 2 w 15"/>
                  <a:gd name="T1" fmla="*/ 2 h 15"/>
                  <a:gd name="T2" fmla="*/ 2 w 15"/>
                  <a:gd name="T3" fmla="*/ 12 h 15"/>
                  <a:gd name="T4" fmla="*/ 12 w 15"/>
                  <a:gd name="T5" fmla="*/ 12 h 15"/>
                  <a:gd name="T6" fmla="*/ 12 w 15"/>
                  <a:gd name="T7" fmla="*/ 2 h 15"/>
                  <a:gd name="T8" fmla="*/ 2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2" y="2"/>
                    </a:moveTo>
                    <a:cubicBezTo>
                      <a:pt x="0" y="5"/>
                      <a:pt x="0" y="10"/>
                      <a:pt x="2" y="12"/>
                    </a:cubicBezTo>
                    <a:cubicBezTo>
                      <a:pt x="5" y="15"/>
                      <a:pt x="10" y="15"/>
                      <a:pt x="12" y="12"/>
                    </a:cubicBezTo>
                    <a:cubicBezTo>
                      <a:pt x="15" y="10"/>
                      <a:pt x="15" y="5"/>
                      <a:pt x="12" y="2"/>
                    </a:cubicBezTo>
                    <a:cubicBezTo>
                      <a:pt x="10" y="0"/>
                      <a:pt x="5" y="0"/>
                      <a:pt x="2" y="2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5" name="Freeform 88"/>
              <p:cNvSpPr>
                <a:spLocks/>
              </p:cNvSpPr>
              <p:nvPr/>
            </p:nvSpPr>
            <p:spPr bwMode="gray">
              <a:xfrm>
                <a:off x="8486775" y="-822326"/>
                <a:ext cx="15875" cy="15875"/>
              </a:xfrm>
              <a:custGeom>
                <a:avLst/>
                <a:gdLst>
                  <a:gd name="T0" fmla="*/ 2 w 15"/>
                  <a:gd name="T1" fmla="*/ 2 h 15"/>
                  <a:gd name="T2" fmla="*/ 2 w 15"/>
                  <a:gd name="T3" fmla="*/ 12 h 15"/>
                  <a:gd name="T4" fmla="*/ 12 w 15"/>
                  <a:gd name="T5" fmla="*/ 12 h 15"/>
                  <a:gd name="T6" fmla="*/ 12 w 15"/>
                  <a:gd name="T7" fmla="*/ 2 h 15"/>
                  <a:gd name="T8" fmla="*/ 2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2" y="2"/>
                    </a:moveTo>
                    <a:cubicBezTo>
                      <a:pt x="0" y="5"/>
                      <a:pt x="0" y="10"/>
                      <a:pt x="2" y="12"/>
                    </a:cubicBezTo>
                    <a:cubicBezTo>
                      <a:pt x="5" y="15"/>
                      <a:pt x="10" y="15"/>
                      <a:pt x="12" y="12"/>
                    </a:cubicBezTo>
                    <a:cubicBezTo>
                      <a:pt x="15" y="10"/>
                      <a:pt x="15" y="5"/>
                      <a:pt x="12" y="2"/>
                    </a:cubicBezTo>
                    <a:cubicBezTo>
                      <a:pt x="10" y="0"/>
                      <a:pt x="5" y="0"/>
                      <a:pt x="2" y="2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6" name="Oval 89"/>
              <p:cNvSpPr>
                <a:spLocks noChangeArrowheads="1"/>
              </p:cNvSpPr>
              <p:nvPr/>
            </p:nvSpPr>
            <p:spPr bwMode="gray">
              <a:xfrm>
                <a:off x="8513763" y="-885826"/>
                <a:ext cx="14288" cy="15875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7" name="Oval 90"/>
              <p:cNvSpPr>
                <a:spLocks noChangeArrowheads="1"/>
              </p:cNvSpPr>
              <p:nvPr/>
            </p:nvSpPr>
            <p:spPr bwMode="gray">
              <a:xfrm>
                <a:off x="8461375" y="-831851"/>
                <a:ext cx="14288" cy="1428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8" name="Oval 91"/>
              <p:cNvSpPr>
                <a:spLocks noChangeArrowheads="1"/>
              </p:cNvSpPr>
              <p:nvPr/>
            </p:nvSpPr>
            <p:spPr bwMode="gray">
              <a:xfrm>
                <a:off x="8513763" y="-831851"/>
                <a:ext cx="14288" cy="1428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9" name="Oval 92"/>
              <p:cNvSpPr>
                <a:spLocks noChangeArrowheads="1"/>
              </p:cNvSpPr>
              <p:nvPr/>
            </p:nvSpPr>
            <p:spPr bwMode="gray">
              <a:xfrm>
                <a:off x="8461375" y="-885826"/>
                <a:ext cx="14288" cy="15875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0" name="Oval 93"/>
              <p:cNvSpPr>
                <a:spLocks noChangeArrowheads="1"/>
              </p:cNvSpPr>
              <p:nvPr/>
            </p:nvSpPr>
            <p:spPr bwMode="gray">
              <a:xfrm>
                <a:off x="8480425" y="-866776"/>
                <a:ext cx="28575" cy="30163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1" name="Oval 94"/>
              <p:cNvSpPr>
                <a:spLocks noChangeArrowheads="1"/>
              </p:cNvSpPr>
              <p:nvPr/>
            </p:nvSpPr>
            <p:spPr bwMode="gray">
              <a:xfrm>
                <a:off x="8483600" y="-862013"/>
                <a:ext cx="22225" cy="20638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2" name="Freeform 95"/>
              <p:cNvSpPr>
                <a:spLocks/>
              </p:cNvSpPr>
              <p:nvPr/>
            </p:nvSpPr>
            <p:spPr bwMode="gray">
              <a:xfrm>
                <a:off x="8388350" y="-958851"/>
                <a:ext cx="212725" cy="87313"/>
              </a:xfrm>
              <a:custGeom>
                <a:avLst/>
                <a:gdLst>
                  <a:gd name="T0" fmla="*/ 100 w 200"/>
                  <a:gd name="T1" fmla="*/ 0 h 83"/>
                  <a:gd name="T2" fmla="*/ 0 w 200"/>
                  <a:gd name="T3" fmla="*/ 83 h 83"/>
                  <a:gd name="T4" fmla="*/ 14 w 200"/>
                  <a:gd name="T5" fmla="*/ 83 h 83"/>
                  <a:gd name="T6" fmla="*/ 100 w 200"/>
                  <a:gd name="T7" fmla="*/ 13 h 83"/>
                  <a:gd name="T8" fmla="*/ 187 w 200"/>
                  <a:gd name="T9" fmla="*/ 83 h 83"/>
                  <a:gd name="T10" fmla="*/ 200 w 200"/>
                  <a:gd name="T11" fmla="*/ 83 h 83"/>
                  <a:gd name="T12" fmla="*/ 100 w 20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83">
                    <a:moveTo>
                      <a:pt x="100" y="0"/>
                    </a:moveTo>
                    <a:cubicBezTo>
                      <a:pt x="51" y="0"/>
                      <a:pt x="9" y="36"/>
                      <a:pt x="0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23" y="43"/>
                      <a:pt x="58" y="13"/>
                      <a:pt x="100" y="13"/>
                    </a:cubicBezTo>
                    <a:cubicBezTo>
                      <a:pt x="142" y="13"/>
                      <a:pt x="178" y="43"/>
                      <a:pt x="187" y="83"/>
                    </a:cubicBezTo>
                    <a:cubicBezTo>
                      <a:pt x="200" y="83"/>
                      <a:pt x="200" y="83"/>
                      <a:pt x="200" y="83"/>
                    </a:cubicBezTo>
                    <a:cubicBezTo>
                      <a:pt x="191" y="36"/>
                      <a:pt x="150" y="0"/>
                      <a:pt x="100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3" name="Oval 96"/>
              <p:cNvSpPr>
                <a:spLocks noChangeArrowheads="1"/>
              </p:cNvSpPr>
              <p:nvPr/>
            </p:nvSpPr>
            <p:spPr bwMode="gray">
              <a:xfrm>
                <a:off x="9318625" y="-944563"/>
                <a:ext cx="187325" cy="18573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4" name="Oval 97"/>
              <p:cNvSpPr>
                <a:spLocks noChangeArrowheads="1"/>
              </p:cNvSpPr>
              <p:nvPr/>
            </p:nvSpPr>
            <p:spPr bwMode="gray">
              <a:xfrm>
                <a:off x="9328150" y="-935038"/>
                <a:ext cx="168275" cy="166688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5" name="Oval 98"/>
              <p:cNvSpPr>
                <a:spLocks noChangeArrowheads="1"/>
              </p:cNvSpPr>
              <p:nvPr/>
            </p:nvSpPr>
            <p:spPr bwMode="gray">
              <a:xfrm>
                <a:off x="9353550" y="-911226"/>
                <a:ext cx="117475" cy="119063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6" name="Oval 99"/>
              <p:cNvSpPr>
                <a:spLocks noChangeArrowheads="1"/>
              </p:cNvSpPr>
              <p:nvPr/>
            </p:nvSpPr>
            <p:spPr bwMode="gray">
              <a:xfrm>
                <a:off x="9356725" y="-906463"/>
                <a:ext cx="111125" cy="10953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7" name="Freeform 100"/>
              <p:cNvSpPr>
                <a:spLocks/>
              </p:cNvSpPr>
              <p:nvPr/>
            </p:nvSpPr>
            <p:spPr bwMode="gray">
              <a:xfrm>
                <a:off x="9366250" y="-860426"/>
                <a:ext cx="15875" cy="17463"/>
              </a:xfrm>
              <a:custGeom>
                <a:avLst/>
                <a:gdLst>
                  <a:gd name="T0" fmla="*/ 3 w 15"/>
                  <a:gd name="T1" fmla="*/ 3 h 16"/>
                  <a:gd name="T2" fmla="*/ 3 w 15"/>
                  <a:gd name="T3" fmla="*/ 13 h 16"/>
                  <a:gd name="T4" fmla="*/ 13 w 15"/>
                  <a:gd name="T5" fmla="*/ 13 h 16"/>
                  <a:gd name="T6" fmla="*/ 13 w 15"/>
                  <a:gd name="T7" fmla="*/ 3 h 16"/>
                  <a:gd name="T8" fmla="*/ 3 w 15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5" y="10"/>
                      <a:pt x="15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8" name="Freeform 101"/>
              <p:cNvSpPr>
                <a:spLocks/>
              </p:cNvSpPr>
              <p:nvPr/>
            </p:nvSpPr>
            <p:spPr bwMode="gray">
              <a:xfrm>
                <a:off x="9442450" y="-860426"/>
                <a:ext cx="15875" cy="17463"/>
              </a:xfrm>
              <a:custGeom>
                <a:avLst/>
                <a:gdLst>
                  <a:gd name="T0" fmla="*/ 3 w 15"/>
                  <a:gd name="T1" fmla="*/ 3 h 16"/>
                  <a:gd name="T2" fmla="*/ 3 w 15"/>
                  <a:gd name="T3" fmla="*/ 13 h 16"/>
                  <a:gd name="T4" fmla="*/ 13 w 15"/>
                  <a:gd name="T5" fmla="*/ 13 h 16"/>
                  <a:gd name="T6" fmla="*/ 13 w 15"/>
                  <a:gd name="T7" fmla="*/ 3 h 16"/>
                  <a:gd name="T8" fmla="*/ 3 w 15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5" y="10"/>
                      <a:pt x="15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9" name="Freeform 102"/>
              <p:cNvSpPr>
                <a:spLocks/>
              </p:cNvSpPr>
              <p:nvPr/>
            </p:nvSpPr>
            <p:spPr bwMode="gray">
              <a:xfrm>
                <a:off x="9404350" y="-896938"/>
                <a:ext cx="15875" cy="15875"/>
              </a:xfrm>
              <a:custGeom>
                <a:avLst/>
                <a:gdLst>
                  <a:gd name="T0" fmla="*/ 3 w 16"/>
                  <a:gd name="T1" fmla="*/ 2 h 15"/>
                  <a:gd name="T2" fmla="*/ 3 w 16"/>
                  <a:gd name="T3" fmla="*/ 12 h 15"/>
                  <a:gd name="T4" fmla="*/ 13 w 16"/>
                  <a:gd name="T5" fmla="*/ 12 h 15"/>
                  <a:gd name="T6" fmla="*/ 13 w 16"/>
                  <a:gd name="T7" fmla="*/ 2 h 15"/>
                  <a:gd name="T8" fmla="*/ 3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2"/>
                    </a:moveTo>
                    <a:cubicBezTo>
                      <a:pt x="0" y="5"/>
                      <a:pt x="0" y="10"/>
                      <a:pt x="3" y="12"/>
                    </a:cubicBezTo>
                    <a:cubicBezTo>
                      <a:pt x="6" y="15"/>
                      <a:pt x="10" y="15"/>
                      <a:pt x="13" y="12"/>
                    </a:cubicBezTo>
                    <a:cubicBezTo>
                      <a:pt x="16" y="10"/>
                      <a:pt x="16" y="5"/>
                      <a:pt x="13" y="2"/>
                    </a:cubicBezTo>
                    <a:cubicBezTo>
                      <a:pt x="10" y="0"/>
                      <a:pt x="6" y="0"/>
                      <a:pt x="3" y="2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0" name="Freeform 103"/>
              <p:cNvSpPr>
                <a:spLocks/>
              </p:cNvSpPr>
              <p:nvPr/>
            </p:nvSpPr>
            <p:spPr bwMode="gray">
              <a:xfrm>
                <a:off x="9404350" y="-822326"/>
                <a:ext cx="15875" cy="15875"/>
              </a:xfrm>
              <a:custGeom>
                <a:avLst/>
                <a:gdLst>
                  <a:gd name="T0" fmla="*/ 3 w 16"/>
                  <a:gd name="T1" fmla="*/ 2 h 15"/>
                  <a:gd name="T2" fmla="*/ 3 w 16"/>
                  <a:gd name="T3" fmla="*/ 12 h 15"/>
                  <a:gd name="T4" fmla="*/ 13 w 16"/>
                  <a:gd name="T5" fmla="*/ 12 h 15"/>
                  <a:gd name="T6" fmla="*/ 13 w 16"/>
                  <a:gd name="T7" fmla="*/ 2 h 15"/>
                  <a:gd name="T8" fmla="*/ 3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2"/>
                    </a:moveTo>
                    <a:cubicBezTo>
                      <a:pt x="0" y="5"/>
                      <a:pt x="0" y="10"/>
                      <a:pt x="3" y="12"/>
                    </a:cubicBezTo>
                    <a:cubicBezTo>
                      <a:pt x="6" y="15"/>
                      <a:pt x="10" y="15"/>
                      <a:pt x="13" y="12"/>
                    </a:cubicBezTo>
                    <a:cubicBezTo>
                      <a:pt x="16" y="10"/>
                      <a:pt x="16" y="5"/>
                      <a:pt x="13" y="2"/>
                    </a:cubicBezTo>
                    <a:cubicBezTo>
                      <a:pt x="10" y="0"/>
                      <a:pt x="6" y="0"/>
                      <a:pt x="3" y="2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1" name="Oval 104"/>
              <p:cNvSpPr>
                <a:spLocks noChangeArrowheads="1"/>
              </p:cNvSpPr>
              <p:nvPr/>
            </p:nvSpPr>
            <p:spPr bwMode="gray">
              <a:xfrm>
                <a:off x="9431338" y="-885826"/>
                <a:ext cx="14288" cy="15875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2" name="Oval 105"/>
              <p:cNvSpPr>
                <a:spLocks noChangeArrowheads="1"/>
              </p:cNvSpPr>
              <p:nvPr/>
            </p:nvSpPr>
            <p:spPr bwMode="gray">
              <a:xfrm>
                <a:off x="9378950" y="-831851"/>
                <a:ext cx="14288" cy="1428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3" name="Oval 106"/>
              <p:cNvSpPr>
                <a:spLocks noChangeArrowheads="1"/>
              </p:cNvSpPr>
              <p:nvPr/>
            </p:nvSpPr>
            <p:spPr bwMode="gray">
              <a:xfrm>
                <a:off x="9431338" y="-831851"/>
                <a:ext cx="14288" cy="1428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4" name="Oval 107"/>
              <p:cNvSpPr>
                <a:spLocks noChangeArrowheads="1"/>
              </p:cNvSpPr>
              <p:nvPr/>
            </p:nvSpPr>
            <p:spPr bwMode="gray">
              <a:xfrm>
                <a:off x="9378950" y="-885826"/>
                <a:ext cx="14288" cy="15875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5" name="Oval 108"/>
              <p:cNvSpPr>
                <a:spLocks noChangeArrowheads="1"/>
              </p:cNvSpPr>
              <p:nvPr/>
            </p:nvSpPr>
            <p:spPr bwMode="gray">
              <a:xfrm>
                <a:off x="9398000" y="-866776"/>
                <a:ext cx="28575" cy="30163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6" name="Oval 109"/>
              <p:cNvSpPr>
                <a:spLocks noChangeArrowheads="1"/>
              </p:cNvSpPr>
              <p:nvPr/>
            </p:nvSpPr>
            <p:spPr bwMode="gray">
              <a:xfrm>
                <a:off x="9401175" y="-862013"/>
                <a:ext cx="22225" cy="20638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7" name="Freeform 110"/>
              <p:cNvSpPr>
                <a:spLocks/>
              </p:cNvSpPr>
              <p:nvPr/>
            </p:nvSpPr>
            <p:spPr bwMode="gray">
              <a:xfrm>
                <a:off x="9305925" y="-958851"/>
                <a:ext cx="212725" cy="87313"/>
              </a:xfrm>
              <a:custGeom>
                <a:avLst/>
                <a:gdLst>
                  <a:gd name="T0" fmla="*/ 100 w 200"/>
                  <a:gd name="T1" fmla="*/ 0 h 83"/>
                  <a:gd name="T2" fmla="*/ 0 w 200"/>
                  <a:gd name="T3" fmla="*/ 83 h 83"/>
                  <a:gd name="T4" fmla="*/ 14 w 200"/>
                  <a:gd name="T5" fmla="*/ 83 h 83"/>
                  <a:gd name="T6" fmla="*/ 100 w 200"/>
                  <a:gd name="T7" fmla="*/ 13 h 83"/>
                  <a:gd name="T8" fmla="*/ 186 w 200"/>
                  <a:gd name="T9" fmla="*/ 83 h 83"/>
                  <a:gd name="T10" fmla="*/ 200 w 200"/>
                  <a:gd name="T11" fmla="*/ 83 h 83"/>
                  <a:gd name="T12" fmla="*/ 100 w 20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83">
                    <a:moveTo>
                      <a:pt x="100" y="0"/>
                    </a:moveTo>
                    <a:cubicBezTo>
                      <a:pt x="51" y="0"/>
                      <a:pt x="9" y="36"/>
                      <a:pt x="0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23" y="43"/>
                      <a:pt x="58" y="13"/>
                      <a:pt x="100" y="13"/>
                    </a:cubicBezTo>
                    <a:cubicBezTo>
                      <a:pt x="142" y="13"/>
                      <a:pt x="178" y="43"/>
                      <a:pt x="186" y="83"/>
                    </a:cubicBezTo>
                    <a:cubicBezTo>
                      <a:pt x="200" y="83"/>
                      <a:pt x="200" y="83"/>
                      <a:pt x="200" y="83"/>
                    </a:cubicBezTo>
                    <a:cubicBezTo>
                      <a:pt x="191" y="36"/>
                      <a:pt x="150" y="0"/>
                      <a:pt x="100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8" name="Oval 111"/>
              <p:cNvSpPr>
                <a:spLocks noChangeArrowheads="1"/>
              </p:cNvSpPr>
              <p:nvPr/>
            </p:nvSpPr>
            <p:spPr bwMode="gray">
              <a:xfrm>
                <a:off x="9537700" y="-944563"/>
                <a:ext cx="185738" cy="18573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9" name="Oval 112"/>
              <p:cNvSpPr>
                <a:spLocks noChangeArrowheads="1"/>
              </p:cNvSpPr>
              <p:nvPr/>
            </p:nvSpPr>
            <p:spPr bwMode="gray">
              <a:xfrm>
                <a:off x="9547225" y="-935038"/>
                <a:ext cx="166688" cy="166688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0" name="Oval 113"/>
              <p:cNvSpPr>
                <a:spLocks noChangeArrowheads="1"/>
              </p:cNvSpPr>
              <p:nvPr/>
            </p:nvSpPr>
            <p:spPr bwMode="gray">
              <a:xfrm>
                <a:off x="9572625" y="-911226"/>
                <a:ext cx="117475" cy="119063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1" name="Oval 114"/>
              <p:cNvSpPr>
                <a:spLocks noChangeArrowheads="1"/>
              </p:cNvSpPr>
              <p:nvPr/>
            </p:nvSpPr>
            <p:spPr bwMode="gray">
              <a:xfrm>
                <a:off x="9575800" y="-906463"/>
                <a:ext cx="109538" cy="10953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2" name="Freeform 115"/>
              <p:cNvSpPr>
                <a:spLocks/>
              </p:cNvSpPr>
              <p:nvPr/>
            </p:nvSpPr>
            <p:spPr bwMode="gray">
              <a:xfrm>
                <a:off x="9585325" y="-860426"/>
                <a:ext cx="15875" cy="17463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6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6" y="0"/>
                      <a:pt x="3" y="3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3" name="Freeform 116"/>
              <p:cNvSpPr>
                <a:spLocks/>
              </p:cNvSpPr>
              <p:nvPr/>
            </p:nvSpPr>
            <p:spPr bwMode="gray">
              <a:xfrm>
                <a:off x="9659938" y="-860426"/>
                <a:ext cx="15875" cy="17463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6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6" y="0"/>
                      <a:pt x="3" y="3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4" name="Freeform 117"/>
              <p:cNvSpPr>
                <a:spLocks/>
              </p:cNvSpPr>
              <p:nvPr/>
            </p:nvSpPr>
            <p:spPr bwMode="gray">
              <a:xfrm>
                <a:off x="9623425" y="-896938"/>
                <a:ext cx="14288" cy="15875"/>
              </a:xfrm>
              <a:custGeom>
                <a:avLst/>
                <a:gdLst>
                  <a:gd name="T0" fmla="*/ 3 w 15"/>
                  <a:gd name="T1" fmla="*/ 2 h 15"/>
                  <a:gd name="T2" fmla="*/ 3 w 15"/>
                  <a:gd name="T3" fmla="*/ 12 h 15"/>
                  <a:gd name="T4" fmla="*/ 13 w 15"/>
                  <a:gd name="T5" fmla="*/ 12 h 15"/>
                  <a:gd name="T6" fmla="*/ 13 w 15"/>
                  <a:gd name="T7" fmla="*/ 2 h 15"/>
                  <a:gd name="T8" fmla="*/ 3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2"/>
                    </a:moveTo>
                    <a:cubicBezTo>
                      <a:pt x="0" y="5"/>
                      <a:pt x="0" y="10"/>
                      <a:pt x="3" y="12"/>
                    </a:cubicBezTo>
                    <a:cubicBezTo>
                      <a:pt x="5" y="15"/>
                      <a:pt x="10" y="15"/>
                      <a:pt x="13" y="12"/>
                    </a:cubicBezTo>
                    <a:cubicBezTo>
                      <a:pt x="15" y="10"/>
                      <a:pt x="15" y="5"/>
                      <a:pt x="13" y="2"/>
                    </a:cubicBezTo>
                    <a:cubicBezTo>
                      <a:pt x="10" y="0"/>
                      <a:pt x="5" y="0"/>
                      <a:pt x="3" y="2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5" name="Freeform 118"/>
              <p:cNvSpPr>
                <a:spLocks/>
              </p:cNvSpPr>
              <p:nvPr/>
            </p:nvSpPr>
            <p:spPr bwMode="gray">
              <a:xfrm>
                <a:off x="9623425" y="-822326"/>
                <a:ext cx="14288" cy="15875"/>
              </a:xfrm>
              <a:custGeom>
                <a:avLst/>
                <a:gdLst>
                  <a:gd name="T0" fmla="*/ 3 w 15"/>
                  <a:gd name="T1" fmla="*/ 2 h 15"/>
                  <a:gd name="T2" fmla="*/ 3 w 15"/>
                  <a:gd name="T3" fmla="*/ 12 h 15"/>
                  <a:gd name="T4" fmla="*/ 13 w 15"/>
                  <a:gd name="T5" fmla="*/ 12 h 15"/>
                  <a:gd name="T6" fmla="*/ 13 w 15"/>
                  <a:gd name="T7" fmla="*/ 2 h 15"/>
                  <a:gd name="T8" fmla="*/ 3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2"/>
                    </a:moveTo>
                    <a:cubicBezTo>
                      <a:pt x="0" y="5"/>
                      <a:pt x="0" y="10"/>
                      <a:pt x="3" y="12"/>
                    </a:cubicBezTo>
                    <a:cubicBezTo>
                      <a:pt x="5" y="15"/>
                      <a:pt x="10" y="15"/>
                      <a:pt x="13" y="12"/>
                    </a:cubicBezTo>
                    <a:cubicBezTo>
                      <a:pt x="15" y="10"/>
                      <a:pt x="15" y="5"/>
                      <a:pt x="13" y="2"/>
                    </a:cubicBezTo>
                    <a:cubicBezTo>
                      <a:pt x="10" y="0"/>
                      <a:pt x="5" y="0"/>
                      <a:pt x="3" y="2"/>
                    </a:cubicBezTo>
                    <a:close/>
                  </a:path>
                </a:pathLst>
              </a:cu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6" name="Oval 119"/>
              <p:cNvSpPr>
                <a:spLocks noChangeArrowheads="1"/>
              </p:cNvSpPr>
              <p:nvPr/>
            </p:nvSpPr>
            <p:spPr bwMode="gray">
              <a:xfrm>
                <a:off x="9650413" y="-885826"/>
                <a:ext cx="14288" cy="15875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7" name="Oval 120"/>
              <p:cNvSpPr>
                <a:spLocks noChangeArrowheads="1"/>
              </p:cNvSpPr>
              <p:nvPr/>
            </p:nvSpPr>
            <p:spPr bwMode="gray">
              <a:xfrm>
                <a:off x="9596438" y="-831851"/>
                <a:ext cx="15875" cy="1428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8" name="Oval 121"/>
              <p:cNvSpPr>
                <a:spLocks noChangeArrowheads="1"/>
              </p:cNvSpPr>
              <p:nvPr/>
            </p:nvSpPr>
            <p:spPr bwMode="gray">
              <a:xfrm>
                <a:off x="9650413" y="-831851"/>
                <a:ext cx="14288" cy="14288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9" name="Oval 122"/>
              <p:cNvSpPr>
                <a:spLocks noChangeArrowheads="1"/>
              </p:cNvSpPr>
              <p:nvPr/>
            </p:nvSpPr>
            <p:spPr bwMode="gray">
              <a:xfrm>
                <a:off x="9596438" y="-885826"/>
                <a:ext cx="15875" cy="15875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0" name="Oval 123"/>
              <p:cNvSpPr>
                <a:spLocks noChangeArrowheads="1"/>
              </p:cNvSpPr>
              <p:nvPr/>
            </p:nvSpPr>
            <p:spPr bwMode="gray">
              <a:xfrm>
                <a:off x="9617075" y="-866776"/>
                <a:ext cx="26988" cy="30163"/>
              </a:xfrm>
              <a:prstGeom prst="ellipse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1" name="Oval 124"/>
              <p:cNvSpPr>
                <a:spLocks noChangeArrowheads="1"/>
              </p:cNvSpPr>
              <p:nvPr/>
            </p:nvSpPr>
            <p:spPr bwMode="gray">
              <a:xfrm>
                <a:off x="9620250" y="-862013"/>
                <a:ext cx="20638" cy="20638"/>
              </a:xfrm>
              <a:prstGeom prst="ellipse">
                <a:avLst/>
              </a:pr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2" name="Freeform 125"/>
              <p:cNvSpPr>
                <a:spLocks/>
              </p:cNvSpPr>
              <p:nvPr/>
            </p:nvSpPr>
            <p:spPr bwMode="gray">
              <a:xfrm>
                <a:off x="9525000" y="-958851"/>
                <a:ext cx="211138" cy="87313"/>
              </a:xfrm>
              <a:custGeom>
                <a:avLst/>
                <a:gdLst>
                  <a:gd name="T0" fmla="*/ 100 w 200"/>
                  <a:gd name="T1" fmla="*/ 0 h 83"/>
                  <a:gd name="T2" fmla="*/ 0 w 200"/>
                  <a:gd name="T3" fmla="*/ 83 h 83"/>
                  <a:gd name="T4" fmla="*/ 13 w 200"/>
                  <a:gd name="T5" fmla="*/ 83 h 83"/>
                  <a:gd name="T6" fmla="*/ 100 w 200"/>
                  <a:gd name="T7" fmla="*/ 13 h 83"/>
                  <a:gd name="T8" fmla="*/ 186 w 200"/>
                  <a:gd name="T9" fmla="*/ 83 h 83"/>
                  <a:gd name="T10" fmla="*/ 200 w 200"/>
                  <a:gd name="T11" fmla="*/ 83 h 83"/>
                  <a:gd name="T12" fmla="*/ 100 w 200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83">
                    <a:moveTo>
                      <a:pt x="100" y="0"/>
                    </a:moveTo>
                    <a:cubicBezTo>
                      <a:pt x="50" y="0"/>
                      <a:pt x="9" y="36"/>
                      <a:pt x="0" y="83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2" y="43"/>
                      <a:pt x="57" y="13"/>
                      <a:pt x="100" y="13"/>
                    </a:cubicBezTo>
                    <a:cubicBezTo>
                      <a:pt x="142" y="13"/>
                      <a:pt x="177" y="43"/>
                      <a:pt x="186" y="83"/>
                    </a:cubicBezTo>
                    <a:cubicBezTo>
                      <a:pt x="200" y="83"/>
                      <a:pt x="200" y="83"/>
                      <a:pt x="200" y="83"/>
                    </a:cubicBezTo>
                    <a:cubicBezTo>
                      <a:pt x="191" y="36"/>
                      <a:pt x="149" y="0"/>
                      <a:pt x="100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8" name="Freeform 130"/>
            <p:cNvSpPr>
              <a:spLocks/>
            </p:cNvSpPr>
            <p:nvPr/>
          </p:nvSpPr>
          <p:spPr bwMode="gray">
            <a:xfrm>
              <a:off x="8315483" y="1898647"/>
              <a:ext cx="419856" cy="573135"/>
            </a:xfrm>
            <a:custGeom>
              <a:avLst/>
              <a:gdLst>
                <a:gd name="T0" fmla="*/ 40 w 80"/>
                <a:gd name="T1" fmla="*/ 0 h 109"/>
                <a:gd name="T2" fmla="*/ 0 w 80"/>
                <a:gd name="T3" fmla="*/ 40 h 109"/>
                <a:gd name="T4" fmla="*/ 40 w 80"/>
                <a:gd name="T5" fmla="*/ 109 h 109"/>
                <a:gd name="T6" fmla="*/ 80 w 80"/>
                <a:gd name="T7" fmla="*/ 40 h 109"/>
                <a:gd name="T8" fmla="*/ 40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40" y="109"/>
                    <a:pt x="40" y="109"/>
                  </a:cubicBezTo>
                  <a:cubicBezTo>
                    <a:pt x="40" y="10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dirty="0">
                  <a:solidFill>
                    <a:srgbClr val="FFFFFF"/>
                  </a:solidFill>
                  <a:latin typeface="Bebas Neue" panose="020B0506020202020201" pitchFamily="34" charset="0"/>
                </a:rPr>
                <a:t>a</a:t>
              </a:r>
              <a:endParaRPr lang="en-US" sz="3600" dirty="0">
                <a:solidFill>
                  <a:srgbClr val="FFFFFF"/>
                </a:solidFill>
                <a:latin typeface="Bebas Neue" panose="020B0506020202020201" pitchFamily="34" charset="0"/>
              </a:endParaRPr>
            </a:p>
          </p:txBody>
        </p:sp>
        <p:sp>
          <p:nvSpPr>
            <p:cNvPr id="1339" name="Freeform 131"/>
            <p:cNvSpPr>
              <a:spLocks/>
            </p:cNvSpPr>
            <p:nvPr/>
          </p:nvSpPr>
          <p:spPr bwMode="gray">
            <a:xfrm>
              <a:off x="10970784" y="1878808"/>
              <a:ext cx="426519" cy="570914"/>
            </a:xfrm>
            <a:custGeom>
              <a:avLst/>
              <a:gdLst>
                <a:gd name="T0" fmla="*/ 40 w 81"/>
                <a:gd name="T1" fmla="*/ 0 h 109"/>
                <a:gd name="T2" fmla="*/ 0 w 81"/>
                <a:gd name="T3" fmla="*/ 40 h 109"/>
                <a:gd name="T4" fmla="*/ 40 w 81"/>
                <a:gd name="T5" fmla="*/ 109 h 109"/>
                <a:gd name="T6" fmla="*/ 81 w 81"/>
                <a:gd name="T7" fmla="*/ 40 h 109"/>
                <a:gd name="T8" fmla="*/ 40 w 8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40" y="109"/>
                    <a:pt x="40" y="109"/>
                  </a:cubicBezTo>
                  <a:cubicBezTo>
                    <a:pt x="40" y="109"/>
                    <a:pt x="81" y="62"/>
                    <a:pt x="81" y="40"/>
                  </a:cubicBezTo>
                  <a:cubicBezTo>
                    <a:pt x="81" y="18"/>
                    <a:pt x="63" y="0"/>
                    <a:pt x="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dirty="0">
                  <a:solidFill>
                    <a:srgbClr val="FFFFFF"/>
                  </a:solidFill>
                  <a:latin typeface="Bebas Neue" panose="020B0506020202020201" pitchFamily="34" charset="0"/>
                </a:rPr>
                <a:t>b</a:t>
              </a:r>
              <a:endParaRPr lang="en-US" sz="3600" dirty="0">
                <a:solidFill>
                  <a:srgbClr val="FFFFFF"/>
                </a:solidFill>
                <a:latin typeface="Bebas Neue" panose="020B0506020202020201" pitchFamily="34" charset="0"/>
              </a:endParaRPr>
            </a:p>
          </p:txBody>
        </p:sp>
        <p:grpSp>
          <p:nvGrpSpPr>
            <p:cNvPr id="1340" name="Gruppieren 1339"/>
            <p:cNvGrpSpPr/>
            <p:nvPr/>
          </p:nvGrpSpPr>
          <p:grpSpPr bwMode="gray">
            <a:xfrm>
              <a:off x="8525411" y="2433151"/>
              <a:ext cx="2658632" cy="341218"/>
              <a:chOff x="7694613" y="-442913"/>
              <a:chExt cx="1390651" cy="360363"/>
            </a:xfrm>
          </p:grpSpPr>
          <p:sp>
            <p:nvSpPr>
              <p:cNvPr id="1341" name="Freeform 155"/>
              <p:cNvSpPr>
                <a:spLocks/>
              </p:cNvSpPr>
              <p:nvPr/>
            </p:nvSpPr>
            <p:spPr bwMode="gray">
              <a:xfrm>
                <a:off x="8443913" y="-112713"/>
                <a:ext cx="68263" cy="30163"/>
              </a:xfrm>
              <a:custGeom>
                <a:avLst/>
                <a:gdLst>
                  <a:gd name="T0" fmla="*/ 0 w 18"/>
                  <a:gd name="T1" fmla="*/ 2 h 8"/>
                  <a:gd name="T2" fmla="*/ 0 w 18"/>
                  <a:gd name="T3" fmla="*/ 8 h 8"/>
                  <a:gd name="T4" fmla="*/ 18 w 18"/>
                  <a:gd name="T5" fmla="*/ 6 h 8"/>
                  <a:gd name="T6" fmla="*/ 17 w 18"/>
                  <a:gd name="T7" fmla="*/ 0 h 8"/>
                  <a:gd name="T8" fmla="*/ 0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0" y="2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6" y="7"/>
                      <a:pt x="12" y="7"/>
                      <a:pt x="18" y="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1"/>
                      <a:pt x="5" y="1"/>
                      <a:pt x="0" y="2"/>
                    </a:cubicBez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2" name="Freeform 156"/>
              <p:cNvSpPr>
                <a:spLocks/>
              </p:cNvSpPr>
              <p:nvPr/>
            </p:nvSpPr>
            <p:spPr bwMode="gray">
              <a:xfrm>
                <a:off x="8174038" y="-134938"/>
                <a:ext cx="71438" cy="33338"/>
              </a:xfrm>
              <a:custGeom>
                <a:avLst/>
                <a:gdLst>
                  <a:gd name="T0" fmla="*/ 0 w 19"/>
                  <a:gd name="T1" fmla="*/ 5 h 9"/>
                  <a:gd name="T2" fmla="*/ 17 w 19"/>
                  <a:gd name="T3" fmla="*/ 9 h 9"/>
                  <a:gd name="T4" fmla="*/ 19 w 19"/>
                  <a:gd name="T5" fmla="*/ 4 h 9"/>
                  <a:gd name="T6" fmla="*/ 1 w 19"/>
                  <a:gd name="T7" fmla="*/ 0 h 9"/>
                  <a:gd name="T8" fmla="*/ 0 w 1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0" y="5"/>
                    </a:moveTo>
                    <a:cubicBezTo>
                      <a:pt x="6" y="7"/>
                      <a:pt x="12" y="8"/>
                      <a:pt x="17" y="9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3" y="2"/>
                      <a:pt x="7" y="1"/>
                      <a:pt x="1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3" name="Freeform 157"/>
              <p:cNvSpPr>
                <a:spLocks/>
              </p:cNvSpPr>
              <p:nvPr/>
            </p:nvSpPr>
            <p:spPr bwMode="gray">
              <a:xfrm>
                <a:off x="8305801" y="-112713"/>
                <a:ext cx="71438" cy="30163"/>
              </a:xfrm>
              <a:custGeom>
                <a:avLst/>
                <a:gdLst>
                  <a:gd name="T0" fmla="*/ 0 w 19"/>
                  <a:gd name="T1" fmla="*/ 6 h 8"/>
                  <a:gd name="T2" fmla="*/ 19 w 19"/>
                  <a:gd name="T3" fmla="*/ 8 h 8"/>
                  <a:gd name="T4" fmla="*/ 19 w 19"/>
                  <a:gd name="T5" fmla="*/ 2 h 8"/>
                  <a:gd name="T6" fmla="*/ 1 w 19"/>
                  <a:gd name="T7" fmla="*/ 0 h 8"/>
                  <a:gd name="T8" fmla="*/ 0 w 19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0" y="6"/>
                    </a:moveTo>
                    <a:cubicBezTo>
                      <a:pt x="6" y="7"/>
                      <a:pt x="13" y="7"/>
                      <a:pt x="19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3" y="1"/>
                      <a:pt x="7" y="1"/>
                      <a:pt x="1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4" name="Freeform 158"/>
              <p:cNvSpPr>
                <a:spLocks/>
              </p:cNvSpPr>
              <p:nvPr/>
            </p:nvSpPr>
            <p:spPr bwMode="gray">
              <a:xfrm>
                <a:off x="8042276" y="-180975"/>
                <a:ext cx="71438" cy="46038"/>
              </a:xfrm>
              <a:custGeom>
                <a:avLst/>
                <a:gdLst>
                  <a:gd name="T0" fmla="*/ 0 w 19"/>
                  <a:gd name="T1" fmla="*/ 6 h 12"/>
                  <a:gd name="T2" fmla="*/ 17 w 19"/>
                  <a:gd name="T3" fmla="*/ 12 h 12"/>
                  <a:gd name="T4" fmla="*/ 19 w 19"/>
                  <a:gd name="T5" fmla="*/ 7 h 12"/>
                  <a:gd name="T6" fmla="*/ 2 w 19"/>
                  <a:gd name="T7" fmla="*/ 0 h 12"/>
                  <a:gd name="T8" fmla="*/ 0 w 1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0" y="6"/>
                    </a:moveTo>
                    <a:cubicBezTo>
                      <a:pt x="6" y="8"/>
                      <a:pt x="12" y="10"/>
                      <a:pt x="17" y="12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4" y="5"/>
                      <a:pt x="8" y="3"/>
                      <a:pt x="2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5" name="Freeform 159"/>
              <p:cNvSpPr>
                <a:spLocks/>
              </p:cNvSpPr>
              <p:nvPr/>
            </p:nvSpPr>
            <p:spPr bwMode="gray">
              <a:xfrm>
                <a:off x="7694613" y="-382588"/>
                <a:ext cx="63500" cy="58738"/>
              </a:xfrm>
              <a:custGeom>
                <a:avLst/>
                <a:gdLst>
                  <a:gd name="T0" fmla="*/ 0 w 17"/>
                  <a:gd name="T1" fmla="*/ 5 h 16"/>
                  <a:gd name="T2" fmla="*/ 14 w 17"/>
                  <a:gd name="T3" fmla="*/ 16 h 16"/>
                  <a:gd name="T4" fmla="*/ 17 w 17"/>
                  <a:gd name="T5" fmla="*/ 11 h 16"/>
                  <a:gd name="T6" fmla="*/ 3 w 17"/>
                  <a:gd name="T7" fmla="*/ 0 h 16"/>
                  <a:gd name="T8" fmla="*/ 0 w 17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5"/>
                    </a:moveTo>
                    <a:cubicBezTo>
                      <a:pt x="0" y="5"/>
                      <a:pt x="5" y="9"/>
                      <a:pt x="14" y="1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9" y="5"/>
                      <a:pt x="4" y="0"/>
                      <a:pt x="3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6" name="Freeform 160"/>
              <p:cNvSpPr>
                <a:spLocks/>
              </p:cNvSpPr>
              <p:nvPr/>
            </p:nvSpPr>
            <p:spPr bwMode="gray">
              <a:xfrm>
                <a:off x="7918451" y="-233363"/>
                <a:ext cx="71438" cy="49213"/>
              </a:xfrm>
              <a:custGeom>
                <a:avLst/>
                <a:gdLst>
                  <a:gd name="T0" fmla="*/ 0 w 19"/>
                  <a:gd name="T1" fmla="*/ 5 h 13"/>
                  <a:gd name="T2" fmla="*/ 16 w 19"/>
                  <a:gd name="T3" fmla="*/ 13 h 13"/>
                  <a:gd name="T4" fmla="*/ 19 w 19"/>
                  <a:gd name="T5" fmla="*/ 7 h 13"/>
                  <a:gd name="T6" fmla="*/ 3 w 19"/>
                  <a:gd name="T7" fmla="*/ 0 h 13"/>
                  <a:gd name="T8" fmla="*/ 0 w 19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0" y="5"/>
                    </a:moveTo>
                    <a:cubicBezTo>
                      <a:pt x="5" y="8"/>
                      <a:pt x="11" y="10"/>
                      <a:pt x="16" y="13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4" y="5"/>
                      <a:pt x="8" y="2"/>
                      <a:pt x="3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7" name="Freeform 161"/>
              <p:cNvSpPr>
                <a:spLocks/>
              </p:cNvSpPr>
              <p:nvPr/>
            </p:nvSpPr>
            <p:spPr bwMode="gray">
              <a:xfrm>
                <a:off x="7802563" y="-304800"/>
                <a:ext cx="68263" cy="57150"/>
              </a:xfrm>
              <a:custGeom>
                <a:avLst/>
                <a:gdLst>
                  <a:gd name="T0" fmla="*/ 0 w 18"/>
                  <a:gd name="T1" fmla="*/ 5 h 15"/>
                  <a:gd name="T2" fmla="*/ 15 w 18"/>
                  <a:gd name="T3" fmla="*/ 15 h 15"/>
                  <a:gd name="T4" fmla="*/ 18 w 18"/>
                  <a:gd name="T5" fmla="*/ 10 h 15"/>
                  <a:gd name="T6" fmla="*/ 3 w 18"/>
                  <a:gd name="T7" fmla="*/ 0 h 15"/>
                  <a:gd name="T8" fmla="*/ 0 w 18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cubicBezTo>
                      <a:pt x="5" y="9"/>
                      <a:pt x="10" y="12"/>
                      <a:pt x="15" y="1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3" y="7"/>
                      <a:pt x="8" y="4"/>
                      <a:pt x="3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8" name="Freeform 162"/>
              <p:cNvSpPr>
                <a:spLocks/>
              </p:cNvSpPr>
              <p:nvPr/>
            </p:nvSpPr>
            <p:spPr bwMode="gray">
              <a:xfrm>
                <a:off x="9026526" y="-442913"/>
                <a:ext cx="58738" cy="63500"/>
              </a:xfrm>
              <a:custGeom>
                <a:avLst/>
                <a:gdLst>
                  <a:gd name="T0" fmla="*/ 0 w 16"/>
                  <a:gd name="T1" fmla="*/ 13 h 17"/>
                  <a:gd name="T2" fmla="*/ 4 w 16"/>
                  <a:gd name="T3" fmla="*/ 17 h 17"/>
                  <a:gd name="T4" fmla="*/ 16 w 16"/>
                  <a:gd name="T5" fmla="*/ 4 h 17"/>
                  <a:gd name="T6" fmla="*/ 12 w 16"/>
                  <a:gd name="T7" fmla="*/ 0 h 17"/>
                  <a:gd name="T8" fmla="*/ 0 w 16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3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8" y="13"/>
                      <a:pt x="12" y="8"/>
                      <a:pt x="16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4"/>
                      <a:pt x="4" y="9"/>
                      <a:pt x="0" y="13"/>
                    </a:cubicBez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9" name="Freeform 163"/>
              <p:cNvSpPr>
                <a:spLocks/>
              </p:cNvSpPr>
              <p:nvPr/>
            </p:nvSpPr>
            <p:spPr bwMode="gray">
              <a:xfrm>
                <a:off x="8928101" y="-346075"/>
                <a:ext cx="63500" cy="60325"/>
              </a:xfrm>
              <a:custGeom>
                <a:avLst/>
                <a:gdLst>
                  <a:gd name="T0" fmla="*/ 0 w 17"/>
                  <a:gd name="T1" fmla="*/ 11 h 16"/>
                  <a:gd name="T2" fmla="*/ 4 w 17"/>
                  <a:gd name="T3" fmla="*/ 16 h 16"/>
                  <a:gd name="T4" fmla="*/ 17 w 17"/>
                  <a:gd name="T5" fmla="*/ 4 h 16"/>
                  <a:gd name="T6" fmla="*/ 13 w 17"/>
                  <a:gd name="T7" fmla="*/ 0 h 16"/>
                  <a:gd name="T8" fmla="*/ 0 w 17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11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8" y="12"/>
                      <a:pt x="13" y="8"/>
                      <a:pt x="17" y="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4"/>
                      <a:pt x="4" y="8"/>
                      <a:pt x="0" y="11"/>
                    </a:cubicBez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0" name="Freeform 164"/>
              <p:cNvSpPr>
                <a:spLocks/>
              </p:cNvSpPr>
              <p:nvPr/>
            </p:nvSpPr>
            <p:spPr bwMode="gray">
              <a:xfrm>
                <a:off x="8820151" y="-263525"/>
                <a:ext cx="66675" cy="57150"/>
              </a:xfrm>
              <a:custGeom>
                <a:avLst/>
                <a:gdLst>
                  <a:gd name="T0" fmla="*/ 0 w 18"/>
                  <a:gd name="T1" fmla="*/ 10 h 15"/>
                  <a:gd name="T2" fmla="*/ 3 w 18"/>
                  <a:gd name="T3" fmla="*/ 15 h 15"/>
                  <a:gd name="T4" fmla="*/ 18 w 18"/>
                  <a:gd name="T5" fmla="*/ 5 h 15"/>
                  <a:gd name="T6" fmla="*/ 15 w 18"/>
                  <a:gd name="T7" fmla="*/ 0 h 15"/>
                  <a:gd name="T8" fmla="*/ 0 w 18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0" y="10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8" y="12"/>
                      <a:pt x="13" y="9"/>
                      <a:pt x="18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4"/>
                      <a:pt x="5" y="7"/>
                      <a:pt x="0" y="10"/>
                    </a:cubicBez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1" name="Freeform 165"/>
              <p:cNvSpPr>
                <a:spLocks/>
              </p:cNvSpPr>
              <p:nvPr/>
            </p:nvSpPr>
            <p:spPr bwMode="gray">
              <a:xfrm>
                <a:off x="8699501" y="-192088"/>
                <a:ext cx="71438" cy="49213"/>
              </a:xfrm>
              <a:custGeom>
                <a:avLst/>
                <a:gdLst>
                  <a:gd name="T0" fmla="*/ 0 w 19"/>
                  <a:gd name="T1" fmla="*/ 7 h 13"/>
                  <a:gd name="T2" fmla="*/ 3 w 19"/>
                  <a:gd name="T3" fmla="*/ 13 h 13"/>
                  <a:gd name="T4" fmla="*/ 19 w 19"/>
                  <a:gd name="T5" fmla="*/ 5 h 13"/>
                  <a:gd name="T6" fmla="*/ 17 w 19"/>
                  <a:gd name="T7" fmla="*/ 0 h 13"/>
                  <a:gd name="T8" fmla="*/ 0 w 19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0" y="7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8" y="11"/>
                      <a:pt x="14" y="8"/>
                      <a:pt x="19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5"/>
                      <a:pt x="0" y="7"/>
                    </a:cubicBez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2" name="Freeform 166"/>
              <p:cNvSpPr>
                <a:spLocks/>
              </p:cNvSpPr>
              <p:nvPr/>
            </p:nvSpPr>
            <p:spPr bwMode="gray">
              <a:xfrm>
                <a:off x="8575676" y="-142875"/>
                <a:ext cx="71438" cy="41275"/>
              </a:xfrm>
              <a:custGeom>
                <a:avLst/>
                <a:gdLst>
                  <a:gd name="T0" fmla="*/ 0 w 19"/>
                  <a:gd name="T1" fmla="*/ 5 h 11"/>
                  <a:gd name="T2" fmla="*/ 1 w 19"/>
                  <a:gd name="T3" fmla="*/ 11 h 11"/>
                  <a:gd name="T4" fmla="*/ 19 w 19"/>
                  <a:gd name="T5" fmla="*/ 6 h 11"/>
                  <a:gd name="T6" fmla="*/ 17 w 19"/>
                  <a:gd name="T7" fmla="*/ 0 h 11"/>
                  <a:gd name="T8" fmla="*/ 0 w 19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0" y="5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0"/>
                      <a:pt x="13" y="8"/>
                      <a:pt x="19" y="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2"/>
                      <a:pt x="5" y="4"/>
                      <a:pt x="0" y="5"/>
                    </a:cubicBezTo>
                    <a:close/>
                  </a:path>
                </a:pathLst>
              </a:custGeom>
              <a:solidFill>
                <a:srgbClr val="82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73" name="Gruppieren 1472"/>
          <p:cNvGrpSpPr/>
          <p:nvPr/>
        </p:nvGrpSpPr>
        <p:grpSpPr bwMode="gray">
          <a:xfrm>
            <a:off x="1454648" y="6001773"/>
            <a:ext cx="4155804" cy="990318"/>
            <a:chOff x="574201" y="3541200"/>
            <a:chExt cx="2682383" cy="852274"/>
          </a:xfrm>
        </p:grpSpPr>
        <p:sp>
          <p:nvSpPr>
            <p:cNvPr id="1474" name="Rectangle 285"/>
            <p:cNvSpPr>
              <a:spLocks noChangeArrowheads="1"/>
            </p:cNvSpPr>
            <p:nvPr/>
          </p:nvSpPr>
          <p:spPr bwMode="gray">
            <a:xfrm>
              <a:off x="2744984" y="4308893"/>
              <a:ext cx="511600" cy="19383"/>
            </a:xfrm>
            <a:prstGeom prst="rect">
              <a:avLst/>
            </a:pr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5" name="Rectangle 286"/>
            <p:cNvSpPr>
              <a:spLocks noChangeArrowheads="1"/>
            </p:cNvSpPr>
            <p:nvPr/>
          </p:nvSpPr>
          <p:spPr bwMode="gray">
            <a:xfrm>
              <a:off x="2744984" y="4374091"/>
              <a:ext cx="511600" cy="19383"/>
            </a:xfrm>
            <a:prstGeom prst="rect">
              <a:avLst/>
            </a:pr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6" name="Rectangle 287"/>
            <p:cNvSpPr>
              <a:spLocks noChangeArrowheads="1"/>
            </p:cNvSpPr>
            <p:nvPr/>
          </p:nvSpPr>
          <p:spPr bwMode="gray">
            <a:xfrm>
              <a:off x="2744984" y="4328276"/>
              <a:ext cx="32893" cy="45815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7" name="Rectangle 288"/>
            <p:cNvSpPr>
              <a:spLocks noChangeArrowheads="1"/>
            </p:cNvSpPr>
            <p:nvPr/>
          </p:nvSpPr>
          <p:spPr bwMode="gray">
            <a:xfrm>
              <a:off x="3224866" y="4328276"/>
              <a:ext cx="31718" cy="45815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8" name="Rectangle 289"/>
            <p:cNvSpPr>
              <a:spLocks noChangeArrowheads="1"/>
            </p:cNvSpPr>
            <p:nvPr/>
          </p:nvSpPr>
          <p:spPr bwMode="gray">
            <a:xfrm>
              <a:off x="2984631" y="4328276"/>
              <a:ext cx="33480" cy="45815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9" name="Rectangle 290"/>
            <p:cNvSpPr>
              <a:spLocks noChangeArrowheads="1"/>
            </p:cNvSpPr>
            <p:nvPr/>
          </p:nvSpPr>
          <p:spPr bwMode="gray">
            <a:xfrm>
              <a:off x="2744984" y="4120347"/>
              <a:ext cx="243759" cy="1885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0" name="Rectangle 291"/>
            <p:cNvSpPr>
              <a:spLocks noChangeArrowheads="1"/>
            </p:cNvSpPr>
            <p:nvPr/>
          </p:nvSpPr>
          <p:spPr bwMode="gray">
            <a:xfrm>
              <a:off x="2764367" y="4140905"/>
              <a:ext cx="63436" cy="428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1" name="Rectangle 292"/>
            <p:cNvSpPr>
              <a:spLocks noChangeArrowheads="1"/>
            </p:cNvSpPr>
            <p:nvPr/>
          </p:nvSpPr>
          <p:spPr bwMode="gray">
            <a:xfrm>
              <a:off x="2764367" y="4190831"/>
              <a:ext cx="63436" cy="7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2" name="Rectangle 293"/>
            <p:cNvSpPr>
              <a:spLocks noChangeArrowheads="1"/>
            </p:cNvSpPr>
            <p:nvPr/>
          </p:nvSpPr>
          <p:spPr bwMode="gray">
            <a:xfrm>
              <a:off x="2764367" y="4201991"/>
              <a:ext cx="63436" cy="8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3" name="Rectangle 294"/>
            <p:cNvSpPr>
              <a:spLocks noChangeArrowheads="1"/>
            </p:cNvSpPr>
            <p:nvPr/>
          </p:nvSpPr>
          <p:spPr bwMode="gray">
            <a:xfrm>
              <a:off x="3012825" y="4120347"/>
              <a:ext cx="243759" cy="1885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4" name="Rectangle 295"/>
            <p:cNvSpPr>
              <a:spLocks noChangeArrowheads="1"/>
            </p:cNvSpPr>
            <p:nvPr/>
          </p:nvSpPr>
          <p:spPr bwMode="gray">
            <a:xfrm>
              <a:off x="3032208" y="4140905"/>
              <a:ext cx="63436" cy="428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5" name="Rectangle 296"/>
            <p:cNvSpPr>
              <a:spLocks noChangeArrowheads="1"/>
            </p:cNvSpPr>
            <p:nvPr/>
          </p:nvSpPr>
          <p:spPr bwMode="gray">
            <a:xfrm>
              <a:off x="3032208" y="4190831"/>
              <a:ext cx="63436" cy="7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6" name="Rectangle 297"/>
            <p:cNvSpPr>
              <a:spLocks noChangeArrowheads="1"/>
            </p:cNvSpPr>
            <p:nvPr/>
          </p:nvSpPr>
          <p:spPr bwMode="gray">
            <a:xfrm>
              <a:off x="3032208" y="4201991"/>
              <a:ext cx="63436" cy="8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7" name="Rectangle 298"/>
            <p:cNvSpPr>
              <a:spLocks noChangeArrowheads="1"/>
            </p:cNvSpPr>
            <p:nvPr/>
          </p:nvSpPr>
          <p:spPr bwMode="gray">
            <a:xfrm>
              <a:off x="2744984" y="3925927"/>
              <a:ext cx="243759" cy="1873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8" name="Rectangle 299"/>
            <p:cNvSpPr>
              <a:spLocks noChangeArrowheads="1"/>
            </p:cNvSpPr>
            <p:nvPr/>
          </p:nvSpPr>
          <p:spPr bwMode="gray">
            <a:xfrm>
              <a:off x="2764367" y="3945311"/>
              <a:ext cx="63436" cy="428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9" name="Rectangle 300"/>
            <p:cNvSpPr>
              <a:spLocks noChangeArrowheads="1"/>
            </p:cNvSpPr>
            <p:nvPr/>
          </p:nvSpPr>
          <p:spPr bwMode="gray">
            <a:xfrm>
              <a:off x="2764367" y="3995237"/>
              <a:ext cx="63436" cy="8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0" name="Rectangle 301"/>
            <p:cNvSpPr>
              <a:spLocks noChangeArrowheads="1"/>
            </p:cNvSpPr>
            <p:nvPr/>
          </p:nvSpPr>
          <p:spPr bwMode="gray">
            <a:xfrm>
              <a:off x="2764367" y="4006397"/>
              <a:ext cx="63436" cy="8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1" name="Rectangle 302"/>
            <p:cNvSpPr>
              <a:spLocks noChangeArrowheads="1"/>
            </p:cNvSpPr>
            <p:nvPr/>
          </p:nvSpPr>
          <p:spPr bwMode="gray">
            <a:xfrm>
              <a:off x="3012825" y="3925927"/>
              <a:ext cx="243759" cy="1873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2" name="Rectangle 303"/>
            <p:cNvSpPr>
              <a:spLocks noChangeArrowheads="1"/>
            </p:cNvSpPr>
            <p:nvPr/>
          </p:nvSpPr>
          <p:spPr bwMode="gray">
            <a:xfrm>
              <a:off x="3032208" y="3945311"/>
              <a:ext cx="63436" cy="428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3" name="Rectangle 304"/>
            <p:cNvSpPr>
              <a:spLocks noChangeArrowheads="1"/>
            </p:cNvSpPr>
            <p:nvPr/>
          </p:nvSpPr>
          <p:spPr bwMode="gray">
            <a:xfrm>
              <a:off x="3032208" y="3995237"/>
              <a:ext cx="63436" cy="8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4" name="Rectangle 305"/>
            <p:cNvSpPr>
              <a:spLocks noChangeArrowheads="1"/>
            </p:cNvSpPr>
            <p:nvPr/>
          </p:nvSpPr>
          <p:spPr bwMode="gray">
            <a:xfrm>
              <a:off x="3032208" y="4006397"/>
              <a:ext cx="63436" cy="8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5" name="Rectangle 306"/>
            <p:cNvSpPr>
              <a:spLocks noChangeArrowheads="1"/>
            </p:cNvSpPr>
            <p:nvPr/>
          </p:nvSpPr>
          <p:spPr bwMode="gray">
            <a:xfrm>
              <a:off x="2744984" y="3732683"/>
              <a:ext cx="243759" cy="1873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6" name="Rectangle 307"/>
            <p:cNvSpPr>
              <a:spLocks noChangeArrowheads="1"/>
            </p:cNvSpPr>
            <p:nvPr/>
          </p:nvSpPr>
          <p:spPr bwMode="gray">
            <a:xfrm>
              <a:off x="2764367" y="3752066"/>
              <a:ext cx="63436" cy="434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7" name="Rectangle 308"/>
            <p:cNvSpPr>
              <a:spLocks noChangeArrowheads="1"/>
            </p:cNvSpPr>
            <p:nvPr/>
          </p:nvSpPr>
          <p:spPr bwMode="gray">
            <a:xfrm>
              <a:off x="2764367" y="3801992"/>
              <a:ext cx="63436" cy="88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8" name="Rectangle 309"/>
            <p:cNvSpPr>
              <a:spLocks noChangeArrowheads="1"/>
            </p:cNvSpPr>
            <p:nvPr/>
          </p:nvSpPr>
          <p:spPr bwMode="gray">
            <a:xfrm>
              <a:off x="2764367" y="3813152"/>
              <a:ext cx="63436" cy="88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9" name="Rectangle 310"/>
            <p:cNvSpPr>
              <a:spLocks noChangeArrowheads="1"/>
            </p:cNvSpPr>
            <p:nvPr/>
          </p:nvSpPr>
          <p:spPr bwMode="gray">
            <a:xfrm>
              <a:off x="3012825" y="3732683"/>
              <a:ext cx="243759" cy="1873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0" name="Rectangle 311"/>
            <p:cNvSpPr>
              <a:spLocks noChangeArrowheads="1"/>
            </p:cNvSpPr>
            <p:nvPr/>
          </p:nvSpPr>
          <p:spPr bwMode="gray">
            <a:xfrm>
              <a:off x="3032208" y="3752066"/>
              <a:ext cx="63436" cy="434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1" name="Rectangle 312"/>
            <p:cNvSpPr>
              <a:spLocks noChangeArrowheads="1"/>
            </p:cNvSpPr>
            <p:nvPr/>
          </p:nvSpPr>
          <p:spPr bwMode="gray">
            <a:xfrm>
              <a:off x="3032208" y="3801992"/>
              <a:ext cx="63436" cy="88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2" name="Rectangle 313"/>
            <p:cNvSpPr>
              <a:spLocks noChangeArrowheads="1"/>
            </p:cNvSpPr>
            <p:nvPr/>
          </p:nvSpPr>
          <p:spPr bwMode="gray">
            <a:xfrm>
              <a:off x="3032208" y="3813152"/>
              <a:ext cx="63436" cy="88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503" name="Gruppieren 1502"/>
            <p:cNvGrpSpPr/>
            <p:nvPr/>
          </p:nvGrpSpPr>
          <p:grpSpPr bwMode="gray">
            <a:xfrm>
              <a:off x="574201" y="3732683"/>
              <a:ext cx="512187" cy="660791"/>
              <a:chOff x="574201" y="3732683"/>
              <a:chExt cx="512187" cy="660791"/>
            </a:xfrm>
          </p:grpSpPr>
          <p:sp>
            <p:nvSpPr>
              <p:cNvPr id="1544" name="Rectangle 314"/>
              <p:cNvSpPr>
                <a:spLocks noChangeArrowheads="1"/>
              </p:cNvSpPr>
              <p:nvPr/>
            </p:nvSpPr>
            <p:spPr bwMode="gray">
              <a:xfrm>
                <a:off x="574201" y="4308893"/>
                <a:ext cx="512187" cy="19383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5" name="Rectangle 315"/>
              <p:cNvSpPr>
                <a:spLocks noChangeArrowheads="1"/>
              </p:cNvSpPr>
              <p:nvPr/>
            </p:nvSpPr>
            <p:spPr bwMode="gray">
              <a:xfrm>
                <a:off x="574201" y="4374091"/>
                <a:ext cx="512187" cy="19383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6" name="Rectangle 316"/>
              <p:cNvSpPr>
                <a:spLocks noChangeArrowheads="1"/>
              </p:cNvSpPr>
              <p:nvPr/>
            </p:nvSpPr>
            <p:spPr bwMode="gray">
              <a:xfrm>
                <a:off x="574201" y="4328276"/>
                <a:ext cx="33480" cy="45815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7" name="Rectangle 317"/>
              <p:cNvSpPr>
                <a:spLocks noChangeArrowheads="1"/>
              </p:cNvSpPr>
              <p:nvPr/>
            </p:nvSpPr>
            <p:spPr bwMode="gray">
              <a:xfrm>
                <a:off x="1054670" y="4328276"/>
                <a:ext cx="31718" cy="45815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8" name="Rectangle 318"/>
              <p:cNvSpPr>
                <a:spLocks noChangeArrowheads="1"/>
              </p:cNvSpPr>
              <p:nvPr/>
            </p:nvSpPr>
            <p:spPr bwMode="gray">
              <a:xfrm>
                <a:off x="814436" y="4328276"/>
                <a:ext cx="33480" cy="45815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9" name="Rectangle 319"/>
              <p:cNvSpPr>
                <a:spLocks noChangeArrowheads="1"/>
              </p:cNvSpPr>
              <p:nvPr/>
            </p:nvSpPr>
            <p:spPr bwMode="gray">
              <a:xfrm>
                <a:off x="574201" y="4120347"/>
                <a:ext cx="244346" cy="1885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0" name="Rectangle 320"/>
              <p:cNvSpPr>
                <a:spLocks noChangeArrowheads="1"/>
              </p:cNvSpPr>
              <p:nvPr/>
            </p:nvSpPr>
            <p:spPr bwMode="gray">
              <a:xfrm>
                <a:off x="593584" y="4140905"/>
                <a:ext cx="64024" cy="4287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1" name="Rectangle 321"/>
              <p:cNvSpPr>
                <a:spLocks noChangeArrowheads="1"/>
              </p:cNvSpPr>
              <p:nvPr/>
            </p:nvSpPr>
            <p:spPr bwMode="gray">
              <a:xfrm>
                <a:off x="593584" y="4190831"/>
                <a:ext cx="64024" cy="704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2" name="Rectangle 322"/>
              <p:cNvSpPr>
                <a:spLocks noChangeArrowheads="1"/>
              </p:cNvSpPr>
              <p:nvPr/>
            </p:nvSpPr>
            <p:spPr bwMode="gray">
              <a:xfrm>
                <a:off x="593584" y="4201991"/>
                <a:ext cx="64024" cy="8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3" name="Rectangle 323"/>
              <p:cNvSpPr>
                <a:spLocks noChangeArrowheads="1"/>
              </p:cNvSpPr>
              <p:nvPr/>
            </p:nvSpPr>
            <p:spPr bwMode="gray">
              <a:xfrm>
                <a:off x="842042" y="4120347"/>
                <a:ext cx="244346" cy="1885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4" name="Rectangle 324"/>
              <p:cNvSpPr>
                <a:spLocks noChangeArrowheads="1"/>
              </p:cNvSpPr>
              <p:nvPr/>
            </p:nvSpPr>
            <p:spPr bwMode="gray">
              <a:xfrm>
                <a:off x="861426" y="4140905"/>
                <a:ext cx="64024" cy="4287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5" name="Rectangle 325"/>
              <p:cNvSpPr>
                <a:spLocks noChangeArrowheads="1"/>
              </p:cNvSpPr>
              <p:nvPr/>
            </p:nvSpPr>
            <p:spPr bwMode="gray">
              <a:xfrm>
                <a:off x="861426" y="4190831"/>
                <a:ext cx="64024" cy="704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6" name="Rectangle 326"/>
              <p:cNvSpPr>
                <a:spLocks noChangeArrowheads="1"/>
              </p:cNvSpPr>
              <p:nvPr/>
            </p:nvSpPr>
            <p:spPr bwMode="gray">
              <a:xfrm>
                <a:off x="861426" y="4201991"/>
                <a:ext cx="64024" cy="8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7" name="Rectangle 327"/>
              <p:cNvSpPr>
                <a:spLocks noChangeArrowheads="1"/>
              </p:cNvSpPr>
              <p:nvPr/>
            </p:nvSpPr>
            <p:spPr bwMode="gray">
              <a:xfrm>
                <a:off x="574201" y="3925927"/>
                <a:ext cx="244346" cy="18737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8" name="Rectangle 328"/>
              <p:cNvSpPr>
                <a:spLocks noChangeArrowheads="1"/>
              </p:cNvSpPr>
              <p:nvPr/>
            </p:nvSpPr>
            <p:spPr bwMode="gray">
              <a:xfrm>
                <a:off x="593584" y="3945311"/>
                <a:ext cx="64024" cy="4287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9" name="Rectangle 329"/>
              <p:cNvSpPr>
                <a:spLocks noChangeArrowheads="1"/>
              </p:cNvSpPr>
              <p:nvPr/>
            </p:nvSpPr>
            <p:spPr bwMode="gray">
              <a:xfrm>
                <a:off x="593584" y="3995237"/>
                <a:ext cx="64024" cy="8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0" name="Rectangle 330"/>
              <p:cNvSpPr>
                <a:spLocks noChangeArrowheads="1"/>
              </p:cNvSpPr>
              <p:nvPr/>
            </p:nvSpPr>
            <p:spPr bwMode="gray">
              <a:xfrm>
                <a:off x="593584" y="4006397"/>
                <a:ext cx="64024" cy="8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1" name="Rectangle 331"/>
              <p:cNvSpPr>
                <a:spLocks noChangeArrowheads="1"/>
              </p:cNvSpPr>
              <p:nvPr/>
            </p:nvSpPr>
            <p:spPr bwMode="gray">
              <a:xfrm>
                <a:off x="842042" y="3925927"/>
                <a:ext cx="244346" cy="18737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2" name="Rectangle 332"/>
              <p:cNvSpPr>
                <a:spLocks noChangeArrowheads="1"/>
              </p:cNvSpPr>
              <p:nvPr/>
            </p:nvSpPr>
            <p:spPr bwMode="gray">
              <a:xfrm>
                <a:off x="861426" y="3945311"/>
                <a:ext cx="64024" cy="4287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3" name="Rectangle 333"/>
              <p:cNvSpPr>
                <a:spLocks noChangeArrowheads="1"/>
              </p:cNvSpPr>
              <p:nvPr/>
            </p:nvSpPr>
            <p:spPr bwMode="gray">
              <a:xfrm>
                <a:off x="861426" y="3995237"/>
                <a:ext cx="64024" cy="8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4" name="Rectangle 334"/>
              <p:cNvSpPr>
                <a:spLocks noChangeArrowheads="1"/>
              </p:cNvSpPr>
              <p:nvPr/>
            </p:nvSpPr>
            <p:spPr bwMode="gray">
              <a:xfrm>
                <a:off x="861426" y="4006397"/>
                <a:ext cx="64024" cy="8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5" name="Rectangle 335"/>
              <p:cNvSpPr>
                <a:spLocks noChangeArrowheads="1"/>
              </p:cNvSpPr>
              <p:nvPr/>
            </p:nvSpPr>
            <p:spPr bwMode="gray">
              <a:xfrm>
                <a:off x="574201" y="3732683"/>
                <a:ext cx="244346" cy="18737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6" name="Rectangle 336"/>
              <p:cNvSpPr>
                <a:spLocks noChangeArrowheads="1"/>
              </p:cNvSpPr>
              <p:nvPr/>
            </p:nvSpPr>
            <p:spPr bwMode="gray">
              <a:xfrm>
                <a:off x="593584" y="3752066"/>
                <a:ext cx="64024" cy="434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7" name="Rectangle 337"/>
              <p:cNvSpPr>
                <a:spLocks noChangeArrowheads="1"/>
              </p:cNvSpPr>
              <p:nvPr/>
            </p:nvSpPr>
            <p:spPr bwMode="gray">
              <a:xfrm>
                <a:off x="593584" y="3801992"/>
                <a:ext cx="64024" cy="881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8" name="Rectangle 338"/>
              <p:cNvSpPr>
                <a:spLocks noChangeArrowheads="1"/>
              </p:cNvSpPr>
              <p:nvPr/>
            </p:nvSpPr>
            <p:spPr bwMode="gray">
              <a:xfrm>
                <a:off x="593584" y="3813152"/>
                <a:ext cx="64024" cy="881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04" name="Freeform 339"/>
            <p:cNvSpPr>
              <a:spLocks/>
            </p:cNvSpPr>
            <p:nvPr/>
          </p:nvSpPr>
          <p:spPr bwMode="gray">
            <a:xfrm>
              <a:off x="2293883" y="3828424"/>
              <a:ext cx="242584" cy="186196"/>
            </a:xfrm>
            <a:custGeom>
              <a:avLst/>
              <a:gdLst>
                <a:gd name="T0" fmla="*/ 103 w 175"/>
                <a:gd name="T1" fmla="*/ 115 h 134"/>
                <a:gd name="T2" fmla="*/ 0 w 175"/>
                <a:gd name="T3" fmla="*/ 103 h 134"/>
                <a:gd name="T4" fmla="*/ 20 w 175"/>
                <a:gd name="T5" fmla="*/ 67 h 134"/>
                <a:gd name="T6" fmla="*/ 86 w 175"/>
                <a:gd name="T7" fmla="*/ 78 h 134"/>
                <a:gd name="T8" fmla="*/ 133 w 175"/>
                <a:gd name="T9" fmla="*/ 18 h 134"/>
                <a:gd name="T10" fmla="*/ 157 w 175"/>
                <a:gd name="T11" fmla="*/ 2 h 134"/>
                <a:gd name="T12" fmla="*/ 173 w 175"/>
                <a:gd name="T13" fmla="*/ 27 h 134"/>
                <a:gd name="T14" fmla="*/ 103 w 175"/>
                <a:gd name="T15" fmla="*/ 1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34">
                  <a:moveTo>
                    <a:pt x="103" y="115"/>
                  </a:moveTo>
                  <a:cubicBezTo>
                    <a:pt x="66" y="134"/>
                    <a:pt x="0" y="103"/>
                    <a:pt x="0" y="103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68" y="85"/>
                    <a:pt x="86" y="78"/>
                  </a:cubicBezTo>
                  <a:cubicBezTo>
                    <a:pt x="124" y="61"/>
                    <a:pt x="132" y="18"/>
                    <a:pt x="133" y="18"/>
                  </a:cubicBezTo>
                  <a:cubicBezTo>
                    <a:pt x="135" y="7"/>
                    <a:pt x="146" y="0"/>
                    <a:pt x="157" y="2"/>
                  </a:cubicBezTo>
                  <a:cubicBezTo>
                    <a:pt x="169" y="5"/>
                    <a:pt x="175" y="16"/>
                    <a:pt x="173" y="27"/>
                  </a:cubicBezTo>
                  <a:cubicBezTo>
                    <a:pt x="172" y="30"/>
                    <a:pt x="159" y="87"/>
                    <a:pt x="103" y="115"/>
                  </a:cubicBezTo>
                  <a:close/>
                </a:path>
              </a:pathLst>
            </a:custGeom>
            <a:solidFill>
              <a:srgbClr val="C6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340"/>
            <p:cNvSpPr>
              <a:spLocks/>
            </p:cNvSpPr>
            <p:nvPr/>
          </p:nvSpPr>
          <p:spPr bwMode="gray">
            <a:xfrm>
              <a:off x="2436614" y="4113299"/>
              <a:ext cx="224963" cy="280175"/>
            </a:xfrm>
            <a:custGeom>
              <a:avLst/>
              <a:gdLst>
                <a:gd name="T0" fmla="*/ 52 w 383"/>
                <a:gd name="T1" fmla="*/ 477 h 477"/>
                <a:gd name="T2" fmla="*/ 0 w 383"/>
                <a:gd name="T3" fmla="*/ 245 h 477"/>
                <a:gd name="T4" fmla="*/ 21 w 383"/>
                <a:gd name="T5" fmla="*/ 0 h 477"/>
                <a:gd name="T6" fmla="*/ 307 w 383"/>
                <a:gd name="T7" fmla="*/ 42 h 477"/>
                <a:gd name="T8" fmla="*/ 303 w 383"/>
                <a:gd name="T9" fmla="*/ 248 h 477"/>
                <a:gd name="T10" fmla="*/ 383 w 383"/>
                <a:gd name="T11" fmla="*/ 477 h 477"/>
                <a:gd name="T12" fmla="*/ 279 w 383"/>
                <a:gd name="T13" fmla="*/ 477 h 477"/>
                <a:gd name="T14" fmla="*/ 187 w 383"/>
                <a:gd name="T15" fmla="*/ 274 h 477"/>
                <a:gd name="T16" fmla="*/ 163 w 383"/>
                <a:gd name="T17" fmla="*/ 120 h 477"/>
                <a:gd name="T18" fmla="*/ 147 w 383"/>
                <a:gd name="T19" fmla="*/ 120 h 477"/>
                <a:gd name="T20" fmla="*/ 121 w 383"/>
                <a:gd name="T21" fmla="*/ 250 h 477"/>
                <a:gd name="T22" fmla="*/ 149 w 383"/>
                <a:gd name="T23" fmla="*/ 477 h 477"/>
                <a:gd name="T24" fmla="*/ 52 w 383"/>
                <a:gd name="T25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477">
                  <a:moveTo>
                    <a:pt x="52" y="477"/>
                  </a:moveTo>
                  <a:lnTo>
                    <a:pt x="0" y="245"/>
                  </a:lnTo>
                  <a:lnTo>
                    <a:pt x="21" y="0"/>
                  </a:lnTo>
                  <a:lnTo>
                    <a:pt x="307" y="42"/>
                  </a:lnTo>
                  <a:lnTo>
                    <a:pt x="303" y="248"/>
                  </a:lnTo>
                  <a:lnTo>
                    <a:pt x="383" y="477"/>
                  </a:lnTo>
                  <a:lnTo>
                    <a:pt x="279" y="477"/>
                  </a:lnTo>
                  <a:lnTo>
                    <a:pt x="187" y="274"/>
                  </a:lnTo>
                  <a:lnTo>
                    <a:pt x="163" y="120"/>
                  </a:lnTo>
                  <a:lnTo>
                    <a:pt x="147" y="120"/>
                  </a:lnTo>
                  <a:lnTo>
                    <a:pt x="121" y="250"/>
                  </a:lnTo>
                  <a:lnTo>
                    <a:pt x="149" y="477"/>
                  </a:lnTo>
                  <a:lnTo>
                    <a:pt x="52" y="477"/>
                  </a:lnTo>
                  <a:close/>
                </a:path>
              </a:pathLst>
            </a:custGeom>
            <a:solidFill>
              <a:srgbClr val="C6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341"/>
            <p:cNvSpPr>
              <a:spLocks/>
            </p:cNvSpPr>
            <p:nvPr/>
          </p:nvSpPr>
          <p:spPr bwMode="gray">
            <a:xfrm>
              <a:off x="2530006" y="3769100"/>
              <a:ext cx="73422" cy="95741"/>
            </a:xfrm>
            <a:custGeom>
              <a:avLst/>
              <a:gdLst>
                <a:gd name="T0" fmla="*/ 125 w 125"/>
                <a:gd name="T1" fmla="*/ 9 h 163"/>
                <a:gd name="T2" fmla="*/ 111 w 125"/>
                <a:gd name="T3" fmla="*/ 163 h 163"/>
                <a:gd name="T4" fmla="*/ 0 w 125"/>
                <a:gd name="T5" fmla="*/ 153 h 163"/>
                <a:gd name="T6" fmla="*/ 14 w 125"/>
                <a:gd name="T7" fmla="*/ 0 h 163"/>
                <a:gd name="T8" fmla="*/ 125 w 125"/>
                <a:gd name="T9" fmla="*/ 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63">
                  <a:moveTo>
                    <a:pt x="125" y="9"/>
                  </a:moveTo>
                  <a:lnTo>
                    <a:pt x="111" y="163"/>
                  </a:lnTo>
                  <a:lnTo>
                    <a:pt x="0" y="153"/>
                  </a:lnTo>
                  <a:lnTo>
                    <a:pt x="14" y="0"/>
                  </a:lnTo>
                  <a:lnTo>
                    <a:pt x="125" y="9"/>
                  </a:lnTo>
                  <a:close/>
                </a:path>
              </a:pathLst>
            </a:custGeom>
            <a:solidFill>
              <a:srgbClr val="CE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342"/>
            <p:cNvSpPr>
              <a:spLocks/>
            </p:cNvSpPr>
            <p:nvPr/>
          </p:nvSpPr>
          <p:spPr bwMode="gray">
            <a:xfrm>
              <a:off x="2438376" y="3817264"/>
              <a:ext cx="219090" cy="320704"/>
            </a:xfrm>
            <a:custGeom>
              <a:avLst/>
              <a:gdLst>
                <a:gd name="T0" fmla="*/ 1 w 158"/>
                <a:gd name="T1" fmla="*/ 201 h 231"/>
                <a:gd name="T2" fmla="*/ 22 w 158"/>
                <a:gd name="T3" fmla="*/ 24 h 231"/>
                <a:gd name="T4" fmla="*/ 51 w 158"/>
                <a:gd name="T5" fmla="*/ 1 h 231"/>
                <a:gd name="T6" fmla="*/ 128 w 158"/>
                <a:gd name="T7" fmla="*/ 11 h 231"/>
                <a:gd name="T8" fmla="*/ 156 w 158"/>
                <a:gd name="T9" fmla="*/ 46 h 231"/>
                <a:gd name="T10" fmla="*/ 129 w 158"/>
                <a:gd name="T11" fmla="*/ 231 h 231"/>
                <a:gd name="T12" fmla="*/ 9 w 158"/>
                <a:gd name="T13" fmla="*/ 214 h 231"/>
                <a:gd name="T14" fmla="*/ 1 w 158"/>
                <a:gd name="T15" fmla="*/ 20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231">
                  <a:moveTo>
                    <a:pt x="1" y="201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4" y="10"/>
                    <a:pt x="37" y="0"/>
                    <a:pt x="51" y="1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46" y="13"/>
                    <a:pt x="158" y="29"/>
                    <a:pt x="156" y="46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3" y="212"/>
                    <a:pt x="0" y="207"/>
                    <a:pt x="1" y="201"/>
                  </a:cubicBezTo>
                  <a:close/>
                </a:path>
              </a:pathLst>
            </a:custGeom>
            <a:solidFill>
              <a:srgbClr val="E54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343"/>
            <p:cNvSpPr>
              <a:spLocks/>
            </p:cNvSpPr>
            <p:nvPr/>
          </p:nvSpPr>
          <p:spPr bwMode="gray">
            <a:xfrm>
              <a:off x="2479492" y="3584665"/>
              <a:ext cx="209692" cy="238472"/>
            </a:xfrm>
            <a:custGeom>
              <a:avLst/>
              <a:gdLst>
                <a:gd name="T0" fmla="*/ 5 w 151"/>
                <a:gd name="T1" fmla="*/ 65 h 172"/>
                <a:gd name="T2" fmla="*/ 83 w 151"/>
                <a:gd name="T3" fmla="*/ 4 h 172"/>
                <a:gd name="T4" fmla="*/ 146 w 151"/>
                <a:gd name="T5" fmla="*/ 80 h 172"/>
                <a:gd name="T6" fmla="*/ 65 w 151"/>
                <a:gd name="T7" fmla="*/ 168 h 172"/>
                <a:gd name="T8" fmla="*/ 5 w 151"/>
                <a:gd name="T9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72">
                  <a:moveTo>
                    <a:pt x="5" y="65"/>
                  </a:moveTo>
                  <a:cubicBezTo>
                    <a:pt x="11" y="12"/>
                    <a:pt x="44" y="0"/>
                    <a:pt x="83" y="4"/>
                  </a:cubicBezTo>
                  <a:cubicBezTo>
                    <a:pt x="121" y="8"/>
                    <a:pt x="151" y="27"/>
                    <a:pt x="146" y="80"/>
                  </a:cubicBezTo>
                  <a:cubicBezTo>
                    <a:pt x="140" y="133"/>
                    <a:pt x="104" y="172"/>
                    <a:pt x="65" y="168"/>
                  </a:cubicBezTo>
                  <a:cubicBezTo>
                    <a:pt x="26" y="164"/>
                    <a:pt x="0" y="118"/>
                    <a:pt x="5" y="65"/>
                  </a:cubicBezTo>
                  <a:close/>
                </a:path>
              </a:pathLst>
            </a:custGeom>
            <a:solidFill>
              <a:srgbClr val="FA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344"/>
            <p:cNvSpPr>
              <a:spLocks/>
            </p:cNvSpPr>
            <p:nvPr/>
          </p:nvSpPr>
          <p:spPr bwMode="gray">
            <a:xfrm>
              <a:off x="2578170" y="3696853"/>
              <a:ext cx="23495" cy="27606"/>
            </a:xfrm>
            <a:custGeom>
              <a:avLst/>
              <a:gdLst>
                <a:gd name="T0" fmla="*/ 1 w 17"/>
                <a:gd name="T1" fmla="*/ 9 h 20"/>
                <a:gd name="T2" fmla="*/ 10 w 17"/>
                <a:gd name="T3" fmla="*/ 0 h 20"/>
                <a:gd name="T4" fmla="*/ 16 w 17"/>
                <a:gd name="T5" fmla="*/ 11 h 20"/>
                <a:gd name="T6" fmla="*/ 8 w 17"/>
                <a:gd name="T7" fmla="*/ 20 h 20"/>
                <a:gd name="T8" fmla="*/ 1 w 17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" y="9"/>
                  </a:moveTo>
                  <a:cubicBezTo>
                    <a:pt x="2" y="4"/>
                    <a:pt x="5" y="0"/>
                    <a:pt x="10" y="0"/>
                  </a:cubicBezTo>
                  <a:cubicBezTo>
                    <a:pt x="14" y="1"/>
                    <a:pt x="17" y="5"/>
                    <a:pt x="16" y="11"/>
                  </a:cubicBezTo>
                  <a:cubicBezTo>
                    <a:pt x="16" y="16"/>
                    <a:pt x="12" y="20"/>
                    <a:pt x="8" y="20"/>
                  </a:cubicBezTo>
                  <a:cubicBezTo>
                    <a:pt x="3" y="19"/>
                    <a:pt x="0" y="15"/>
                    <a:pt x="1" y="9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345"/>
            <p:cNvSpPr>
              <a:spLocks/>
            </p:cNvSpPr>
            <p:nvPr/>
          </p:nvSpPr>
          <p:spPr bwMode="gray">
            <a:xfrm>
              <a:off x="2512972" y="3686868"/>
              <a:ext cx="23495" cy="28194"/>
            </a:xfrm>
            <a:custGeom>
              <a:avLst/>
              <a:gdLst>
                <a:gd name="T0" fmla="*/ 1 w 17"/>
                <a:gd name="T1" fmla="*/ 9 h 20"/>
                <a:gd name="T2" fmla="*/ 9 w 17"/>
                <a:gd name="T3" fmla="*/ 0 h 20"/>
                <a:gd name="T4" fmla="*/ 16 w 17"/>
                <a:gd name="T5" fmla="*/ 11 h 20"/>
                <a:gd name="T6" fmla="*/ 7 w 17"/>
                <a:gd name="T7" fmla="*/ 20 h 20"/>
                <a:gd name="T8" fmla="*/ 1 w 17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" y="9"/>
                  </a:moveTo>
                  <a:cubicBezTo>
                    <a:pt x="1" y="4"/>
                    <a:pt x="5" y="0"/>
                    <a:pt x="9" y="0"/>
                  </a:cubicBezTo>
                  <a:cubicBezTo>
                    <a:pt x="14" y="1"/>
                    <a:pt x="17" y="6"/>
                    <a:pt x="16" y="11"/>
                  </a:cubicBezTo>
                  <a:cubicBezTo>
                    <a:pt x="16" y="16"/>
                    <a:pt x="12" y="20"/>
                    <a:pt x="7" y="20"/>
                  </a:cubicBezTo>
                  <a:cubicBezTo>
                    <a:pt x="3" y="20"/>
                    <a:pt x="0" y="15"/>
                    <a:pt x="1" y="9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346"/>
            <p:cNvSpPr>
              <a:spLocks/>
            </p:cNvSpPr>
            <p:nvPr/>
          </p:nvSpPr>
          <p:spPr bwMode="gray">
            <a:xfrm>
              <a:off x="2482429" y="3541200"/>
              <a:ext cx="248458" cy="167988"/>
            </a:xfrm>
            <a:custGeom>
              <a:avLst/>
              <a:gdLst>
                <a:gd name="T0" fmla="*/ 51 w 179"/>
                <a:gd name="T1" fmla="*/ 89 h 121"/>
                <a:gd name="T2" fmla="*/ 4 w 179"/>
                <a:gd name="T3" fmla="*/ 93 h 121"/>
                <a:gd name="T4" fmla="*/ 89 w 179"/>
                <a:gd name="T5" fmla="*/ 18 h 121"/>
                <a:gd name="T6" fmla="*/ 142 w 179"/>
                <a:gd name="T7" fmla="*/ 121 h 121"/>
                <a:gd name="T8" fmla="*/ 51 w 179"/>
                <a:gd name="T9" fmla="*/ 8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21">
                  <a:moveTo>
                    <a:pt x="51" y="89"/>
                  </a:moveTo>
                  <a:cubicBezTo>
                    <a:pt x="15" y="87"/>
                    <a:pt x="4" y="93"/>
                    <a:pt x="4" y="93"/>
                  </a:cubicBezTo>
                  <a:cubicBezTo>
                    <a:pt x="4" y="93"/>
                    <a:pt x="0" y="0"/>
                    <a:pt x="89" y="18"/>
                  </a:cubicBezTo>
                  <a:cubicBezTo>
                    <a:pt x="179" y="36"/>
                    <a:pt x="142" y="121"/>
                    <a:pt x="142" y="121"/>
                  </a:cubicBezTo>
                  <a:cubicBezTo>
                    <a:pt x="142" y="121"/>
                    <a:pt x="84" y="91"/>
                    <a:pt x="51" y="89"/>
                  </a:cubicBezTo>
                  <a:close/>
                </a:path>
              </a:pathLst>
            </a:custGeom>
            <a:solidFill>
              <a:srgbClr val="E54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347"/>
            <p:cNvSpPr>
              <a:spLocks/>
            </p:cNvSpPr>
            <p:nvPr/>
          </p:nvSpPr>
          <p:spPr bwMode="gray">
            <a:xfrm>
              <a:off x="2463046" y="3571743"/>
              <a:ext cx="184434" cy="119236"/>
            </a:xfrm>
            <a:custGeom>
              <a:avLst/>
              <a:gdLst>
                <a:gd name="T0" fmla="*/ 66 w 133"/>
                <a:gd name="T1" fmla="*/ 66 h 86"/>
                <a:gd name="T2" fmla="*/ 18 w 133"/>
                <a:gd name="T3" fmla="*/ 71 h 86"/>
                <a:gd name="T4" fmla="*/ 18 w 133"/>
                <a:gd name="T5" fmla="*/ 70 h 86"/>
                <a:gd name="T6" fmla="*/ 2 w 133"/>
                <a:gd name="T7" fmla="*/ 37 h 86"/>
                <a:gd name="T8" fmla="*/ 39 w 133"/>
                <a:gd name="T9" fmla="*/ 8 h 86"/>
                <a:gd name="T10" fmla="*/ 129 w 133"/>
                <a:gd name="T11" fmla="*/ 86 h 86"/>
                <a:gd name="T12" fmla="*/ 66 w 133"/>
                <a:gd name="T13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6">
                  <a:moveTo>
                    <a:pt x="66" y="66"/>
                  </a:moveTo>
                  <a:cubicBezTo>
                    <a:pt x="35" y="65"/>
                    <a:pt x="21" y="69"/>
                    <a:pt x="18" y="71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6" y="61"/>
                    <a:pt x="0" y="49"/>
                    <a:pt x="2" y="37"/>
                  </a:cubicBezTo>
                  <a:cubicBezTo>
                    <a:pt x="5" y="19"/>
                    <a:pt x="17" y="11"/>
                    <a:pt x="39" y="8"/>
                  </a:cubicBezTo>
                  <a:cubicBezTo>
                    <a:pt x="97" y="0"/>
                    <a:pt x="133" y="63"/>
                    <a:pt x="129" y="86"/>
                  </a:cubicBezTo>
                  <a:cubicBezTo>
                    <a:pt x="110" y="78"/>
                    <a:pt x="84" y="68"/>
                    <a:pt x="66" y="66"/>
                  </a:cubicBezTo>
                  <a:close/>
                </a:path>
              </a:pathLst>
            </a:custGeom>
            <a:solidFill>
              <a:srgbClr val="C6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3" name="Rectangle 348"/>
            <p:cNvSpPr>
              <a:spLocks noChangeArrowheads="1"/>
            </p:cNvSpPr>
            <p:nvPr/>
          </p:nvSpPr>
          <p:spPr bwMode="gray">
            <a:xfrm>
              <a:off x="2252180" y="3881287"/>
              <a:ext cx="244346" cy="1873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4" name="Rectangle 349"/>
            <p:cNvSpPr>
              <a:spLocks noChangeArrowheads="1"/>
            </p:cNvSpPr>
            <p:nvPr/>
          </p:nvSpPr>
          <p:spPr bwMode="gray">
            <a:xfrm>
              <a:off x="2414294" y="3900671"/>
              <a:ext cx="64024" cy="428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5" name="Rectangle 350"/>
            <p:cNvSpPr>
              <a:spLocks noChangeArrowheads="1"/>
            </p:cNvSpPr>
            <p:nvPr/>
          </p:nvSpPr>
          <p:spPr bwMode="gray">
            <a:xfrm>
              <a:off x="2414294" y="3950597"/>
              <a:ext cx="64024" cy="8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6" name="Rectangle 351"/>
            <p:cNvSpPr>
              <a:spLocks noChangeArrowheads="1"/>
            </p:cNvSpPr>
            <p:nvPr/>
          </p:nvSpPr>
          <p:spPr bwMode="gray">
            <a:xfrm>
              <a:off x="2414294" y="3961757"/>
              <a:ext cx="64024" cy="82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352"/>
            <p:cNvSpPr>
              <a:spLocks/>
            </p:cNvSpPr>
            <p:nvPr/>
          </p:nvSpPr>
          <p:spPr bwMode="gray">
            <a:xfrm>
              <a:off x="2418993" y="3861904"/>
              <a:ext cx="235536" cy="193245"/>
            </a:xfrm>
            <a:custGeom>
              <a:avLst/>
              <a:gdLst>
                <a:gd name="T0" fmla="*/ 127 w 170"/>
                <a:gd name="T1" fmla="*/ 19 h 139"/>
                <a:gd name="T2" fmla="*/ 151 w 170"/>
                <a:gd name="T3" fmla="*/ 2 h 139"/>
                <a:gd name="T4" fmla="*/ 168 w 170"/>
                <a:gd name="T5" fmla="*/ 25 h 139"/>
                <a:gd name="T6" fmla="*/ 104 w 170"/>
                <a:gd name="T7" fmla="*/ 118 h 139"/>
                <a:gd name="T8" fmla="*/ 0 w 170"/>
                <a:gd name="T9" fmla="*/ 113 h 139"/>
                <a:gd name="T10" fmla="*/ 19 w 170"/>
                <a:gd name="T11" fmla="*/ 76 h 139"/>
                <a:gd name="T12" fmla="*/ 85 w 170"/>
                <a:gd name="T13" fmla="*/ 82 h 139"/>
                <a:gd name="T14" fmla="*/ 127 w 170"/>
                <a:gd name="T15" fmla="*/ 1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39">
                  <a:moveTo>
                    <a:pt x="127" y="19"/>
                  </a:moveTo>
                  <a:cubicBezTo>
                    <a:pt x="129" y="7"/>
                    <a:pt x="140" y="0"/>
                    <a:pt x="151" y="2"/>
                  </a:cubicBezTo>
                  <a:cubicBezTo>
                    <a:pt x="162" y="3"/>
                    <a:pt x="170" y="14"/>
                    <a:pt x="168" y="25"/>
                  </a:cubicBezTo>
                  <a:cubicBezTo>
                    <a:pt x="167" y="29"/>
                    <a:pt x="158" y="86"/>
                    <a:pt x="104" y="118"/>
                  </a:cubicBezTo>
                  <a:cubicBezTo>
                    <a:pt x="69" y="139"/>
                    <a:pt x="0" y="113"/>
                    <a:pt x="0" y="113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67" y="91"/>
                    <a:pt x="85" y="82"/>
                  </a:cubicBezTo>
                  <a:cubicBezTo>
                    <a:pt x="122" y="62"/>
                    <a:pt x="127" y="19"/>
                    <a:pt x="127" y="19"/>
                  </a:cubicBezTo>
                  <a:close/>
                </a:path>
              </a:pathLst>
            </a:custGeom>
            <a:solidFill>
              <a:srgbClr val="D30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353"/>
            <p:cNvSpPr>
              <a:spLocks/>
            </p:cNvSpPr>
            <p:nvPr/>
          </p:nvSpPr>
          <p:spPr bwMode="gray">
            <a:xfrm>
              <a:off x="2020756" y="3667484"/>
              <a:ext cx="27607" cy="87518"/>
            </a:xfrm>
            <a:custGeom>
              <a:avLst/>
              <a:gdLst>
                <a:gd name="T0" fmla="*/ 15 w 20"/>
                <a:gd name="T1" fmla="*/ 0 h 63"/>
                <a:gd name="T2" fmla="*/ 13 w 20"/>
                <a:gd name="T3" fmla="*/ 45 h 63"/>
                <a:gd name="T4" fmla="*/ 0 w 20"/>
                <a:gd name="T5" fmla="*/ 63 h 63"/>
                <a:gd name="T6" fmla="*/ 15 w 20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3">
                  <a:moveTo>
                    <a:pt x="15" y="0"/>
                  </a:moveTo>
                  <a:cubicBezTo>
                    <a:pt x="15" y="0"/>
                    <a:pt x="20" y="33"/>
                    <a:pt x="13" y="45"/>
                  </a:cubicBezTo>
                  <a:cubicBezTo>
                    <a:pt x="7" y="57"/>
                    <a:pt x="0" y="63"/>
                    <a:pt x="0" y="63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58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354"/>
            <p:cNvSpPr>
              <a:spLocks/>
            </p:cNvSpPr>
            <p:nvPr/>
          </p:nvSpPr>
          <p:spPr bwMode="gray">
            <a:xfrm>
              <a:off x="1907980" y="3755003"/>
              <a:ext cx="69310" cy="94566"/>
            </a:xfrm>
            <a:custGeom>
              <a:avLst/>
              <a:gdLst>
                <a:gd name="T0" fmla="*/ 7 w 118"/>
                <a:gd name="T1" fmla="*/ 0 h 161"/>
                <a:gd name="T2" fmla="*/ 0 w 118"/>
                <a:gd name="T3" fmla="*/ 154 h 161"/>
                <a:gd name="T4" fmla="*/ 111 w 118"/>
                <a:gd name="T5" fmla="*/ 161 h 161"/>
                <a:gd name="T6" fmla="*/ 118 w 118"/>
                <a:gd name="T7" fmla="*/ 7 h 161"/>
                <a:gd name="T8" fmla="*/ 7 w 118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61">
                  <a:moveTo>
                    <a:pt x="7" y="0"/>
                  </a:moveTo>
                  <a:lnTo>
                    <a:pt x="0" y="154"/>
                  </a:lnTo>
                  <a:lnTo>
                    <a:pt x="111" y="161"/>
                  </a:lnTo>
                  <a:lnTo>
                    <a:pt x="118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E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355"/>
            <p:cNvSpPr>
              <a:spLocks/>
            </p:cNvSpPr>
            <p:nvPr/>
          </p:nvSpPr>
          <p:spPr bwMode="gray">
            <a:xfrm>
              <a:off x="1842782" y="3571743"/>
              <a:ext cx="201468" cy="233186"/>
            </a:xfrm>
            <a:custGeom>
              <a:avLst/>
              <a:gdLst>
                <a:gd name="T0" fmla="*/ 143 w 145"/>
                <a:gd name="T1" fmla="*/ 72 h 168"/>
                <a:gd name="T2" fmla="*/ 75 w 145"/>
                <a:gd name="T3" fmla="*/ 1 h 168"/>
                <a:gd name="T4" fmla="*/ 2 w 145"/>
                <a:gd name="T5" fmla="*/ 67 h 168"/>
                <a:gd name="T6" fmla="*/ 69 w 145"/>
                <a:gd name="T7" fmla="*/ 166 h 168"/>
                <a:gd name="T8" fmla="*/ 143 w 145"/>
                <a:gd name="T9" fmla="*/ 7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68">
                  <a:moveTo>
                    <a:pt x="143" y="72"/>
                  </a:moveTo>
                  <a:cubicBezTo>
                    <a:pt x="145" y="19"/>
                    <a:pt x="114" y="3"/>
                    <a:pt x="75" y="1"/>
                  </a:cubicBezTo>
                  <a:cubicBezTo>
                    <a:pt x="36" y="0"/>
                    <a:pt x="4" y="14"/>
                    <a:pt x="2" y="67"/>
                  </a:cubicBezTo>
                  <a:cubicBezTo>
                    <a:pt x="0" y="120"/>
                    <a:pt x="30" y="165"/>
                    <a:pt x="69" y="166"/>
                  </a:cubicBezTo>
                  <a:cubicBezTo>
                    <a:pt x="108" y="168"/>
                    <a:pt x="141" y="126"/>
                    <a:pt x="143" y="72"/>
                  </a:cubicBezTo>
                  <a:close/>
                </a:path>
              </a:pathLst>
            </a:custGeom>
            <a:solidFill>
              <a:srgbClr val="FA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356"/>
            <p:cNvSpPr>
              <a:spLocks/>
            </p:cNvSpPr>
            <p:nvPr/>
          </p:nvSpPr>
          <p:spPr bwMode="gray">
            <a:xfrm>
              <a:off x="1923252" y="3680407"/>
              <a:ext cx="22320" cy="27606"/>
            </a:xfrm>
            <a:custGeom>
              <a:avLst/>
              <a:gdLst>
                <a:gd name="T0" fmla="*/ 16 w 16"/>
                <a:gd name="T1" fmla="*/ 10 h 20"/>
                <a:gd name="T2" fmla="*/ 8 w 16"/>
                <a:gd name="T3" fmla="*/ 0 h 20"/>
                <a:gd name="T4" fmla="*/ 0 w 16"/>
                <a:gd name="T5" fmla="*/ 9 h 20"/>
                <a:gd name="T6" fmla="*/ 7 w 16"/>
                <a:gd name="T7" fmla="*/ 20 h 20"/>
                <a:gd name="T8" fmla="*/ 16 w 1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10"/>
                  </a:moveTo>
                  <a:cubicBezTo>
                    <a:pt x="16" y="5"/>
                    <a:pt x="12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3" y="19"/>
                    <a:pt x="7" y="20"/>
                  </a:cubicBezTo>
                  <a:cubicBezTo>
                    <a:pt x="12" y="20"/>
                    <a:pt x="15" y="15"/>
                    <a:pt x="16" y="10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357"/>
            <p:cNvSpPr>
              <a:spLocks/>
            </p:cNvSpPr>
            <p:nvPr/>
          </p:nvSpPr>
          <p:spPr bwMode="gray">
            <a:xfrm>
              <a:off x="1990212" y="3680407"/>
              <a:ext cx="20558" cy="27606"/>
            </a:xfrm>
            <a:custGeom>
              <a:avLst/>
              <a:gdLst>
                <a:gd name="T0" fmla="*/ 15 w 15"/>
                <a:gd name="T1" fmla="*/ 10 h 20"/>
                <a:gd name="T2" fmla="*/ 8 w 15"/>
                <a:gd name="T3" fmla="*/ 0 h 20"/>
                <a:gd name="T4" fmla="*/ 0 w 15"/>
                <a:gd name="T5" fmla="*/ 9 h 20"/>
                <a:gd name="T6" fmla="*/ 7 w 15"/>
                <a:gd name="T7" fmla="*/ 20 h 20"/>
                <a:gd name="T8" fmla="*/ 15 w 1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5" y="10"/>
                  </a:moveTo>
                  <a:cubicBezTo>
                    <a:pt x="15" y="5"/>
                    <a:pt x="12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3" y="19"/>
                    <a:pt x="7" y="20"/>
                  </a:cubicBezTo>
                  <a:cubicBezTo>
                    <a:pt x="11" y="20"/>
                    <a:pt x="15" y="15"/>
                    <a:pt x="15" y="10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358"/>
            <p:cNvSpPr>
              <a:spLocks/>
            </p:cNvSpPr>
            <p:nvPr/>
          </p:nvSpPr>
          <p:spPr bwMode="gray">
            <a:xfrm>
              <a:off x="1841607" y="3667484"/>
              <a:ext cx="44053" cy="101615"/>
            </a:xfrm>
            <a:custGeom>
              <a:avLst/>
              <a:gdLst>
                <a:gd name="T0" fmla="*/ 31 w 32"/>
                <a:gd name="T1" fmla="*/ 0 h 73"/>
                <a:gd name="T2" fmla="*/ 3 w 32"/>
                <a:gd name="T3" fmla="*/ 9 h 73"/>
                <a:gd name="T4" fmla="*/ 26 w 32"/>
                <a:gd name="T5" fmla="*/ 73 h 73"/>
                <a:gd name="T6" fmla="*/ 16 w 32"/>
                <a:gd name="T7" fmla="*/ 48 h 73"/>
                <a:gd name="T8" fmla="*/ 24 w 32"/>
                <a:gd name="T9" fmla="*/ 60 h 73"/>
                <a:gd name="T10" fmla="*/ 24 w 32"/>
                <a:gd name="T11" fmla="*/ 42 h 73"/>
                <a:gd name="T12" fmla="*/ 32 w 32"/>
                <a:gd name="T13" fmla="*/ 48 h 73"/>
                <a:gd name="T14" fmla="*/ 31 w 32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73">
                  <a:moveTo>
                    <a:pt x="31" y="0"/>
                  </a:moveTo>
                  <a:cubicBezTo>
                    <a:pt x="15" y="5"/>
                    <a:pt x="3" y="9"/>
                    <a:pt x="3" y="9"/>
                  </a:cubicBezTo>
                  <a:cubicBezTo>
                    <a:pt x="3" y="9"/>
                    <a:pt x="0" y="61"/>
                    <a:pt x="26" y="73"/>
                  </a:cubicBezTo>
                  <a:cubicBezTo>
                    <a:pt x="26" y="72"/>
                    <a:pt x="15" y="62"/>
                    <a:pt x="16" y="48"/>
                  </a:cubicBezTo>
                  <a:cubicBezTo>
                    <a:pt x="16" y="49"/>
                    <a:pt x="24" y="60"/>
                    <a:pt x="24" y="60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29" y="31"/>
                    <a:pt x="31" y="0"/>
                  </a:cubicBezTo>
                  <a:close/>
                </a:path>
              </a:pathLst>
            </a:custGeom>
            <a:solidFill>
              <a:srgbClr val="F58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359"/>
            <p:cNvSpPr>
              <a:spLocks/>
            </p:cNvSpPr>
            <p:nvPr/>
          </p:nvSpPr>
          <p:spPr bwMode="gray">
            <a:xfrm>
              <a:off x="1812239" y="3541200"/>
              <a:ext cx="252570" cy="139207"/>
            </a:xfrm>
            <a:custGeom>
              <a:avLst/>
              <a:gdLst>
                <a:gd name="T0" fmla="*/ 119 w 182"/>
                <a:gd name="T1" fmla="*/ 81 h 100"/>
                <a:gd name="T2" fmla="*/ 165 w 182"/>
                <a:gd name="T3" fmla="*/ 92 h 100"/>
                <a:gd name="T4" fmla="*/ 91 w 182"/>
                <a:gd name="T5" fmla="*/ 5 h 100"/>
                <a:gd name="T6" fmla="*/ 24 w 182"/>
                <a:gd name="T7" fmla="*/ 100 h 100"/>
                <a:gd name="T8" fmla="*/ 119 w 182"/>
                <a:gd name="T9" fmla="*/ 8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0">
                  <a:moveTo>
                    <a:pt x="119" y="81"/>
                  </a:moveTo>
                  <a:cubicBezTo>
                    <a:pt x="154" y="83"/>
                    <a:pt x="165" y="92"/>
                    <a:pt x="165" y="92"/>
                  </a:cubicBezTo>
                  <a:cubicBezTo>
                    <a:pt x="165" y="92"/>
                    <a:pt x="182" y="0"/>
                    <a:pt x="91" y="5"/>
                  </a:cubicBezTo>
                  <a:cubicBezTo>
                    <a:pt x="0" y="10"/>
                    <a:pt x="24" y="100"/>
                    <a:pt x="24" y="100"/>
                  </a:cubicBezTo>
                  <a:cubicBezTo>
                    <a:pt x="24" y="100"/>
                    <a:pt x="86" y="78"/>
                    <a:pt x="119" y="81"/>
                  </a:cubicBezTo>
                  <a:close/>
                </a:path>
              </a:pathLst>
            </a:custGeom>
            <a:solidFill>
              <a:srgbClr val="5E9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360"/>
            <p:cNvSpPr>
              <a:spLocks/>
            </p:cNvSpPr>
            <p:nvPr/>
          </p:nvSpPr>
          <p:spPr bwMode="gray">
            <a:xfrm>
              <a:off x="1884485" y="3555297"/>
              <a:ext cx="186197" cy="112188"/>
            </a:xfrm>
            <a:custGeom>
              <a:avLst/>
              <a:gdLst>
                <a:gd name="T0" fmla="*/ 66 w 134"/>
                <a:gd name="T1" fmla="*/ 71 h 81"/>
                <a:gd name="T2" fmla="*/ 113 w 134"/>
                <a:gd name="T3" fmla="*/ 81 h 81"/>
                <a:gd name="T4" fmla="*/ 113 w 134"/>
                <a:gd name="T5" fmla="*/ 81 h 81"/>
                <a:gd name="T6" fmla="*/ 134 w 134"/>
                <a:gd name="T7" fmla="*/ 50 h 81"/>
                <a:gd name="T8" fmla="*/ 101 w 134"/>
                <a:gd name="T9" fmla="*/ 16 h 81"/>
                <a:gd name="T10" fmla="*/ 0 w 134"/>
                <a:gd name="T11" fmla="*/ 81 h 81"/>
                <a:gd name="T12" fmla="*/ 66 w 134"/>
                <a:gd name="T13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81">
                  <a:moveTo>
                    <a:pt x="66" y="71"/>
                  </a:moveTo>
                  <a:cubicBezTo>
                    <a:pt x="96" y="73"/>
                    <a:pt x="110" y="80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26" y="73"/>
                    <a:pt x="134" y="62"/>
                    <a:pt x="134" y="50"/>
                  </a:cubicBezTo>
                  <a:cubicBezTo>
                    <a:pt x="134" y="32"/>
                    <a:pt x="123" y="22"/>
                    <a:pt x="101" y="16"/>
                  </a:cubicBezTo>
                  <a:cubicBezTo>
                    <a:pt x="45" y="0"/>
                    <a:pt x="0" y="58"/>
                    <a:pt x="0" y="81"/>
                  </a:cubicBezTo>
                  <a:cubicBezTo>
                    <a:pt x="21" y="75"/>
                    <a:pt x="47" y="69"/>
                    <a:pt x="66" y="71"/>
                  </a:cubicBezTo>
                  <a:close/>
                </a:path>
              </a:pathLst>
            </a:custGeom>
            <a:solidFill>
              <a:srgbClr val="8EC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361"/>
            <p:cNvSpPr>
              <a:spLocks/>
            </p:cNvSpPr>
            <p:nvPr/>
          </p:nvSpPr>
          <p:spPr bwMode="gray">
            <a:xfrm>
              <a:off x="1969067" y="3719173"/>
              <a:ext cx="61087" cy="42878"/>
            </a:xfrm>
            <a:custGeom>
              <a:avLst/>
              <a:gdLst>
                <a:gd name="T0" fmla="*/ 1 w 44"/>
                <a:gd name="T1" fmla="*/ 10 h 31"/>
                <a:gd name="T2" fmla="*/ 11 w 44"/>
                <a:gd name="T3" fmla="*/ 22 h 31"/>
                <a:gd name="T4" fmla="*/ 44 w 44"/>
                <a:gd name="T5" fmla="*/ 31 h 31"/>
                <a:gd name="T6" fmla="*/ 14 w 44"/>
                <a:gd name="T7" fmla="*/ 1 h 31"/>
                <a:gd name="T8" fmla="*/ 1 w 44"/>
                <a:gd name="T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1" y="10"/>
                  </a:moveTo>
                  <a:cubicBezTo>
                    <a:pt x="0" y="15"/>
                    <a:pt x="4" y="22"/>
                    <a:pt x="11" y="22"/>
                  </a:cubicBezTo>
                  <a:cubicBezTo>
                    <a:pt x="27" y="21"/>
                    <a:pt x="44" y="31"/>
                    <a:pt x="44" y="31"/>
                  </a:cubicBezTo>
                  <a:cubicBezTo>
                    <a:pt x="44" y="31"/>
                    <a:pt x="43" y="6"/>
                    <a:pt x="14" y="1"/>
                  </a:cubicBezTo>
                  <a:cubicBezTo>
                    <a:pt x="8" y="0"/>
                    <a:pt x="2" y="4"/>
                    <a:pt x="1" y="10"/>
                  </a:cubicBezTo>
                  <a:close/>
                </a:path>
              </a:pathLst>
            </a:custGeom>
            <a:solidFill>
              <a:srgbClr val="F58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362"/>
            <p:cNvSpPr>
              <a:spLocks/>
            </p:cNvSpPr>
            <p:nvPr/>
          </p:nvSpPr>
          <p:spPr bwMode="gray">
            <a:xfrm>
              <a:off x="1906806" y="3719173"/>
              <a:ext cx="61087" cy="42878"/>
            </a:xfrm>
            <a:custGeom>
              <a:avLst/>
              <a:gdLst>
                <a:gd name="T0" fmla="*/ 43 w 44"/>
                <a:gd name="T1" fmla="*/ 10 h 31"/>
                <a:gd name="T2" fmla="*/ 34 w 44"/>
                <a:gd name="T3" fmla="*/ 22 h 31"/>
                <a:gd name="T4" fmla="*/ 0 w 44"/>
                <a:gd name="T5" fmla="*/ 31 h 31"/>
                <a:gd name="T6" fmla="*/ 30 w 44"/>
                <a:gd name="T7" fmla="*/ 1 h 31"/>
                <a:gd name="T8" fmla="*/ 43 w 44"/>
                <a:gd name="T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43" y="10"/>
                  </a:moveTo>
                  <a:cubicBezTo>
                    <a:pt x="44" y="15"/>
                    <a:pt x="40" y="22"/>
                    <a:pt x="34" y="22"/>
                  </a:cubicBezTo>
                  <a:cubicBezTo>
                    <a:pt x="17" y="21"/>
                    <a:pt x="0" y="31"/>
                    <a:pt x="0" y="31"/>
                  </a:cubicBezTo>
                  <a:cubicBezTo>
                    <a:pt x="0" y="31"/>
                    <a:pt x="1" y="6"/>
                    <a:pt x="30" y="1"/>
                  </a:cubicBezTo>
                  <a:cubicBezTo>
                    <a:pt x="36" y="0"/>
                    <a:pt x="42" y="4"/>
                    <a:pt x="43" y="10"/>
                  </a:cubicBezTo>
                  <a:close/>
                </a:path>
              </a:pathLst>
            </a:custGeom>
            <a:solidFill>
              <a:srgbClr val="F58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363"/>
            <p:cNvSpPr>
              <a:spLocks/>
            </p:cNvSpPr>
            <p:nvPr/>
          </p:nvSpPr>
          <p:spPr bwMode="gray">
            <a:xfrm>
              <a:off x="1974941" y="3827249"/>
              <a:ext cx="214978" cy="191483"/>
            </a:xfrm>
            <a:custGeom>
              <a:avLst/>
              <a:gdLst>
                <a:gd name="T0" fmla="*/ 67 w 155"/>
                <a:gd name="T1" fmla="*/ 119 h 138"/>
                <a:gd name="T2" fmla="*/ 155 w 155"/>
                <a:gd name="T3" fmla="*/ 57 h 138"/>
                <a:gd name="T4" fmla="*/ 117 w 155"/>
                <a:gd name="T5" fmla="*/ 41 h 138"/>
                <a:gd name="T6" fmla="*/ 80 w 155"/>
                <a:gd name="T7" fmla="*/ 78 h 138"/>
                <a:gd name="T8" fmla="*/ 43 w 155"/>
                <a:gd name="T9" fmla="*/ 18 h 138"/>
                <a:gd name="T10" fmla="*/ 19 w 155"/>
                <a:gd name="T11" fmla="*/ 2 h 138"/>
                <a:gd name="T12" fmla="*/ 3 w 155"/>
                <a:gd name="T13" fmla="*/ 27 h 138"/>
                <a:gd name="T14" fmla="*/ 67 w 155"/>
                <a:gd name="T15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38">
                  <a:moveTo>
                    <a:pt x="67" y="119"/>
                  </a:moveTo>
                  <a:cubicBezTo>
                    <a:pt x="117" y="138"/>
                    <a:pt x="155" y="57"/>
                    <a:pt x="155" y="57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1"/>
                    <a:pt x="98" y="77"/>
                    <a:pt x="80" y="78"/>
                  </a:cubicBezTo>
                  <a:cubicBezTo>
                    <a:pt x="57" y="78"/>
                    <a:pt x="43" y="19"/>
                    <a:pt x="43" y="18"/>
                  </a:cubicBezTo>
                  <a:cubicBezTo>
                    <a:pt x="41" y="7"/>
                    <a:pt x="30" y="0"/>
                    <a:pt x="19" y="2"/>
                  </a:cubicBezTo>
                  <a:cubicBezTo>
                    <a:pt x="8" y="5"/>
                    <a:pt x="0" y="15"/>
                    <a:pt x="3" y="27"/>
                  </a:cubicBezTo>
                  <a:cubicBezTo>
                    <a:pt x="3" y="30"/>
                    <a:pt x="8" y="97"/>
                    <a:pt x="67" y="119"/>
                  </a:cubicBezTo>
                  <a:close/>
                </a:path>
              </a:pathLst>
            </a:custGeom>
            <a:solidFill>
              <a:srgbClr val="8EC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364"/>
            <p:cNvSpPr>
              <a:spLocks/>
            </p:cNvSpPr>
            <p:nvPr/>
          </p:nvSpPr>
          <p:spPr bwMode="gray">
            <a:xfrm>
              <a:off x="1845719" y="3810803"/>
              <a:ext cx="188546" cy="302495"/>
            </a:xfrm>
            <a:custGeom>
              <a:avLst/>
              <a:gdLst>
                <a:gd name="T0" fmla="*/ 132 w 136"/>
                <a:gd name="T1" fmla="*/ 218 h 218"/>
                <a:gd name="T2" fmla="*/ 136 w 136"/>
                <a:gd name="T3" fmla="*/ 29 h 218"/>
                <a:gd name="T4" fmla="*/ 111 w 136"/>
                <a:gd name="T5" fmla="*/ 2 h 218"/>
                <a:gd name="T6" fmla="*/ 33 w 136"/>
                <a:gd name="T7" fmla="*/ 0 h 218"/>
                <a:gd name="T8" fmla="*/ 0 w 136"/>
                <a:gd name="T9" fmla="*/ 31 h 218"/>
                <a:gd name="T10" fmla="*/ 1 w 136"/>
                <a:gd name="T11" fmla="*/ 218 h 218"/>
                <a:gd name="T12" fmla="*/ 132 w 136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18">
                  <a:moveTo>
                    <a:pt x="132" y="218"/>
                  </a:moveTo>
                  <a:cubicBezTo>
                    <a:pt x="136" y="29"/>
                    <a:pt x="136" y="29"/>
                    <a:pt x="136" y="29"/>
                  </a:cubicBezTo>
                  <a:cubicBezTo>
                    <a:pt x="136" y="14"/>
                    <a:pt x="125" y="3"/>
                    <a:pt x="111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1" y="14"/>
                    <a:pt x="0" y="31"/>
                  </a:cubicBezTo>
                  <a:cubicBezTo>
                    <a:pt x="1" y="218"/>
                    <a:pt x="1" y="218"/>
                    <a:pt x="1" y="218"/>
                  </a:cubicBezTo>
                  <a:lnTo>
                    <a:pt x="132" y="218"/>
                  </a:lnTo>
                  <a:close/>
                </a:path>
              </a:pathLst>
            </a:custGeom>
            <a:solidFill>
              <a:srgbClr val="5E9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365"/>
            <p:cNvSpPr>
              <a:spLocks/>
            </p:cNvSpPr>
            <p:nvPr/>
          </p:nvSpPr>
          <p:spPr bwMode="gray">
            <a:xfrm>
              <a:off x="1846894" y="4113299"/>
              <a:ext cx="182085" cy="280175"/>
            </a:xfrm>
            <a:custGeom>
              <a:avLst/>
              <a:gdLst>
                <a:gd name="T0" fmla="*/ 128 w 310"/>
                <a:gd name="T1" fmla="*/ 146 h 477"/>
                <a:gd name="T2" fmla="*/ 182 w 310"/>
                <a:gd name="T3" fmla="*/ 146 h 477"/>
                <a:gd name="T4" fmla="*/ 199 w 310"/>
                <a:gd name="T5" fmla="*/ 477 h 477"/>
                <a:gd name="T6" fmla="*/ 310 w 310"/>
                <a:gd name="T7" fmla="*/ 477 h 477"/>
                <a:gd name="T8" fmla="*/ 310 w 310"/>
                <a:gd name="T9" fmla="*/ 0 h 477"/>
                <a:gd name="T10" fmla="*/ 0 w 310"/>
                <a:gd name="T11" fmla="*/ 0 h 477"/>
                <a:gd name="T12" fmla="*/ 0 w 310"/>
                <a:gd name="T13" fmla="*/ 477 h 477"/>
                <a:gd name="T14" fmla="*/ 111 w 310"/>
                <a:gd name="T15" fmla="*/ 477 h 477"/>
                <a:gd name="T16" fmla="*/ 128 w 310"/>
                <a:gd name="T17" fmla="*/ 14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477">
                  <a:moveTo>
                    <a:pt x="128" y="146"/>
                  </a:moveTo>
                  <a:lnTo>
                    <a:pt x="182" y="146"/>
                  </a:lnTo>
                  <a:lnTo>
                    <a:pt x="199" y="477"/>
                  </a:lnTo>
                  <a:lnTo>
                    <a:pt x="310" y="477"/>
                  </a:lnTo>
                  <a:lnTo>
                    <a:pt x="310" y="0"/>
                  </a:lnTo>
                  <a:lnTo>
                    <a:pt x="0" y="0"/>
                  </a:lnTo>
                  <a:lnTo>
                    <a:pt x="0" y="477"/>
                  </a:lnTo>
                  <a:lnTo>
                    <a:pt x="111" y="477"/>
                  </a:lnTo>
                  <a:lnTo>
                    <a:pt x="128" y="146"/>
                  </a:lnTo>
                  <a:close/>
                </a:path>
              </a:pathLst>
            </a:custGeom>
            <a:solidFill>
              <a:srgbClr val="8EC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366"/>
            <p:cNvSpPr>
              <a:spLocks/>
            </p:cNvSpPr>
            <p:nvPr/>
          </p:nvSpPr>
          <p:spPr bwMode="gray">
            <a:xfrm>
              <a:off x="1844544" y="3832536"/>
              <a:ext cx="213216" cy="192070"/>
            </a:xfrm>
            <a:custGeom>
              <a:avLst/>
              <a:gdLst>
                <a:gd name="T0" fmla="*/ 67 w 154"/>
                <a:gd name="T1" fmla="*/ 119 h 138"/>
                <a:gd name="T2" fmla="*/ 154 w 154"/>
                <a:gd name="T3" fmla="*/ 57 h 138"/>
                <a:gd name="T4" fmla="*/ 116 w 154"/>
                <a:gd name="T5" fmla="*/ 41 h 138"/>
                <a:gd name="T6" fmla="*/ 80 w 154"/>
                <a:gd name="T7" fmla="*/ 78 h 138"/>
                <a:gd name="T8" fmla="*/ 43 w 154"/>
                <a:gd name="T9" fmla="*/ 18 h 138"/>
                <a:gd name="T10" fmla="*/ 18 w 154"/>
                <a:gd name="T11" fmla="*/ 2 h 138"/>
                <a:gd name="T12" fmla="*/ 2 w 154"/>
                <a:gd name="T13" fmla="*/ 27 h 138"/>
                <a:gd name="T14" fmla="*/ 67 w 154"/>
                <a:gd name="T15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38">
                  <a:moveTo>
                    <a:pt x="67" y="119"/>
                  </a:moveTo>
                  <a:cubicBezTo>
                    <a:pt x="117" y="138"/>
                    <a:pt x="154" y="57"/>
                    <a:pt x="154" y="57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41"/>
                    <a:pt x="98" y="77"/>
                    <a:pt x="80" y="78"/>
                  </a:cubicBezTo>
                  <a:cubicBezTo>
                    <a:pt x="57" y="78"/>
                    <a:pt x="43" y="19"/>
                    <a:pt x="43" y="18"/>
                  </a:cubicBezTo>
                  <a:cubicBezTo>
                    <a:pt x="41" y="7"/>
                    <a:pt x="30" y="0"/>
                    <a:pt x="18" y="2"/>
                  </a:cubicBezTo>
                  <a:cubicBezTo>
                    <a:pt x="7" y="5"/>
                    <a:pt x="0" y="15"/>
                    <a:pt x="2" y="27"/>
                  </a:cubicBezTo>
                  <a:cubicBezTo>
                    <a:pt x="3" y="30"/>
                    <a:pt x="7" y="97"/>
                    <a:pt x="67" y="119"/>
                  </a:cubicBezTo>
                  <a:close/>
                </a:path>
              </a:pathLst>
            </a:custGeom>
            <a:solidFill>
              <a:srgbClr val="9FD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532" name="Gruppieren 1531"/>
            <p:cNvGrpSpPr/>
            <p:nvPr/>
          </p:nvGrpSpPr>
          <p:grpSpPr bwMode="gray">
            <a:xfrm>
              <a:off x="1282743" y="3541200"/>
              <a:ext cx="395956" cy="851157"/>
              <a:chOff x="-1955800" y="2293938"/>
              <a:chExt cx="1071563" cy="2303462"/>
            </a:xfrm>
          </p:grpSpPr>
          <p:sp>
            <p:nvSpPr>
              <p:cNvPr id="1533" name="Freeform 371"/>
              <p:cNvSpPr>
                <a:spLocks/>
              </p:cNvSpPr>
              <p:nvPr/>
            </p:nvSpPr>
            <p:spPr bwMode="gray">
              <a:xfrm>
                <a:off x="-1487487" y="3055938"/>
                <a:ext cx="603250" cy="542925"/>
              </a:xfrm>
              <a:custGeom>
                <a:avLst/>
                <a:gdLst>
                  <a:gd name="T0" fmla="*/ 58 w 161"/>
                  <a:gd name="T1" fmla="*/ 121 h 145"/>
                  <a:gd name="T2" fmla="*/ 161 w 161"/>
                  <a:gd name="T3" fmla="*/ 124 h 145"/>
                  <a:gd name="T4" fmla="*/ 146 w 161"/>
                  <a:gd name="T5" fmla="*/ 86 h 145"/>
                  <a:gd name="T6" fmla="*/ 79 w 161"/>
                  <a:gd name="T7" fmla="*/ 86 h 145"/>
                  <a:gd name="T8" fmla="*/ 42 w 161"/>
                  <a:gd name="T9" fmla="*/ 20 h 145"/>
                  <a:gd name="T10" fmla="*/ 20 w 161"/>
                  <a:gd name="T11" fmla="*/ 1 h 145"/>
                  <a:gd name="T12" fmla="*/ 1 w 161"/>
                  <a:gd name="T13" fmla="*/ 24 h 145"/>
                  <a:gd name="T14" fmla="*/ 58 w 161"/>
                  <a:gd name="T15" fmla="*/ 12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58" y="121"/>
                    </a:moveTo>
                    <a:cubicBezTo>
                      <a:pt x="91" y="145"/>
                      <a:pt x="161" y="124"/>
                      <a:pt x="161" y="124"/>
                    </a:cubicBezTo>
                    <a:cubicBezTo>
                      <a:pt x="146" y="86"/>
                      <a:pt x="146" y="86"/>
                      <a:pt x="146" y="86"/>
                    </a:cubicBezTo>
                    <a:cubicBezTo>
                      <a:pt x="146" y="86"/>
                      <a:pt x="96" y="97"/>
                      <a:pt x="79" y="86"/>
                    </a:cubicBezTo>
                    <a:cubicBezTo>
                      <a:pt x="44" y="64"/>
                      <a:pt x="42" y="21"/>
                      <a:pt x="42" y="20"/>
                    </a:cubicBezTo>
                    <a:cubicBezTo>
                      <a:pt x="41" y="9"/>
                      <a:pt x="31" y="0"/>
                      <a:pt x="20" y="1"/>
                    </a:cubicBezTo>
                    <a:cubicBezTo>
                      <a:pt x="8" y="2"/>
                      <a:pt x="0" y="12"/>
                      <a:pt x="1" y="24"/>
                    </a:cubicBezTo>
                    <a:cubicBezTo>
                      <a:pt x="1" y="27"/>
                      <a:pt x="6" y="85"/>
                      <a:pt x="58" y="121"/>
                    </a:cubicBezTo>
                    <a:close/>
                  </a:path>
                </a:pathLst>
              </a:custGeom>
              <a:solidFill>
                <a:srgbClr val="45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4" name="Freeform 372"/>
              <p:cNvSpPr>
                <a:spLocks/>
              </p:cNvSpPr>
              <p:nvPr/>
            </p:nvSpPr>
            <p:spPr bwMode="gray">
              <a:xfrm>
                <a:off x="-1955800" y="3840163"/>
                <a:ext cx="606425" cy="757237"/>
              </a:xfrm>
              <a:custGeom>
                <a:avLst/>
                <a:gdLst>
                  <a:gd name="T0" fmla="*/ 330 w 382"/>
                  <a:gd name="T1" fmla="*/ 477 h 477"/>
                  <a:gd name="T2" fmla="*/ 382 w 382"/>
                  <a:gd name="T3" fmla="*/ 243 h 477"/>
                  <a:gd name="T4" fmla="*/ 363 w 382"/>
                  <a:gd name="T5" fmla="*/ 0 h 477"/>
                  <a:gd name="T6" fmla="*/ 89 w 382"/>
                  <a:gd name="T7" fmla="*/ 0 h 477"/>
                  <a:gd name="T8" fmla="*/ 80 w 382"/>
                  <a:gd name="T9" fmla="*/ 248 h 477"/>
                  <a:gd name="T10" fmla="*/ 0 w 382"/>
                  <a:gd name="T11" fmla="*/ 477 h 477"/>
                  <a:gd name="T12" fmla="*/ 106 w 382"/>
                  <a:gd name="T13" fmla="*/ 477 h 477"/>
                  <a:gd name="T14" fmla="*/ 196 w 382"/>
                  <a:gd name="T15" fmla="*/ 271 h 477"/>
                  <a:gd name="T16" fmla="*/ 219 w 382"/>
                  <a:gd name="T17" fmla="*/ 120 h 477"/>
                  <a:gd name="T18" fmla="*/ 236 w 382"/>
                  <a:gd name="T19" fmla="*/ 120 h 477"/>
                  <a:gd name="T20" fmla="*/ 264 w 382"/>
                  <a:gd name="T21" fmla="*/ 248 h 477"/>
                  <a:gd name="T22" fmla="*/ 236 w 382"/>
                  <a:gd name="T23" fmla="*/ 477 h 477"/>
                  <a:gd name="T24" fmla="*/ 330 w 382"/>
                  <a:gd name="T25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477">
                    <a:moveTo>
                      <a:pt x="330" y="477"/>
                    </a:moveTo>
                    <a:lnTo>
                      <a:pt x="382" y="243"/>
                    </a:lnTo>
                    <a:lnTo>
                      <a:pt x="363" y="0"/>
                    </a:lnTo>
                    <a:lnTo>
                      <a:pt x="89" y="0"/>
                    </a:lnTo>
                    <a:lnTo>
                      <a:pt x="80" y="248"/>
                    </a:lnTo>
                    <a:lnTo>
                      <a:pt x="0" y="477"/>
                    </a:lnTo>
                    <a:lnTo>
                      <a:pt x="106" y="477"/>
                    </a:lnTo>
                    <a:lnTo>
                      <a:pt x="196" y="271"/>
                    </a:lnTo>
                    <a:lnTo>
                      <a:pt x="219" y="120"/>
                    </a:lnTo>
                    <a:lnTo>
                      <a:pt x="236" y="120"/>
                    </a:lnTo>
                    <a:lnTo>
                      <a:pt x="264" y="248"/>
                    </a:lnTo>
                    <a:lnTo>
                      <a:pt x="236" y="477"/>
                    </a:lnTo>
                    <a:lnTo>
                      <a:pt x="330" y="477"/>
                    </a:lnTo>
                    <a:close/>
                  </a:path>
                </a:pathLst>
              </a:custGeom>
              <a:solidFill>
                <a:srgbClr val="45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5" name="Freeform 373"/>
              <p:cNvSpPr>
                <a:spLocks/>
              </p:cNvSpPr>
              <p:nvPr/>
            </p:nvSpPr>
            <p:spPr bwMode="gray">
              <a:xfrm>
                <a:off x="-1649412" y="2871788"/>
                <a:ext cx="192088" cy="255587"/>
              </a:xfrm>
              <a:custGeom>
                <a:avLst/>
                <a:gdLst>
                  <a:gd name="T0" fmla="*/ 10 w 121"/>
                  <a:gd name="T1" fmla="*/ 0 h 161"/>
                  <a:gd name="T2" fmla="*/ 0 w 121"/>
                  <a:gd name="T3" fmla="*/ 154 h 161"/>
                  <a:gd name="T4" fmla="*/ 111 w 121"/>
                  <a:gd name="T5" fmla="*/ 161 h 161"/>
                  <a:gd name="T6" fmla="*/ 121 w 121"/>
                  <a:gd name="T7" fmla="*/ 7 h 161"/>
                  <a:gd name="T8" fmla="*/ 10 w 121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61">
                    <a:moveTo>
                      <a:pt x="10" y="0"/>
                    </a:moveTo>
                    <a:lnTo>
                      <a:pt x="0" y="154"/>
                    </a:lnTo>
                    <a:lnTo>
                      <a:pt x="111" y="161"/>
                    </a:lnTo>
                    <a:lnTo>
                      <a:pt x="121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8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6" name="Freeform 374"/>
              <p:cNvSpPr>
                <a:spLocks/>
              </p:cNvSpPr>
              <p:nvPr/>
            </p:nvSpPr>
            <p:spPr bwMode="gray">
              <a:xfrm>
                <a:off x="-1814512" y="3017838"/>
                <a:ext cx="511175" cy="822325"/>
              </a:xfrm>
              <a:custGeom>
                <a:avLst/>
                <a:gdLst>
                  <a:gd name="T0" fmla="*/ 131 w 136"/>
                  <a:gd name="T1" fmla="*/ 208 h 219"/>
                  <a:gd name="T2" fmla="*/ 135 w 136"/>
                  <a:gd name="T3" fmla="*/ 29 h 219"/>
                  <a:gd name="T4" fmla="*/ 111 w 136"/>
                  <a:gd name="T5" fmla="*/ 3 h 219"/>
                  <a:gd name="T6" fmla="*/ 32 w 136"/>
                  <a:gd name="T7" fmla="*/ 1 h 219"/>
                  <a:gd name="T8" fmla="*/ 0 w 136"/>
                  <a:gd name="T9" fmla="*/ 32 h 219"/>
                  <a:gd name="T10" fmla="*/ 0 w 136"/>
                  <a:gd name="T11" fmla="*/ 219 h 219"/>
                  <a:gd name="T12" fmla="*/ 121 w 136"/>
                  <a:gd name="T13" fmla="*/ 219 h 219"/>
                  <a:gd name="T14" fmla="*/ 131 w 136"/>
                  <a:gd name="T15" fmla="*/ 20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219">
                    <a:moveTo>
                      <a:pt x="131" y="208"/>
                    </a:moveTo>
                    <a:cubicBezTo>
                      <a:pt x="135" y="29"/>
                      <a:pt x="135" y="29"/>
                      <a:pt x="135" y="29"/>
                    </a:cubicBezTo>
                    <a:cubicBezTo>
                      <a:pt x="136" y="15"/>
                      <a:pt x="125" y="3"/>
                      <a:pt x="111" y="3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121" y="219"/>
                      <a:pt x="121" y="219"/>
                      <a:pt x="121" y="219"/>
                    </a:cubicBezTo>
                    <a:cubicBezTo>
                      <a:pt x="127" y="219"/>
                      <a:pt x="131" y="214"/>
                      <a:pt x="131" y="208"/>
                    </a:cubicBezTo>
                    <a:close/>
                  </a:path>
                </a:pathLst>
              </a:custGeom>
              <a:solidFill>
                <a:srgbClr val="168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7" name="Freeform 375"/>
              <p:cNvSpPr>
                <a:spLocks/>
              </p:cNvSpPr>
              <p:nvPr/>
            </p:nvSpPr>
            <p:spPr bwMode="gray">
              <a:xfrm>
                <a:off x="-1820862" y="2376488"/>
                <a:ext cx="542925" cy="630237"/>
              </a:xfrm>
              <a:custGeom>
                <a:avLst/>
                <a:gdLst>
                  <a:gd name="T0" fmla="*/ 143 w 145"/>
                  <a:gd name="T1" fmla="*/ 73 h 168"/>
                  <a:gd name="T2" fmla="*/ 75 w 145"/>
                  <a:gd name="T3" fmla="*/ 1 h 168"/>
                  <a:gd name="T4" fmla="*/ 2 w 145"/>
                  <a:gd name="T5" fmla="*/ 67 h 168"/>
                  <a:gd name="T6" fmla="*/ 69 w 145"/>
                  <a:gd name="T7" fmla="*/ 166 h 168"/>
                  <a:gd name="T8" fmla="*/ 143 w 145"/>
                  <a:gd name="T9" fmla="*/ 7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68">
                    <a:moveTo>
                      <a:pt x="143" y="73"/>
                    </a:moveTo>
                    <a:cubicBezTo>
                      <a:pt x="145" y="20"/>
                      <a:pt x="114" y="3"/>
                      <a:pt x="75" y="1"/>
                    </a:cubicBezTo>
                    <a:cubicBezTo>
                      <a:pt x="36" y="0"/>
                      <a:pt x="4" y="14"/>
                      <a:pt x="2" y="67"/>
                    </a:cubicBezTo>
                    <a:cubicBezTo>
                      <a:pt x="0" y="121"/>
                      <a:pt x="30" y="165"/>
                      <a:pt x="69" y="166"/>
                    </a:cubicBezTo>
                    <a:cubicBezTo>
                      <a:pt x="108" y="168"/>
                      <a:pt x="141" y="126"/>
                      <a:pt x="143" y="73"/>
                    </a:cubicBezTo>
                    <a:close/>
                  </a:path>
                </a:pathLst>
              </a:custGeom>
              <a:solidFill>
                <a:srgbClr val="FA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8" name="Freeform 376"/>
              <p:cNvSpPr>
                <a:spLocks/>
              </p:cNvSpPr>
              <p:nvPr/>
            </p:nvSpPr>
            <p:spPr bwMode="gray">
              <a:xfrm>
                <a:off x="-1603375" y="2670175"/>
                <a:ext cx="55563" cy="74612"/>
              </a:xfrm>
              <a:custGeom>
                <a:avLst/>
                <a:gdLst>
                  <a:gd name="T0" fmla="*/ 15 w 15"/>
                  <a:gd name="T1" fmla="*/ 10 h 20"/>
                  <a:gd name="T2" fmla="*/ 8 w 15"/>
                  <a:gd name="T3" fmla="*/ 0 h 20"/>
                  <a:gd name="T4" fmla="*/ 0 w 15"/>
                  <a:gd name="T5" fmla="*/ 10 h 20"/>
                  <a:gd name="T6" fmla="*/ 7 w 15"/>
                  <a:gd name="T7" fmla="*/ 20 h 20"/>
                  <a:gd name="T8" fmla="*/ 15 w 1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5" y="10"/>
                    </a:moveTo>
                    <a:cubicBezTo>
                      <a:pt x="15" y="5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7" y="20"/>
                    </a:cubicBezTo>
                    <a:cubicBezTo>
                      <a:pt x="11" y="20"/>
                      <a:pt x="15" y="16"/>
                      <a:pt x="15" y="10"/>
                    </a:cubicBezTo>
                    <a:close/>
                  </a:path>
                </a:pathLst>
              </a:custGeom>
              <a:solidFill>
                <a:srgbClr val="03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9" name="Freeform 377"/>
              <p:cNvSpPr>
                <a:spLocks/>
              </p:cNvSpPr>
              <p:nvPr/>
            </p:nvSpPr>
            <p:spPr bwMode="gray">
              <a:xfrm>
                <a:off x="-1427162" y="2670175"/>
                <a:ext cx="58738" cy="74612"/>
              </a:xfrm>
              <a:custGeom>
                <a:avLst/>
                <a:gdLst>
                  <a:gd name="T0" fmla="*/ 16 w 16"/>
                  <a:gd name="T1" fmla="*/ 10 h 20"/>
                  <a:gd name="T2" fmla="*/ 9 w 16"/>
                  <a:gd name="T3" fmla="*/ 0 h 20"/>
                  <a:gd name="T4" fmla="*/ 1 w 16"/>
                  <a:gd name="T5" fmla="*/ 10 h 20"/>
                  <a:gd name="T6" fmla="*/ 8 w 16"/>
                  <a:gd name="T7" fmla="*/ 20 h 20"/>
                  <a:gd name="T8" fmla="*/ 16 w 16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6" y="10"/>
                    </a:moveTo>
                    <a:cubicBezTo>
                      <a:pt x="16" y="5"/>
                      <a:pt x="13" y="0"/>
                      <a:pt x="9" y="0"/>
                    </a:cubicBezTo>
                    <a:cubicBezTo>
                      <a:pt x="4" y="0"/>
                      <a:pt x="1" y="4"/>
                      <a:pt x="1" y="10"/>
                    </a:cubicBezTo>
                    <a:cubicBezTo>
                      <a:pt x="0" y="15"/>
                      <a:pt x="4" y="20"/>
                      <a:pt x="8" y="20"/>
                    </a:cubicBezTo>
                    <a:cubicBezTo>
                      <a:pt x="12" y="20"/>
                      <a:pt x="16" y="16"/>
                      <a:pt x="16" y="10"/>
                    </a:cubicBezTo>
                    <a:close/>
                  </a:path>
                </a:pathLst>
              </a:custGeom>
              <a:solidFill>
                <a:srgbClr val="03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0" name="Freeform 378"/>
              <p:cNvSpPr>
                <a:spLocks/>
              </p:cNvSpPr>
              <p:nvPr/>
            </p:nvSpPr>
            <p:spPr bwMode="gray">
              <a:xfrm>
                <a:off x="-1903412" y="2293938"/>
                <a:ext cx="681038" cy="376237"/>
              </a:xfrm>
              <a:custGeom>
                <a:avLst/>
                <a:gdLst>
                  <a:gd name="T0" fmla="*/ 119 w 182"/>
                  <a:gd name="T1" fmla="*/ 81 h 100"/>
                  <a:gd name="T2" fmla="*/ 165 w 182"/>
                  <a:gd name="T3" fmla="*/ 92 h 100"/>
                  <a:gd name="T4" fmla="*/ 91 w 182"/>
                  <a:gd name="T5" fmla="*/ 5 h 100"/>
                  <a:gd name="T6" fmla="*/ 24 w 182"/>
                  <a:gd name="T7" fmla="*/ 100 h 100"/>
                  <a:gd name="T8" fmla="*/ 119 w 182"/>
                  <a:gd name="T9" fmla="*/ 8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00">
                    <a:moveTo>
                      <a:pt x="119" y="81"/>
                    </a:moveTo>
                    <a:cubicBezTo>
                      <a:pt x="154" y="84"/>
                      <a:pt x="165" y="92"/>
                      <a:pt x="165" y="92"/>
                    </a:cubicBezTo>
                    <a:cubicBezTo>
                      <a:pt x="165" y="92"/>
                      <a:pt x="182" y="0"/>
                      <a:pt x="91" y="5"/>
                    </a:cubicBezTo>
                    <a:cubicBezTo>
                      <a:pt x="0" y="10"/>
                      <a:pt x="24" y="100"/>
                      <a:pt x="24" y="100"/>
                    </a:cubicBezTo>
                    <a:cubicBezTo>
                      <a:pt x="24" y="100"/>
                      <a:pt x="86" y="78"/>
                      <a:pt x="119" y="81"/>
                    </a:cubicBezTo>
                    <a:close/>
                  </a:path>
                </a:pathLst>
              </a:custGeom>
              <a:solidFill>
                <a:srgbClr val="168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1" name="Freeform 379"/>
              <p:cNvSpPr>
                <a:spLocks noEditPoints="1"/>
              </p:cNvSpPr>
              <p:nvPr/>
            </p:nvSpPr>
            <p:spPr bwMode="gray">
              <a:xfrm>
                <a:off x="-1627187" y="2786063"/>
                <a:ext cx="255588" cy="236537"/>
              </a:xfrm>
              <a:custGeom>
                <a:avLst/>
                <a:gdLst>
                  <a:gd name="T0" fmla="*/ 10 w 68"/>
                  <a:gd name="T1" fmla="*/ 56 h 63"/>
                  <a:gd name="T2" fmla="*/ 33 w 68"/>
                  <a:gd name="T3" fmla="*/ 62 h 63"/>
                  <a:gd name="T4" fmla="*/ 57 w 68"/>
                  <a:gd name="T5" fmla="*/ 57 h 63"/>
                  <a:gd name="T6" fmla="*/ 60 w 68"/>
                  <a:gd name="T7" fmla="*/ 55 h 63"/>
                  <a:gd name="T8" fmla="*/ 67 w 68"/>
                  <a:gd name="T9" fmla="*/ 44 h 63"/>
                  <a:gd name="T10" fmla="*/ 67 w 68"/>
                  <a:gd name="T11" fmla="*/ 18 h 63"/>
                  <a:gd name="T12" fmla="*/ 36 w 68"/>
                  <a:gd name="T13" fmla="*/ 4 h 63"/>
                  <a:gd name="T14" fmla="*/ 34 w 68"/>
                  <a:gd name="T15" fmla="*/ 4 h 63"/>
                  <a:gd name="T16" fmla="*/ 32 w 68"/>
                  <a:gd name="T17" fmla="*/ 4 h 63"/>
                  <a:gd name="T18" fmla="*/ 21 w 68"/>
                  <a:gd name="T19" fmla="*/ 3 h 63"/>
                  <a:gd name="T20" fmla="*/ 0 w 68"/>
                  <a:gd name="T21" fmla="*/ 17 h 63"/>
                  <a:gd name="T22" fmla="*/ 0 w 68"/>
                  <a:gd name="T23" fmla="*/ 43 h 63"/>
                  <a:gd name="T24" fmla="*/ 6 w 68"/>
                  <a:gd name="T25" fmla="*/ 54 h 63"/>
                  <a:gd name="T26" fmla="*/ 10 w 68"/>
                  <a:gd name="T27" fmla="*/ 56 h 63"/>
                  <a:gd name="T28" fmla="*/ 11 w 68"/>
                  <a:gd name="T29" fmla="*/ 18 h 63"/>
                  <a:gd name="T30" fmla="*/ 34 w 68"/>
                  <a:gd name="T31" fmla="*/ 13 h 63"/>
                  <a:gd name="T32" fmla="*/ 57 w 68"/>
                  <a:gd name="T33" fmla="*/ 19 h 63"/>
                  <a:gd name="T34" fmla="*/ 60 w 68"/>
                  <a:gd name="T35" fmla="*/ 23 h 63"/>
                  <a:gd name="T36" fmla="*/ 60 w 68"/>
                  <a:gd name="T37" fmla="*/ 27 h 63"/>
                  <a:gd name="T38" fmla="*/ 33 w 68"/>
                  <a:gd name="T39" fmla="*/ 35 h 63"/>
                  <a:gd name="T40" fmla="*/ 8 w 68"/>
                  <a:gd name="T41" fmla="*/ 26 h 63"/>
                  <a:gd name="T42" fmla="*/ 7 w 68"/>
                  <a:gd name="T43" fmla="*/ 22 h 63"/>
                  <a:gd name="T44" fmla="*/ 11 w 68"/>
                  <a:gd name="T45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63">
                    <a:moveTo>
                      <a:pt x="10" y="56"/>
                    </a:moveTo>
                    <a:cubicBezTo>
                      <a:pt x="17" y="60"/>
                      <a:pt x="25" y="62"/>
                      <a:pt x="33" y="62"/>
                    </a:cubicBezTo>
                    <a:cubicBezTo>
                      <a:pt x="41" y="63"/>
                      <a:pt x="49" y="61"/>
                      <a:pt x="57" y="57"/>
                    </a:cubicBezTo>
                    <a:cubicBezTo>
                      <a:pt x="58" y="57"/>
                      <a:pt x="59" y="56"/>
                      <a:pt x="60" y="55"/>
                    </a:cubicBezTo>
                    <a:cubicBezTo>
                      <a:pt x="64" y="53"/>
                      <a:pt x="67" y="49"/>
                      <a:pt x="67" y="44"/>
                    </a:cubicBezTo>
                    <a:cubicBezTo>
                      <a:pt x="67" y="44"/>
                      <a:pt x="67" y="19"/>
                      <a:pt x="67" y="18"/>
                    </a:cubicBezTo>
                    <a:cubicBezTo>
                      <a:pt x="68" y="7"/>
                      <a:pt x="44" y="0"/>
                      <a:pt x="36" y="4"/>
                    </a:cubicBezTo>
                    <a:cubicBezTo>
                      <a:pt x="36" y="4"/>
                      <a:pt x="35" y="4"/>
                      <a:pt x="34" y="4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29" y="3"/>
                      <a:pt x="26" y="2"/>
                      <a:pt x="21" y="3"/>
                    </a:cubicBezTo>
                    <a:cubicBezTo>
                      <a:pt x="12" y="4"/>
                      <a:pt x="0" y="9"/>
                      <a:pt x="0" y="17"/>
                    </a:cubicBezTo>
                    <a:cubicBezTo>
                      <a:pt x="0" y="18"/>
                      <a:pt x="0" y="43"/>
                      <a:pt x="0" y="43"/>
                    </a:cubicBezTo>
                    <a:cubicBezTo>
                      <a:pt x="0" y="47"/>
                      <a:pt x="2" y="51"/>
                      <a:pt x="6" y="54"/>
                    </a:cubicBezTo>
                    <a:cubicBezTo>
                      <a:pt x="7" y="55"/>
                      <a:pt x="8" y="56"/>
                      <a:pt x="10" y="56"/>
                    </a:cubicBezTo>
                    <a:close/>
                    <a:moveTo>
                      <a:pt x="11" y="18"/>
                    </a:moveTo>
                    <a:cubicBezTo>
                      <a:pt x="34" y="13"/>
                      <a:pt x="34" y="13"/>
                      <a:pt x="34" y="13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9" y="19"/>
                      <a:pt x="60" y="21"/>
                      <a:pt x="60" y="23"/>
                    </a:cubicBezTo>
                    <a:cubicBezTo>
                      <a:pt x="60" y="25"/>
                      <a:pt x="60" y="26"/>
                      <a:pt x="60" y="27"/>
                    </a:cubicBezTo>
                    <a:cubicBezTo>
                      <a:pt x="52" y="32"/>
                      <a:pt x="43" y="35"/>
                      <a:pt x="33" y="35"/>
                    </a:cubicBezTo>
                    <a:cubicBezTo>
                      <a:pt x="24" y="35"/>
                      <a:pt x="15" y="31"/>
                      <a:pt x="8" y="26"/>
                    </a:cubicBezTo>
                    <a:cubicBezTo>
                      <a:pt x="7" y="25"/>
                      <a:pt x="7" y="24"/>
                      <a:pt x="7" y="22"/>
                    </a:cubicBezTo>
                    <a:cubicBezTo>
                      <a:pt x="7" y="20"/>
                      <a:pt x="9" y="19"/>
                      <a:pt x="11" y="18"/>
                    </a:cubicBezTo>
                    <a:close/>
                  </a:path>
                </a:pathLst>
              </a:custGeom>
              <a:solidFill>
                <a:srgbClr val="753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2" name="Freeform 380"/>
              <p:cNvSpPr>
                <a:spLocks/>
              </p:cNvSpPr>
              <p:nvPr/>
            </p:nvSpPr>
            <p:spPr bwMode="gray">
              <a:xfrm>
                <a:off x="-1709737" y="2332038"/>
                <a:ext cx="500063" cy="307975"/>
              </a:xfrm>
              <a:custGeom>
                <a:avLst/>
                <a:gdLst>
                  <a:gd name="T0" fmla="*/ 66 w 133"/>
                  <a:gd name="T1" fmla="*/ 71 h 82"/>
                  <a:gd name="T2" fmla="*/ 112 w 133"/>
                  <a:gd name="T3" fmla="*/ 82 h 82"/>
                  <a:gd name="T4" fmla="*/ 113 w 133"/>
                  <a:gd name="T5" fmla="*/ 81 h 82"/>
                  <a:gd name="T6" fmla="*/ 133 w 133"/>
                  <a:gd name="T7" fmla="*/ 51 h 82"/>
                  <a:gd name="T8" fmla="*/ 101 w 133"/>
                  <a:gd name="T9" fmla="*/ 16 h 82"/>
                  <a:gd name="T10" fmla="*/ 0 w 133"/>
                  <a:gd name="T11" fmla="*/ 81 h 82"/>
                  <a:gd name="T12" fmla="*/ 66 w 133"/>
                  <a:gd name="T13" fmla="*/ 7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82">
                    <a:moveTo>
                      <a:pt x="66" y="71"/>
                    </a:moveTo>
                    <a:cubicBezTo>
                      <a:pt x="97" y="73"/>
                      <a:pt x="109" y="80"/>
                      <a:pt x="112" y="82"/>
                    </a:cubicBezTo>
                    <a:cubicBezTo>
                      <a:pt x="113" y="81"/>
                      <a:pt x="113" y="81"/>
                      <a:pt x="113" y="81"/>
                    </a:cubicBezTo>
                    <a:cubicBezTo>
                      <a:pt x="126" y="73"/>
                      <a:pt x="133" y="62"/>
                      <a:pt x="133" y="51"/>
                    </a:cubicBezTo>
                    <a:cubicBezTo>
                      <a:pt x="133" y="33"/>
                      <a:pt x="122" y="22"/>
                      <a:pt x="101" y="16"/>
                    </a:cubicBezTo>
                    <a:cubicBezTo>
                      <a:pt x="45" y="0"/>
                      <a:pt x="0" y="57"/>
                      <a:pt x="0" y="81"/>
                    </a:cubicBezTo>
                    <a:cubicBezTo>
                      <a:pt x="21" y="75"/>
                      <a:pt x="48" y="69"/>
                      <a:pt x="66" y="71"/>
                    </a:cubicBezTo>
                    <a:close/>
                  </a:path>
                </a:pathLst>
              </a:custGeom>
              <a:solidFill>
                <a:srgbClr val="229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3" name="Freeform 381"/>
              <p:cNvSpPr>
                <a:spLocks/>
              </p:cNvSpPr>
              <p:nvPr/>
            </p:nvSpPr>
            <p:spPr bwMode="gray">
              <a:xfrm>
                <a:off x="-1814512" y="3100388"/>
                <a:ext cx="574675" cy="555625"/>
              </a:xfrm>
              <a:custGeom>
                <a:avLst/>
                <a:gdLst>
                  <a:gd name="T0" fmla="*/ 42 w 153"/>
                  <a:gd name="T1" fmla="*/ 21 h 148"/>
                  <a:gd name="T2" fmla="*/ 21 w 153"/>
                  <a:gd name="T3" fmla="*/ 1 h 148"/>
                  <a:gd name="T4" fmla="*/ 0 w 153"/>
                  <a:gd name="T5" fmla="*/ 22 h 148"/>
                  <a:gd name="T6" fmla="*/ 50 w 153"/>
                  <a:gd name="T7" fmla="*/ 123 h 148"/>
                  <a:gd name="T8" fmla="*/ 153 w 153"/>
                  <a:gd name="T9" fmla="*/ 133 h 148"/>
                  <a:gd name="T10" fmla="*/ 141 w 153"/>
                  <a:gd name="T11" fmla="*/ 93 h 148"/>
                  <a:gd name="T12" fmla="*/ 74 w 153"/>
                  <a:gd name="T13" fmla="*/ 89 h 148"/>
                  <a:gd name="T14" fmla="*/ 42 w 153"/>
                  <a:gd name="T15" fmla="*/ 2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148">
                    <a:moveTo>
                      <a:pt x="42" y="21"/>
                    </a:moveTo>
                    <a:cubicBezTo>
                      <a:pt x="41" y="9"/>
                      <a:pt x="32" y="0"/>
                      <a:pt x="21" y="1"/>
                    </a:cubicBezTo>
                    <a:cubicBezTo>
                      <a:pt x="9" y="1"/>
                      <a:pt x="0" y="10"/>
                      <a:pt x="0" y="22"/>
                    </a:cubicBezTo>
                    <a:cubicBezTo>
                      <a:pt x="0" y="25"/>
                      <a:pt x="1" y="83"/>
                      <a:pt x="50" y="123"/>
                    </a:cubicBezTo>
                    <a:cubicBezTo>
                      <a:pt x="82" y="148"/>
                      <a:pt x="153" y="133"/>
                      <a:pt x="153" y="133"/>
                    </a:cubicBezTo>
                    <a:cubicBezTo>
                      <a:pt x="141" y="93"/>
                      <a:pt x="141" y="93"/>
                      <a:pt x="141" y="93"/>
                    </a:cubicBezTo>
                    <a:cubicBezTo>
                      <a:pt x="141" y="93"/>
                      <a:pt x="91" y="101"/>
                      <a:pt x="74" y="89"/>
                    </a:cubicBezTo>
                    <a:cubicBezTo>
                      <a:pt x="40" y="65"/>
                      <a:pt x="42" y="22"/>
                      <a:pt x="42" y="21"/>
                    </a:cubicBezTo>
                    <a:close/>
                  </a:path>
                </a:pathLst>
              </a:custGeom>
              <a:solidFill>
                <a:srgbClr val="45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69" name="Gruppieren 1568"/>
          <p:cNvGrpSpPr/>
          <p:nvPr/>
        </p:nvGrpSpPr>
        <p:grpSpPr bwMode="gray">
          <a:xfrm>
            <a:off x="6305929" y="8035103"/>
            <a:ext cx="5601038" cy="1175043"/>
            <a:chOff x="-4784725" y="-6970713"/>
            <a:chExt cx="17706975" cy="4953000"/>
          </a:xfrm>
        </p:grpSpPr>
        <p:sp>
          <p:nvSpPr>
            <p:cNvPr id="1570" name="Rectangle 386"/>
            <p:cNvSpPr>
              <a:spLocks noChangeArrowheads="1"/>
            </p:cNvSpPr>
            <p:nvPr/>
          </p:nvSpPr>
          <p:spPr bwMode="gray">
            <a:xfrm>
              <a:off x="6188075" y="-27860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1" name="Rectangle 387"/>
            <p:cNvSpPr>
              <a:spLocks noChangeArrowheads="1"/>
            </p:cNvSpPr>
            <p:nvPr/>
          </p:nvSpPr>
          <p:spPr bwMode="gray">
            <a:xfrm>
              <a:off x="6188075" y="-34083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2" name="Rectangle 388"/>
            <p:cNvSpPr>
              <a:spLocks noChangeArrowheads="1"/>
            </p:cNvSpPr>
            <p:nvPr/>
          </p:nvSpPr>
          <p:spPr bwMode="gray">
            <a:xfrm>
              <a:off x="6188075" y="-40306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3" name="Rectangle 389"/>
            <p:cNvSpPr>
              <a:spLocks noChangeArrowheads="1"/>
            </p:cNvSpPr>
            <p:nvPr/>
          </p:nvSpPr>
          <p:spPr bwMode="gray">
            <a:xfrm>
              <a:off x="6188075" y="-4649788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4" name="Rectangle 390"/>
            <p:cNvSpPr>
              <a:spLocks noChangeArrowheads="1"/>
            </p:cNvSpPr>
            <p:nvPr/>
          </p:nvSpPr>
          <p:spPr bwMode="gray">
            <a:xfrm>
              <a:off x="6188075" y="-5272088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5" name="Rectangle 391"/>
            <p:cNvSpPr>
              <a:spLocks noChangeArrowheads="1"/>
            </p:cNvSpPr>
            <p:nvPr/>
          </p:nvSpPr>
          <p:spPr bwMode="gray">
            <a:xfrm>
              <a:off x="6188075" y="-5894388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6" name="Rectangle 392"/>
            <p:cNvSpPr>
              <a:spLocks noChangeArrowheads="1"/>
            </p:cNvSpPr>
            <p:nvPr/>
          </p:nvSpPr>
          <p:spPr bwMode="gray">
            <a:xfrm>
              <a:off x="6188075" y="-6516688"/>
              <a:ext cx="771525" cy="595313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7" name="Rectangle 393"/>
            <p:cNvSpPr>
              <a:spLocks noChangeArrowheads="1"/>
            </p:cNvSpPr>
            <p:nvPr/>
          </p:nvSpPr>
          <p:spPr bwMode="gray">
            <a:xfrm>
              <a:off x="7005638" y="-27860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8" name="Rectangle 394"/>
            <p:cNvSpPr>
              <a:spLocks noChangeArrowheads="1"/>
            </p:cNvSpPr>
            <p:nvPr/>
          </p:nvSpPr>
          <p:spPr bwMode="gray">
            <a:xfrm>
              <a:off x="7005638" y="-34083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9" name="Rectangle 395"/>
            <p:cNvSpPr>
              <a:spLocks noChangeArrowheads="1"/>
            </p:cNvSpPr>
            <p:nvPr/>
          </p:nvSpPr>
          <p:spPr bwMode="gray">
            <a:xfrm>
              <a:off x="7005638" y="-40306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0" name="Rectangle 396"/>
            <p:cNvSpPr>
              <a:spLocks noChangeArrowheads="1"/>
            </p:cNvSpPr>
            <p:nvPr/>
          </p:nvSpPr>
          <p:spPr bwMode="gray">
            <a:xfrm>
              <a:off x="7005638" y="-4649788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1" name="Rectangle 397"/>
            <p:cNvSpPr>
              <a:spLocks noChangeArrowheads="1"/>
            </p:cNvSpPr>
            <p:nvPr/>
          </p:nvSpPr>
          <p:spPr bwMode="gray">
            <a:xfrm>
              <a:off x="7005638" y="-5272088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2" name="Rectangle 398"/>
            <p:cNvSpPr>
              <a:spLocks noChangeArrowheads="1"/>
            </p:cNvSpPr>
            <p:nvPr/>
          </p:nvSpPr>
          <p:spPr bwMode="gray">
            <a:xfrm>
              <a:off x="7005638" y="-5894388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3" name="Rectangle 399"/>
            <p:cNvSpPr>
              <a:spLocks noChangeArrowheads="1"/>
            </p:cNvSpPr>
            <p:nvPr/>
          </p:nvSpPr>
          <p:spPr bwMode="gray">
            <a:xfrm>
              <a:off x="7005638" y="-6516688"/>
              <a:ext cx="771525" cy="595313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4" name="Rectangle 407"/>
            <p:cNvSpPr>
              <a:spLocks noChangeArrowheads="1"/>
            </p:cNvSpPr>
            <p:nvPr/>
          </p:nvSpPr>
          <p:spPr bwMode="gray">
            <a:xfrm>
              <a:off x="5367337" y="-2789238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5" name="Rectangle 408"/>
            <p:cNvSpPr>
              <a:spLocks noChangeArrowheads="1"/>
            </p:cNvSpPr>
            <p:nvPr/>
          </p:nvSpPr>
          <p:spPr bwMode="gray">
            <a:xfrm>
              <a:off x="5367337" y="-3411538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6" name="Rectangle 409"/>
            <p:cNvSpPr>
              <a:spLocks noChangeArrowheads="1"/>
            </p:cNvSpPr>
            <p:nvPr/>
          </p:nvSpPr>
          <p:spPr bwMode="gray">
            <a:xfrm>
              <a:off x="5367337" y="-4033838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7" name="Rectangle 410"/>
            <p:cNvSpPr>
              <a:spLocks noChangeArrowheads="1"/>
            </p:cNvSpPr>
            <p:nvPr/>
          </p:nvSpPr>
          <p:spPr bwMode="gray">
            <a:xfrm>
              <a:off x="5367337" y="-46529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8" name="Rectangle 411"/>
            <p:cNvSpPr>
              <a:spLocks noChangeArrowheads="1"/>
            </p:cNvSpPr>
            <p:nvPr/>
          </p:nvSpPr>
          <p:spPr bwMode="gray">
            <a:xfrm>
              <a:off x="5367337" y="-52752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9" name="Rectangle 412"/>
            <p:cNvSpPr>
              <a:spLocks noChangeArrowheads="1"/>
            </p:cNvSpPr>
            <p:nvPr/>
          </p:nvSpPr>
          <p:spPr bwMode="gray">
            <a:xfrm>
              <a:off x="5367337" y="-58975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0" name="Rectangle 413"/>
            <p:cNvSpPr>
              <a:spLocks noChangeArrowheads="1"/>
            </p:cNvSpPr>
            <p:nvPr/>
          </p:nvSpPr>
          <p:spPr bwMode="gray">
            <a:xfrm>
              <a:off x="5367337" y="-6516688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1" name="Rectangle 414"/>
            <p:cNvSpPr>
              <a:spLocks noChangeArrowheads="1"/>
            </p:cNvSpPr>
            <p:nvPr/>
          </p:nvSpPr>
          <p:spPr bwMode="gray">
            <a:xfrm>
              <a:off x="4545012" y="-2789238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2" name="Rectangle 415"/>
            <p:cNvSpPr>
              <a:spLocks noChangeArrowheads="1"/>
            </p:cNvSpPr>
            <p:nvPr/>
          </p:nvSpPr>
          <p:spPr bwMode="gray">
            <a:xfrm>
              <a:off x="4545012" y="-3411538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3" name="Rectangle 416"/>
            <p:cNvSpPr>
              <a:spLocks noChangeArrowheads="1"/>
            </p:cNvSpPr>
            <p:nvPr/>
          </p:nvSpPr>
          <p:spPr bwMode="gray">
            <a:xfrm>
              <a:off x="4545012" y="-4033838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4" name="Rectangle 417"/>
            <p:cNvSpPr>
              <a:spLocks noChangeArrowheads="1"/>
            </p:cNvSpPr>
            <p:nvPr/>
          </p:nvSpPr>
          <p:spPr bwMode="gray">
            <a:xfrm>
              <a:off x="4545012" y="-4652963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5" name="Rectangle 420"/>
            <p:cNvSpPr>
              <a:spLocks noChangeArrowheads="1"/>
            </p:cNvSpPr>
            <p:nvPr/>
          </p:nvSpPr>
          <p:spPr bwMode="gray">
            <a:xfrm>
              <a:off x="3727450" y="-2789238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6" name="Rectangle 421"/>
            <p:cNvSpPr>
              <a:spLocks noChangeArrowheads="1"/>
            </p:cNvSpPr>
            <p:nvPr/>
          </p:nvSpPr>
          <p:spPr bwMode="gray">
            <a:xfrm>
              <a:off x="3727450" y="-3411538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7" name="Rectangle 422"/>
            <p:cNvSpPr>
              <a:spLocks noChangeArrowheads="1"/>
            </p:cNvSpPr>
            <p:nvPr/>
          </p:nvSpPr>
          <p:spPr bwMode="gray">
            <a:xfrm>
              <a:off x="3727450" y="-4033838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8" name="Rectangle 423"/>
            <p:cNvSpPr>
              <a:spLocks noChangeArrowheads="1"/>
            </p:cNvSpPr>
            <p:nvPr/>
          </p:nvSpPr>
          <p:spPr bwMode="gray">
            <a:xfrm>
              <a:off x="3727450" y="-4652963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9" name="Rectangle 424"/>
            <p:cNvSpPr>
              <a:spLocks noChangeArrowheads="1"/>
            </p:cNvSpPr>
            <p:nvPr/>
          </p:nvSpPr>
          <p:spPr bwMode="gray">
            <a:xfrm>
              <a:off x="3727450" y="-5275263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0" name="Rectangle 425"/>
            <p:cNvSpPr>
              <a:spLocks noChangeArrowheads="1"/>
            </p:cNvSpPr>
            <p:nvPr/>
          </p:nvSpPr>
          <p:spPr bwMode="gray">
            <a:xfrm>
              <a:off x="2909887" y="-2789238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1" name="Rectangle 426"/>
            <p:cNvSpPr>
              <a:spLocks noChangeArrowheads="1"/>
            </p:cNvSpPr>
            <p:nvPr/>
          </p:nvSpPr>
          <p:spPr bwMode="gray">
            <a:xfrm>
              <a:off x="2909887" y="-3411538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2" name="Rectangle 427"/>
            <p:cNvSpPr>
              <a:spLocks noChangeArrowheads="1"/>
            </p:cNvSpPr>
            <p:nvPr/>
          </p:nvSpPr>
          <p:spPr bwMode="gray">
            <a:xfrm>
              <a:off x="2909887" y="-4033838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3" name="Rectangle 467"/>
            <p:cNvSpPr>
              <a:spLocks noChangeArrowheads="1"/>
            </p:cNvSpPr>
            <p:nvPr/>
          </p:nvSpPr>
          <p:spPr bwMode="gray">
            <a:xfrm>
              <a:off x="-3981450" y="-27860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4" name="Rectangle 468"/>
            <p:cNvSpPr>
              <a:spLocks noChangeArrowheads="1"/>
            </p:cNvSpPr>
            <p:nvPr/>
          </p:nvSpPr>
          <p:spPr bwMode="gray">
            <a:xfrm>
              <a:off x="-3981450" y="-34083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5" name="Rectangle 469"/>
            <p:cNvSpPr>
              <a:spLocks noChangeArrowheads="1"/>
            </p:cNvSpPr>
            <p:nvPr/>
          </p:nvSpPr>
          <p:spPr bwMode="gray">
            <a:xfrm>
              <a:off x="-3981450" y="-40306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6" name="Rectangle 472"/>
            <p:cNvSpPr>
              <a:spLocks noChangeArrowheads="1"/>
            </p:cNvSpPr>
            <p:nvPr/>
          </p:nvSpPr>
          <p:spPr bwMode="gray">
            <a:xfrm>
              <a:off x="-3160713" y="-2786063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7" name="Rectangle 473"/>
            <p:cNvSpPr>
              <a:spLocks noChangeArrowheads="1"/>
            </p:cNvSpPr>
            <p:nvPr/>
          </p:nvSpPr>
          <p:spPr bwMode="gray">
            <a:xfrm>
              <a:off x="-3160713" y="-3408363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8" name="Rectangle 474"/>
            <p:cNvSpPr>
              <a:spLocks noChangeArrowheads="1"/>
            </p:cNvSpPr>
            <p:nvPr/>
          </p:nvSpPr>
          <p:spPr bwMode="gray">
            <a:xfrm>
              <a:off x="-3160713" y="-4030663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9" name="Rectangle 475"/>
            <p:cNvSpPr>
              <a:spLocks noChangeArrowheads="1"/>
            </p:cNvSpPr>
            <p:nvPr/>
          </p:nvSpPr>
          <p:spPr bwMode="gray">
            <a:xfrm>
              <a:off x="-2343150" y="-27860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0" name="Rectangle 476"/>
            <p:cNvSpPr>
              <a:spLocks noChangeArrowheads="1"/>
            </p:cNvSpPr>
            <p:nvPr/>
          </p:nvSpPr>
          <p:spPr bwMode="gray">
            <a:xfrm>
              <a:off x="-2343150" y="-34083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1" name="Rectangle 477"/>
            <p:cNvSpPr>
              <a:spLocks noChangeArrowheads="1"/>
            </p:cNvSpPr>
            <p:nvPr/>
          </p:nvSpPr>
          <p:spPr bwMode="gray">
            <a:xfrm>
              <a:off x="-2343150" y="-4030663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2" name="Rectangle 478"/>
            <p:cNvSpPr>
              <a:spLocks noChangeArrowheads="1"/>
            </p:cNvSpPr>
            <p:nvPr/>
          </p:nvSpPr>
          <p:spPr bwMode="gray">
            <a:xfrm>
              <a:off x="-2343150" y="-4649788"/>
              <a:ext cx="771525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3" name="Rectangle 479"/>
            <p:cNvSpPr>
              <a:spLocks noChangeArrowheads="1"/>
            </p:cNvSpPr>
            <p:nvPr/>
          </p:nvSpPr>
          <p:spPr bwMode="gray">
            <a:xfrm>
              <a:off x="-1522413" y="-2786063"/>
              <a:ext cx="787400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4" name="Rectangle 480"/>
            <p:cNvSpPr>
              <a:spLocks noChangeArrowheads="1"/>
            </p:cNvSpPr>
            <p:nvPr/>
          </p:nvSpPr>
          <p:spPr bwMode="gray">
            <a:xfrm>
              <a:off x="-1522413" y="-3408363"/>
              <a:ext cx="787400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5" name="Rectangle 481"/>
            <p:cNvSpPr>
              <a:spLocks noChangeArrowheads="1"/>
            </p:cNvSpPr>
            <p:nvPr/>
          </p:nvSpPr>
          <p:spPr bwMode="gray">
            <a:xfrm>
              <a:off x="-1522413" y="-4030663"/>
              <a:ext cx="787400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6" name="Rectangle 482"/>
            <p:cNvSpPr>
              <a:spLocks noChangeArrowheads="1"/>
            </p:cNvSpPr>
            <p:nvPr/>
          </p:nvSpPr>
          <p:spPr bwMode="gray">
            <a:xfrm>
              <a:off x="-3160713" y="-4649788"/>
              <a:ext cx="773113" cy="592138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7" name="Rectangle 485"/>
            <p:cNvSpPr>
              <a:spLocks noChangeArrowheads="1"/>
            </p:cNvSpPr>
            <p:nvPr/>
          </p:nvSpPr>
          <p:spPr bwMode="gray">
            <a:xfrm>
              <a:off x="5651500" y="-2500313"/>
              <a:ext cx="1844675" cy="71438"/>
            </a:xfrm>
            <a:prstGeom prst="rect">
              <a:avLst/>
            </a:pr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8" name="Rectangle 486"/>
            <p:cNvSpPr>
              <a:spLocks noChangeArrowheads="1"/>
            </p:cNvSpPr>
            <p:nvPr/>
          </p:nvSpPr>
          <p:spPr bwMode="gray">
            <a:xfrm>
              <a:off x="5651500" y="-2263775"/>
              <a:ext cx="1844675" cy="69850"/>
            </a:xfrm>
            <a:prstGeom prst="rect">
              <a:avLst/>
            </a:pr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9" name="Rectangle 487"/>
            <p:cNvSpPr>
              <a:spLocks noChangeArrowheads="1"/>
            </p:cNvSpPr>
            <p:nvPr/>
          </p:nvSpPr>
          <p:spPr bwMode="gray">
            <a:xfrm>
              <a:off x="5651500" y="-2428875"/>
              <a:ext cx="115888" cy="165100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0" name="Rectangle 488"/>
            <p:cNvSpPr>
              <a:spLocks noChangeArrowheads="1"/>
            </p:cNvSpPr>
            <p:nvPr/>
          </p:nvSpPr>
          <p:spPr bwMode="gray">
            <a:xfrm>
              <a:off x="7377113" y="-2428875"/>
              <a:ext cx="119063" cy="165100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1" name="Rectangle 489"/>
            <p:cNvSpPr>
              <a:spLocks noChangeArrowheads="1"/>
            </p:cNvSpPr>
            <p:nvPr/>
          </p:nvSpPr>
          <p:spPr bwMode="gray">
            <a:xfrm>
              <a:off x="6513513" y="-2428875"/>
              <a:ext cx="117475" cy="165100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2" name="Rectangle 490"/>
            <p:cNvSpPr>
              <a:spLocks noChangeArrowheads="1"/>
            </p:cNvSpPr>
            <p:nvPr/>
          </p:nvSpPr>
          <p:spPr bwMode="gray">
            <a:xfrm>
              <a:off x="5651500" y="-3175000"/>
              <a:ext cx="877888" cy="674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3" name="Rectangle 491"/>
            <p:cNvSpPr>
              <a:spLocks noChangeArrowheads="1"/>
            </p:cNvSpPr>
            <p:nvPr/>
          </p:nvSpPr>
          <p:spPr bwMode="gray">
            <a:xfrm>
              <a:off x="5719763" y="-3105150"/>
              <a:ext cx="228600" cy="153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4" name="Rectangle 492"/>
            <p:cNvSpPr>
              <a:spLocks noChangeArrowheads="1"/>
            </p:cNvSpPr>
            <p:nvPr/>
          </p:nvSpPr>
          <p:spPr bwMode="gray">
            <a:xfrm>
              <a:off x="5719763" y="-2924175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5" name="Rectangle 493"/>
            <p:cNvSpPr>
              <a:spLocks noChangeArrowheads="1"/>
            </p:cNvSpPr>
            <p:nvPr/>
          </p:nvSpPr>
          <p:spPr bwMode="gray">
            <a:xfrm>
              <a:off x="5719763" y="-2882900"/>
              <a:ext cx="228600" cy="25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6" name="Rectangle 494"/>
            <p:cNvSpPr>
              <a:spLocks noChangeArrowheads="1"/>
            </p:cNvSpPr>
            <p:nvPr/>
          </p:nvSpPr>
          <p:spPr bwMode="gray">
            <a:xfrm>
              <a:off x="6615113" y="-3175000"/>
              <a:ext cx="881063" cy="674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7" name="Rectangle 495"/>
            <p:cNvSpPr>
              <a:spLocks noChangeArrowheads="1"/>
            </p:cNvSpPr>
            <p:nvPr/>
          </p:nvSpPr>
          <p:spPr bwMode="gray">
            <a:xfrm>
              <a:off x="6683375" y="-3105150"/>
              <a:ext cx="228600" cy="153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8" name="Rectangle 496"/>
            <p:cNvSpPr>
              <a:spLocks noChangeArrowheads="1"/>
            </p:cNvSpPr>
            <p:nvPr/>
          </p:nvSpPr>
          <p:spPr bwMode="gray">
            <a:xfrm>
              <a:off x="6683375" y="-2924175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9" name="Rectangle 497"/>
            <p:cNvSpPr>
              <a:spLocks noChangeArrowheads="1"/>
            </p:cNvSpPr>
            <p:nvPr/>
          </p:nvSpPr>
          <p:spPr bwMode="gray">
            <a:xfrm>
              <a:off x="6683375" y="-2882900"/>
              <a:ext cx="228600" cy="25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0" name="Rectangle 498"/>
            <p:cNvSpPr>
              <a:spLocks noChangeArrowheads="1"/>
            </p:cNvSpPr>
            <p:nvPr/>
          </p:nvSpPr>
          <p:spPr bwMode="gray">
            <a:xfrm>
              <a:off x="5651500" y="-3876675"/>
              <a:ext cx="877888" cy="674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1" name="Rectangle 499"/>
            <p:cNvSpPr>
              <a:spLocks noChangeArrowheads="1"/>
            </p:cNvSpPr>
            <p:nvPr/>
          </p:nvSpPr>
          <p:spPr bwMode="gray">
            <a:xfrm>
              <a:off x="5719763" y="-3805238"/>
              <a:ext cx="228600" cy="153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2" name="Rectangle 500"/>
            <p:cNvSpPr>
              <a:spLocks noChangeArrowheads="1"/>
            </p:cNvSpPr>
            <p:nvPr/>
          </p:nvSpPr>
          <p:spPr bwMode="gray">
            <a:xfrm>
              <a:off x="5719763" y="-3625850"/>
              <a:ext cx="228600" cy="26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3" name="Rectangle 501"/>
            <p:cNvSpPr>
              <a:spLocks noChangeArrowheads="1"/>
            </p:cNvSpPr>
            <p:nvPr/>
          </p:nvSpPr>
          <p:spPr bwMode="gray">
            <a:xfrm>
              <a:off x="5719763" y="-3584575"/>
              <a:ext cx="228600" cy="26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4" name="Rectangle 502"/>
            <p:cNvSpPr>
              <a:spLocks noChangeArrowheads="1"/>
            </p:cNvSpPr>
            <p:nvPr/>
          </p:nvSpPr>
          <p:spPr bwMode="gray">
            <a:xfrm>
              <a:off x="6615113" y="-3876675"/>
              <a:ext cx="881063" cy="674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5" name="Rectangle 503"/>
            <p:cNvSpPr>
              <a:spLocks noChangeArrowheads="1"/>
            </p:cNvSpPr>
            <p:nvPr/>
          </p:nvSpPr>
          <p:spPr bwMode="gray">
            <a:xfrm>
              <a:off x="6683375" y="-3805238"/>
              <a:ext cx="228600" cy="153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504"/>
            <p:cNvSpPr>
              <a:spLocks noChangeArrowheads="1"/>
            </p:cNvSpPr>
            <p:nvPr/>
          </p:nvSpPr>
          <p:spPr bwMode="gray">
            <a:xfrm>
              <a:off x="6683375" y="-3625850"/>
              <a:ext cx="228600" cy="26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7" name="Rectangle 505"/>
            <p:cNvSpPr>
              <a:spLocks noChangeArrowheads="1"/>
            </p:cNvSpPr>
            <p:nvPr/>
          </p:nvSpPr>
          <p:spPr bwMode="gray">
            <a:xfrm>
              <a:off x="6683375" y="-3584575"/>
              <a:ext cx="228600" cy="26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8" name="Rectangle 535"/>
            <p:cNvSpPr>
              <a:spLocks noChangeArrowheads="1"/>
            </p:cNvSpPr>
            <p:nvPr/>
          </p:nvSpPr>
          <p:spPr bwMode="gray">
            <a:xfrm>
              <a:off x="5651500" y="-4210050"/>
              <a:ext cx="1844675" cy="74613"/>
            </a:xfrm>
            <a:prstGeom prst="rect">
              <a:avLst/>
            </a:pr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9" name="Rectangle 536"/>
            <p:cNvSpPr>
              <a:spLocks noChangeArrowheads="1"/>
            </p:cNvSpPr>
            <p:nvPr/>
          </p:nvSpPr>
          <p:spPr bwMode="gray">
            <a:xfrm>
              <a:off x="5651500" y="-3975100"/>
              <a:ext cx="1844675" cy="76200"/>
            </a:xfrm>
            <a:prstGeom prst="rect">
              <a:avLst/>
            </a:pr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0" name="Rectangle 537"/>
            <p:cNvSpPr>
              <a:spLocks noChangeArrowheads="1"/>
            </p:cNvSpPr>
            <p:nvPr/>
          </p:nvSpPr>
          <p:spPr bwMode="gray">
            <a:xfrm>
              <a:off x="5651500" y="-4135438"/>
              <a:ext cx="115888" cy="160338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1" name="Rectangle 538"/>
            <p:cNvSpPr>
              <a:spLocks noChangeArrowheads="1"/>
            </p:cNvSpPr>
            <p:nvPr/>
          </p:nvSpPr>
          <p:spPr bwMode="gray">
            <a:xfrm>
              <a:off x="7377113" y="-4135438"/>
              <a:ext cx="119063" cy="160338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2" name="Rectangle 539"/>
            <p:cNvSpPr>
              <a:spLocks noChangeArrowheads="1"/>
            </p:cNvSpPr>
            <p:nvPr/>
          </p:nvSpPr>
          <p:spPr bwMode="gray">
            <a:xfrm>
              <a:off x="6513513" y="-4135438"/>
              <a:ext cx="117475" cy="160338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3" name="Rectangle 540"/>
            <p:cNvSpPr>
              <a:spLocks noChangeArrowheads="1"/>
            </p:cNvSpPr>
            <p:nvPr/>
          </p:nvSpPr>
          <p:spPr bwMode="gray">
            <a:xfrm>
              <a:off x="5651500" y="-4886325"/>
              <a:ext cx="877888" cy="6762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4" name="Rectangle 541"/>
            <p:cNvSpPr>
              <a:spLocks noChangeArrowheads="1"/>
            </p:cNvSpPr>
            <p:nvPr/>
          </p:nvSpPr>
          <p:spPr bwMode="gray">
            <a:xfrm>
              <a:off x="5719763" y="-4814888"/>
              <a:ext cx="228600" cy="153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5" name="Rectangle 542"/>
            <p:cNvSpPr>
              <a:spLocks noChangeArrowheads="1"/>
            </p:cNvSpPr>
            <p:nvPr/>
          </p:nvSpPr>
          <p:spPr bwMode="gray">
            <a:xfrm>
              <a:off x="5719763" y="-4633913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6" name="Rectangle 543"/>
            <p:cNvSpPr>
              <a:spLocks noChangeArrowheads="1"/>
            </p:cNvSpPr>
            <p:nvPr/>
          </p:nvSpPr>
          <p:spPr bwMode="gray">
            <a:xfrm>
              <a:off x="5719763" y="-4592638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7" name="Rectangle 544"/>
            <p:cNvSpPr>
              <a:spLocks noChangeArrowheads="1"/>
            </p:cNvSpPr>
            <p:nvPr/>
          </p:nvSpPr>
          <p:spPr bwMode="gray">
            <a:xfrm>
              <a:off x="6615113" y="-4886325"/>
              <a:ext cx="881063" cy="6762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8" name="Rectangle 545"/>
            <p:cNvSpPr>
              <a:spLocks noChangeArrowheads="1"/>
            </p:cNvSpPr>
            <p:nvPr/>
          </p:nvSpPr>
          <p:spPr bwMode="gray">
            <a:xfrm>
              <a:off x="6683375" y="-4814888"/>
              <a:ext cx="228600" cy="1539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9" name="Rectangle 546"/>
            <p:cNvSpPr>
              <a:spLocks noChangeArrowheads="1"/>
            </p:cNvSpPr>
            <p:nvPr/>
          </p:nvSpPr>
          <p:spPr bwMode="gray">
            <a:xfrm>
              <a:off x="6683375" y="-4633913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0" name="Rectangle 547"/>
            <p:cNvSpPr>
              <a:spLocks noChangeArrowheads="1"/>
            </p:cNvSpPr>
            <p:nvPr/>
          </p:nvSpPr>
          <p:spPr bwMode="gray">
            <a:xfrm>
              <a:off x="6683375" y="-4592638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1" name="Rectangle 548"/>
            <p:cNvSpPr>
              <a:spLocks noChangeArrowheads="1"/>
            </p:cNvSpPr>
            <p:nvPr/>
          </p:nvSpPr>
          <p:spPr bwMode="gray">
            <a:xfrm>
              <a:off x="5651500" y="-5586413"/>
              <a:ext cx="877888" cy="674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2" name="Rectangle 549"/>
            <p:cNvSpPr>
              <a:spLocks noChangeArrowheads="1"/>
            </p:cNvSpPr>
            <p:nvPr/>
          </p:nvSpPr>
          <p:spPr bwMode="gray">
            <a:xfrm>
              <a:off x="5719763" y="-5514975"/>
              <a:ext cx="2286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3" name="Rectangle 550"/>
            <p:cNvSpPr>
              <a:spLocks noChangeArrowheads="1"/>
            </p:cNvSpPr>
            <p:nvPr/>
          </p:nvSpPr>
          <p:spPr bwMode="gray">
            <a:xfrm>
              <a:off x="5719763" y="-5335588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4" name="Rectangle 551"/>
            <p:cNvSpPr>
              <a:spLocks noChangeArrowheads="1"/>
            </p:cNvSpPr>
            <p:nvPr/>
          </p:nvSpPr>
          <p:spPr bwMode="gray">
            <a:xfrm>
              <a:off x="5719763" y="-5294313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5" name="Rectangle 552"/>
            <p:cNvSpPr>
              <a:spLocks noChangeArrowheads="1"/>
            </p:cNvSpPr>
            <p:nvPr/>
          </p:nvSpPr>
          <p:spPr bwMode="gray">
            <a:xfrm>
              <a:off x="6615113" y="-5586413"/>
              <a:ext cx="881063" cy="674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6" name="Rectangle 553"/>
            <p:cNvSpPr>
              <a:spLocks noChangeArrowheads="1"/>
            </p:cNvSpPr>
            <p:nvPr/>
          </p:nvSpPr>
          <p:spPr bwMode="gray">
            <a:xfrm>
              <a:off x="6683375" y="-5514975"/>
              <a:ext cx="2286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7" name="Rectangle 554"/>
            <p:cNvSpPr>
              <a:spLocks noChangeArrowheads="1"/>
            </p:cNvSpPr>
            <p:nvPr/>
          </p:nvSpPr>
          <p:spPr bwMode="gray">
            <a:xfrm>
              <a:off x="6683375" y="-5335588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8" name="Rectangle 555"/>
            <p:cNvSpPr>
              <a:spLocks noChangeArrowheads="1"/>
            </p:cNvSpPr>
            <p:nvPr/>
          </p:nvSpPr>
          <p:spPr bwMode="gray">
            <a:xfrm>
              <a:off x="6683375" y="-5294313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9" name="Rectangle 556"/>
            <p:cNvSpPr>
              <a:spLocks noChangeArrowheads="1"/>
            </p:cNvSpPr>
            <p:nvPr/>
          </p:nvSpPr>
          <p:spPr bwMode="gray">
            <a:xfrm>
              <a:off x="5651500" y="-6280150"/>
              <a:ext cx="877888" cy="674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0" name="Rectangle 557"/>
            <p:cNvSpPr>
              <a:spLocks noChangeArrowheads="1"/>
            </p:cNvSpPr>
            <p:nvPr/>
          </p:nvSpPr>
          <p:spPr bwMode="gray">
            <a:xfrm>
              <a:off x="5719763" y="-6208713"/>
              <a:ext cx="2286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1" name="Rectangle 558"/>
            <p:cNvSpPr>
              <a:spLocks noChangeArrowheads="1"/>
            </p:cNvSpPr>
            <p:nvPr/>
          </p:nvSpPr>
          <p:spPr bwMode="gray">
            <a:xfrm>
              <a:off x="5719763" y="-6029325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2" name="Rectangle 559"/>
            <p:cNvSpPr>
              <a:spLocks noChangeArrowheads="1"/>
            </p:cNvSpPr>
            <p:nvPr/>
          </p:nvSpPr>
          <p:spPr bwMode="gray">
            <a:xfrm>
              <a:off x="5719763" y="-5988050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3" name="Rectangle 560"/>
            <p:cNvSpPr>
              <a:spLocks noChangeArrowheads="1"/>
            </p:cNvSpPr>
            <p:nvPr/>
          </p:nvSpPr>
          <p:spPr bwMode="gray">
            <a:xfrm>
              <a:off x="6615113" y="-6280150"/>
              <a:ext cx="881063" cy="674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4" name="Rectangle 561"/>
            <p:cNvSpPr>
              <a:spLocks noChangeArrowheads="1"/>
            </p:cNvSpPr>
            <p:nvPr/>
          </p:nvSpPr>
          <p:spPr bwMode="gray">
            <a:xfrm>
              <a:off x="6683375" y="-6208713"/>
              <a:ext cx="2286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5" name="Rectangle 562"/>
            <p:cNvSpPr>
              <a:spLocks noChangeArrowheads="1"/>
            </p:cNvSpPr>
            <p:nvPr/>
          </p:nvSpPr>
          <p:spPr bwMode="gray">
            <a:xfrm>
              <a:off x="6683375" y="-6029325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6" name="Rectangle 563"/>
            <p:cNvSpPr>
              <a:spLocks noChangeArrowheads="1"/>
            </p:cNvSpPr>
            <p:nvPr/>
          </p:nvSpPr>
          <p:spPr bwMode="gray">
            <a:xfrm>
              <a:off x="6683375" y="-5988050"/>
              <a:ext cx="228600" cy="301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667" name="Gruppieren 1666"/>
            <p:cNvGrpSpPr/>
            <p:nvPr/>
          </p:nvGrpSpPr>
          <p:grpSpPr bwMode="gray">
            <a:xfrm>
              <a:off x="7837218" y="-6970713"/>
              <a:ext cx="4881563" cy="4776788"/>
              <a:chOff x="7837218" y="-6970713"/>
              <a:chExt cx="4881563" cy="4776788"/>
            </a:xfrm>
          </p:grpSpPr>
          <p:sp>
            <p:nvSpPr>
              <p:cNvPr id="1737" name="Rectangle 436"/>
              <p:cNvSpPr>
                <a:spLocks noChangeArrowheads="1"/>
              </p:cNvSpPr>
              <p:nvPr/>
            </p:nvSpPr>
            <p:spPr bwMode="gray">
              <a:xfrm>
                <a:off x="7837218" y="-2786063"/>
                <a:ext cx="771525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38" name="Rectangle 437"/>
              <p:cNvSpPr>
                <a:spLocks noChangeArrowheads="1"/>
              </p:cNvSpPr>
              <p:nvPr/>
            </p:nvSpPr>
            <p:spPr bwMode="gray">
              <a:xfrm>
                <a:off x="7837218" y="-3408363"/>
                <a:ext cx="771525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39" name="Rectangle 438"/>
              <p:cNvSpPr>
                <a:spLocks noChangeArrowheads="1"/>
              </p:cNvSpPr>
              <p:nvPr/>
            </p:nvSpPr>
            <p:spPr bwMode="gray">
              <a:xfrm>
                <a:off x="7837218" y="-4030663"/>
                <a:ext cx="771525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0" name="Rectangle 439"/>
              <p:cNvSpPr>
                <a:spLocks noChangeArrowheads="1"/>
              </p:cNvSpPr>
              <p:nvPr/>
            </p:nvSpPr>
            <p:spPr bwMode="gray">
              <a:xfrm>
                <a:off x="8654781" y="-2786063"/>
                <a:ext cx="771525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1" name="Rectangle 440"/>
              <p:cNvSpPr>
                <a:spLocks noChangeArrowheads="1"/>
              </p:cNvSpPr>
              <p:nvPr/>
            </p:nvSpPr>
            <p:spPr bwMode="gray">
              <a:xfrm>
                <a:off x="8654781" y="-3408363"/>
                <a:ext cx="771525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2" name="Rectangle 441"/>
              <p:cNvSpPr>
                <a:spLocks noChangeArrowheads="1"/>
              </p:cNvSpPr>
              <p:nvPr/>
            </p:nvSpPr>
            <p:spPr bwMode="gray">
              <a:xfrm>
                <a:off x="8654781" y="-4030663"/>
                <a:ext cx="771525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3" name="Rectangle 442"/>
              <p:cNvSpPr>
                <a:spLocks noChangeArrowheads="1"/>
              </p:cNvSpPr>
              <p:nvPr/>
            </p:nvSpPr>
            <p:spPr bwMode="gray">
              <a:xfrm>
                <a:off x="8654781" y="-4649788"/>
                <a:ext cx="771525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4" name="Rectangle 443"/>
              <p:cNvSpPr>
                <a:spLocks noChangeArrowheads="1"/>
              </p:cNvSpPr>
              <p:nvPr/>
            </p:nvSpPr>
            <p:spPr bwMode="gray">
              <a:xfrm>
                <a:off x="8654781" y="-5272088"/>
                <a:ext cx="771525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5" name="Rectangle 446"/>
              <p:cNvSpPr>
                <a:spLocks noChangeArrowheads="1"/>
              </p:cNvSpPr>
              <p:nvPr/>
            </p:nvSpPr>
            <p:spPr bwMode="gray">
              <a:xfrm>
                <a:off x="9475518" y="-2786063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6" name="Rectangle 447"/>
              <p:cNvSpPr>
                <a:spLocks noChangeArrowheads="1"/>
              </p:cNvSpPr>
              <p:nvPr/>
            </p:nvSpPr>
            <p:spPr bwMode="gray">
              <a:xfrm>
                <a:off x="9475518" y="-3408363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7" name="Rectangle 448"/>
              <p:cNvSpPr>
                <a:spLocks noChangeArrowheads="1"/>
              </p:cNvSpPr>
              <p:nvPr/>
            </p:nvSpPr>
            <p:spPr bwMode="gray">
              <a:xfrm>
                <a:off x="9475518" y="-4030663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8" name="Rectangle 449"/>
              <p:cNvSpPr>
                <a:spLocks noChangeArrowheads="1"/>
              </p:cNvSpPr>
              <p:nvPr/>
            </p:nvSpPr>
            <p:spPr bwMode="gray">
              <a:xfrm>
                <a:off x="9475518" y="-4649788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9" name="Rectangle 450"/>
              <p:cNvSpPr>
                <a:spLocks noChangeArrowheads="1"/>
              </p:cNvSpPr>
              <p:nvPr/>
            </p:nvSpPr>
            <p:spPr bwMode="gray">
              <a:xfrm>
                <a:off x="9475518" y="-5272088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0" name="Rectangle 451"/>
              <p:cNvSpPr>
                <a:spLocks noChangeArrowheads="1"/>
              </p:cNvSpPr>
              <p:nvPr/>
            </p:nvSpPr>
            <p:spPr bwMode="gray">
              <a:xfrm>
                <a:off x="10293081" y="-2786063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1" name="Rectangle 452"/>
              <p:cNvSpPr>
                <a:spLocks noChangeArrowheads="1"/>
              </p:cNvSpPr>
              <p:nvPr/>
            </p:nvSpPr>
            <p:spPr bwMode="gray">
              <a:xfrm>
                <a:off x="10293081" y="-3408363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2" name="Rectangle 453"/>
              <p:cNvSpPr>
                <a:spLocks noChangeArrowheads="1"/>
              </p:cNvSpPr>
              <p:nvPr/>
            </p:nvSpPr>
            <p:spPr bwMode="gray">
              <a:xfrm>
                <a:off x="10293081" y="-4030663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3" name="Rectangle 454"/>
              <p:cNvSpPr>
                <a:spLocks noChangeArrowheads="1"/>
              </p:cNvSpPr>
              <p:nvPr/>
            </p:nvSpPr>
            <p:spPr bwMode="gray">
              <a:xfrm>
                <a:off x="11113818" y="-2786063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4" name="Rectangle 455"/>
              <p:cNvSpPr>
                <a:spLocks noChangeArrowheads="1"/>
              </p:cNvSpPr>
              <p:nvPr/>
            </p:nvSpPr>
            <p:spPr bwMode="gray">
              <a:xfrm>
                <a:off x="11113818" y="-3408363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5" name="Rectangle 456"/>
              <p:cNvSpPr>
                <a:spLocks noChangeArrowheads="1"/>
              </p:cNvSpPr>
              <p:nvPr/>
            </p:nvSpPr>
            <p:spPr bwMode="gray">
              <a:xfrm>
                <a:off x="11113818" y="-4030663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6" name="Rectangle 457"/>
              <p:cNvSpPr>
                <a:spLocks noChangeArrowheads="1"/>
              </p:cNvSpPr>
              <p:nvPr/>
            </p:nvSpPr>
            <p:spPr bwMode="gray">
              <a:xfrm>
                <a:off x="11113818" y="-4649788"/>
                <a:ext cx="773113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7" name="Rectangle 458"/>
              <p:cNvSpPr>
                <a:spLocks noChangeArrowheads="1"/>
              </p:cNvSpPr>
              <p:nvPr/>
            </p:nvSpPr>
            <p:spPr bwMode="gray">
              <a:xfrm>
                <a:off x="11931381" y="-2786063"/>
                <a:ext cx="787400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8" name="Rectangle 459"/>
              <p:cNvSpPr>
                <a:spLocks noChangeArrowheads="1"/>
              </p:cNvSpPr>
              <p:nvPr/>
            </p:nvSpPr>
            <p:spPr bwMode="gray">
              <a:xfrm>
                <a:off x="11931381" y="-3408363"/>
                <a:ext cx="787400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9" name="Rectangle 460"/>
              <p:cNvSpPr>
                <a:spLocks noChangeArrowheads="1"/>
              </p:cNvSpPr>
              <p:nvPr/>
            </p:nvSpPr>
            <p:spPr bwMode="gray">
              <a:xfrm>
                <a:off x="11931381" y="-4030663"/>
                <a:ext cx="787400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0" name="Rectangle 461"/>
              <p:cNvSpPr>
                <a:spLocks noChangeArrowheads="1"/>
              </p:cNvSpPr>
              <p:nvPr/>
            </p:nvSpPr>
            <p:spPr bwMode="gray">
              <a:xfrm>
                <a:off x="11931381" y="-4649788"/>
                <a:ext cx="787400" cy="59213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1" name="Rectangle 506"/>
              <p:cNvSpPr>
                <a:spLocks noChangeArrowheads="1"/>
              </p:cNvSpPr>
              <p:nvPr/>
            </p:nvSpPr>
            <p:spPr bwMode="gray">
              <a:xfrm>
                <a:off x="8291243" y="-2500313"/>
                <a:ext cx="1844675" cy="71438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2" name="Rectangle 507"/>
              <p:cNvSpPr>
                <a:spLocks noChangeArrowheads="1"/>
              </p:cNvSpPr>
              <p:nvPr/>
            </p:nvSpPr>
            <p:spPr bwMode="gray">
              <a:xfrm>
                <a:off x="8291243" y="-2263775"/>
                <a:ext cx="1844675" cy="69850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3" name="Rectangle 508"/>
              <p:cNvSpPr>
                <a:spLocks noChangeArrowheads="1"/>
              </p:cNvSpPr>
              <p:nvPr/>
            </p:nvSpPr>
            <p:spPr bwMode="gray">
              <a:xfrm>
                <a:off x="8291243" y="-2428875"/>
                <a:ext cx="115888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4" name="Rectangle 509"/>
              <p:cNvSpPr>
                <a:spLocks noChangeArrowheads="1"/>
              </p:cNvSpPr>
              <p:nvPr/>
            </p:nvSpPr>
            <p:spPr bwMode="gray">
              <a:xfrm>
                <a:off x="10015268" y="-2428875"/>
                <a:ext cx="120650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5" name="Rectangle 510"/>
              <p:cNvSpPr>
                <a:spLocks noChangeArrowheads="1"/>
              </p:cNvSpPr>
              <p:nvPr/>
            </p:nvSpPr>
            <p:spPr bwMode="gray">
              <a:xfrm>
                <a:off x="9153256" y="-2428875"/>
                <a:ext cx="120650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6" name="Rectangle 511"/>
              <p:cNvSpPr>
                <a:spLocks noChangeArrowheads="1"/>
              </p:cNvSpPr>
              <p:nvPr/>
            </p:nvSpPr>
            <p:spPr bwMode="gray">
              <a:xfrm>
                <a:off x="8291243" y="-3179763"/>
                <a:ext cx="876300" cy="6794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7" name="Rectangle 512"/>
              <p:cNvSpPr>
                <a:spLocks noChangeArrowheads="1"/>
              </p:cNvSpPr>
              <p:nvPr/>
            </p:nvSpPr>
            <p:spPr bwMode="gray">
              <a:xfrm>
                <a:off x="8357918" y="-3108325"/>
                <a:ext cx="228600" cy="157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8" name="Rectangle 513"/>
              <p:cNvSpPr>
                <a:spLocks noChangeArrowheads="1"/>
              </p:cNvSpPr>
              <p:nvPr/>
            </p:nvSpPr>
            <p:spPr bwMode="gray">
              <a:xfrm>
                <a:off x="8357918" y="-2924175"/>
                <a:ext cx="228600" cy="25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9" name="Rectangle 514"/>
              <p:cNvSpPr>
                <a:spLocks noChangeArrowheads="1"/>
              </p:cNvSpPr>
              <p:nvPr/>
            </p:nvSpPr>
            <p:spPr bwMode="gray">
              <a:xfrm>
                <a:off x="8357918" y="-28876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0" name="Rectangle 515"/>
              <p:cNvSpPr>
                <a:spLocks noChangeArrowheads="1"/>
              </p:cNvSpPr>
              <p:nvPr/>
            </p:nvSpPr>
            <p:spPr bwMode="gray">
              <a:xfrm>
                <a:off x="9254856" y="-3179763"/>
                <a:ext cx="881063" cy="6794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1" name="Rectangle 516"/>
              <p:cNvSpPr>
                <a:spLocks noChangeArrowheads="1"/>
              </p:cNvSpPr>
              <p:nvPr/>
            </p:nvSpPr>
            <p:spPr bwMode="gray">
              <a:xfrm>
                <a:off x="9321531" y="-3108325"/>
                <a:ext cx="228600" cy="157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2" name="Rectangle 517"/>
              <p:cNvSpPr>
                <a:spLocks noChangeArrowheads="1"/>
              </p:cNvSpPr>
              <p:nvPr/>
            </p:nvSpPr>
            <p:spPr bwMode="gray">
              <a:xfrm>
                <a:off x="9321531" y="-2924175"/>
                <a:ext cx="228600" cy="25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3" name="Rectangle 518"/>
              <p:cNvSpPr>
                <a:spLocks noChangeArrowheads="1"/>
              </p:cNvSpPr>
              <p:nvPr/>
            </p:nvSpPr>
            <p:spPr bwMode="gray">
              <a:xfrm>
                <a:off x="9321531" y="-28876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4" name="Rectangle 519"/>
              <p:cNvSpPr>
                <a:spLocks noChangeArrowheads="1"/>
              </p:cNvSpPr>
              <p:nvPr/>
            </p:nvSpPr>
            <p:spPr bwMode="gray">
              <a:xfrm>
                <a:off x="8291243" y="-3881438"/>
                <a:ext cx="876300" cy="676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5" name="Rectangle 520"/>
              <p:cNvSpPr>
                <a:spLocks noChangeArrowheads="1"/>
              </p:cNvSpPr>
              <p:nvPr/>
            </p:nvSpPr>
            <p:spPr bwMode="gray">
              <a:xfrm>
                <a:off x="8357918" y="-3810000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6" name="Rectangle 521"/>
              <p:cNvSpPr>
                <a:spLocks noChangeArrowheads="1"/>
              </p:cNvSpPr>
              <p:nvPr/>
            </p:nvSpPr>
            <p:spPr bwMode="gray">
              <a:xfrm>
                <a:off x="8357918" y="-3629025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7" name="Rectangle 522"/>
              <p:cNvSpPr>
                <a:spLocks noChangeArrowheads="1"/>
              </p:cNvSpPr>
              <p:nvPr/>
            </p:nvSpPr>
            <p:spPr bwMode="gray">
              <a:xfrm>
                <a:off x="8357918" y="-3587750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8" name="Rectangle 523"/>
              <p:cNvSpPr>
                <a:spLocks noChangeArrowheads="1"/>
              </p:cNvSpPr>
              <p:nvPr/>
            </p:nvSpPr>
            <p:spPr bwMode="gray">
              <a:xfrm>
                <a:off x="9254856" y="-3881438"/>
                <a:ext cx="881063" cy="676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9" name="Rectangle 524"/>
              <p:cNvSpPr>
                <a:spLocks noChangeArrowheads="1"/>
              </p:cNvSpPr>
              <p:nvPr/>
            </p:nvSpPr>
            <p:spPr bwMode="gray">
              <a:xfrm>
                <a:off x="9321531" y="-3810000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0" name="Rectangle 525"/>
              <p:cNvSpPr>
                <a:spLocks noChangeArrowheads="1"/>
              </p:cNvSpPr>
              <p:nvPr/>
            </p:nvSpPr>
            <p:spPr bwMode="gray">
              <a:xfrm>
                <a:off x="9321531" y="-3629025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1" name="Rectangle 526"/>
              <p:cNvSpPr>
                <a:spLocks noChangeArrowheads="1"/>
              </p:cNvSpPr>
              <p:nvPr/>
            </p:nvSpPr>
            <p:spPr bwMode="gray">
              <a:xfrm>
                <a:off x="9321531" y="-3587750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2" name="Rectangle 527"/>
              <p:cNvSpPr>
                <a:spLocks noChangeArrowheads="1"/>
              </p:cNvSpPr>
              <p:nvPr/>
            </p:nvSpPr>
            <p:spPr bwMode="gray">
              <a:xfrm>
                <a:off x="8291243" y="-4575175"/>
                <a:ext cx="876300" cy="676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3" name="Rectangle 528"/>
              <p:cNvSpPr>
                <a:spLocks noChangeArrowheads="1"/>
              </p:cNvSpPr>
              <p:nvPr/>
            </p:nvSpPr>
            <p:spPr bwMode="gray">
              <a:xfrm>
                <a:off x="8357918" y="-4503738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4" name="Rectangle 529"/>
              <p:cNvSpPr>
                <a:spLocks noChangeArrowheads="1"/>
              </p:cNvSpPr>
              <p:nvPr/>
            </p:nvSpPr>
            <p:spPr bwMode="gray">
              <a:xfrm>
                <a:off x="8357918" y="-43227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5" name="Rectangle 530"/>
              <p:cNvSpPr>
                <a:spLocks noChangeArrowheads="1"/>
              </p:cNvSpPr>
              <p:nvPr/>
            </p:nvSpPr>
            <p:spPr bwMode="gray">
              <a:xfrm>
                <a:off x="8357918" y="-428148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6" name="Rectangle 531"/>
              <p:cNvSpPr>
                <a:spLocks noChangeArrowheads="1"/>
              </p:cNvSpPr>
              <p:nvPr/>
            </p:nvSpPr>
            <p:spPr bwMode="gray">
              <a:xfrm>
                <a:off x="9254856" y="-4575175"/>
                <a:ext cx="881063" cy="676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7" name="Rectangle 532"/>
              <p:cNvSpPr>
                <a:spLocks noChangeArrowheads="1"/>
              </p:cNvSpPr>
              <p:nvPr/>
            </p:nvSpPr>
            <p:spPr bwMode="gray">
              <a:xfrm>
                <a:off x="9321531" y="-4503738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8" name="Rectangle 533"/>
              <p:cNvSpPr>
                <a:spLocks noChangeArrowheads="1"/>
              </p:cNvSpPr>
              <p:nvPr/>
            </p:nvSpPr>
            <p:spPr bwMode="gray">
              <a:xfrm>
                <a:off x="9321531" y="-43227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9" name="Rectangle 534"/>
              <p:cNvSpPr>
                <a:spLocks noChangeArrowheads="1"/>
              </p:cNvSpPr>
              <p:nvPr/>
            </p:nvSpPr>
            <p:spPr bwMode="gray">
              <a:xfrm>
                <a:off x="9321531" y="-428148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0" name="Rectangle 564"/>
              <p:cNvSpPr>
                <a:spLocks noChangeArrowheads="1"/>
              </p:cNvSpPr>
              <p:nvPr/>
            </p:nvSpPr>
            <p:spPr bwMode="gray">
              <a:xfrm>
                <a:off x="10226406" y="-2500313"/>
                <a:ext cx="1844675" cy="71438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1" name="Rectangle 565"/>
              <p:cNvSpPr>
                <a:spLocks noChangeArrowheads="1"/>
              </p:cNvSpPr>
              <p:nvPr/>
            </p:nvSpPr>
            <p:spPr bwMode="gray">
              <a:xfrm>
                <a:off x="10226406" y="-2263775"/>
                <a:ext cx="1844675" cy="69850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" name="Rectangle 566"/>
              <p:cNvSpPr>
                <a:spLocks noChangeArrowheads="1"/>
              </p:cNvSpPr>
              <p:nvPr/>
            </p:nvSpPr>
            <p:spPr bwMode="gray">
              <a:xfrm>
                <a:off x="10226406" y="-2428875"/>
                <a:ext cx="119063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" name="Rectangle 567"/>
              <p:cNvSpPr>
                <a:spLocks noChangeArrowheads="1"/>
              </p:cNvSpPr>
              <p:nvPr/>
            </p:nvSpPr>
            <p:spPr bwMode="gray">
              <a:xfrm>
                <a:off x="11950431" y="-2428875"/>
                <a:ext cx="120650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" name="Rectangle 568"/>
              <p:cNvSpPr>
                <a:spLocks noChangeArrowheads="1"/>
              </p:cNvSpPr>
              <p:nvPr/>
            </p:nvSpPr>
            <p:spPr bwMode="gray">
              <a:xfrm>
                <a:off x="11088418" y="-2428875"/>
                <a:ext cx="119063" cy="165100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" name="Rectangle 569"/>
              <p:cNvSpPr>
                <a:spLocks noChangeArrowheads="1"/>
              </p:cNvSpPr>
              <p:nvPr/>
            </p:nvSpPr>
            <p:spPr bwMode="gray">
              <a:xfrm>
                <a:off x="10226406" y="-3179763"/>
                <a:ext cx="881063" cy="6794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" name="Rectangle 570"/>
              <p:cNvSpPr>
                <a:spLocks noChangeArrowheads="1"/>
              </p:cNvSpPr>
              <p:nvPr/>
            </p:nvSpPr>
            <p:spPr bwMode="gray">
              <a:xfrm>
                <a:off x="10293081" y="-3108325"/>
                <a:ext cx="228600" cy="157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" name="Rectangle 571"/>
              <p:cNvSpPr>
                <a:spLocks noChangeArrowheads="1"/>
              </p:cNvSpPr>
              <p:nvPr/>
            </p:nvSpPr>
            <p:spPr bwMode="gray">
              <a:xfrm>
                <a:off x="10293081" y="-2924175"/>
                <a:ext cx="228600" cy="25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" name="Rectangle 572"/>
              <p:cNvSpPr>
                <a:spLocks noChangeArrowheads="1"/>
              </p:cNvSpPr>
              <p:nvPr/>
            </p:nvSpPr>
            <p:spPr bwMode="gray">
              <a:xfrm>
                <a:off x="10293081" y="-28876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" name="Rectangle 573"/>
              <p:cNvSpPr>
                <a:spLocks noChangeArrowheads="1"/>
              </p:cNvSpPr>
              <p:nvPr/>
            </p:nvSpPr>
            <p:spPr bwMode="gray">
              <a:xfrm>
                <a:off x="11190018" y="-3179763"/>
                <a:ext cx="881063" cy="6794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" name="Rectangle 574"/>
              <p:cNvSpPr>
                <a:spLocks noChangeArrowheads="1"/>
              </p:cNvSpPr>
              <p:nvPr/>
            </p:nvSpPr>
            <p:spPr bwMode="gray">
              <a:xfrm>
                <a:off x="11259868" y="-3108325"/>
                <a:ext cx="230188" cy="157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" name="Rectangle 575"/>
              <p:cNvSpPr>
                <a:spLocks noChangeArrowheads="1"/>
              </p:cNvSpPr>
              <p:nvPr/>
            </p:nvSpPr>
            <p:spPr bwMode="gray">
              <a:xfrm>
                <a:off x="11259868" y="-2924175"/>
                <a:ext cx="230188" cy="25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" name="Rectangle 576"/>
              <p:cNvSpPr>
                <a:spLocks noChangeArrowheads="1"/>
              </p:cNvSpPr>
              <p:nvPr/>
            </p:nvSpPr>
            <p:spPr bwMode="gray">
              <a:xfrm>
                <a:off x="11259868" y="-2887663"/>
                <a:ext cx="230188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" name="Rectangle 577"/>
              <p:cNvSpPr>
                <a:spLocks noChangeArrowheads="1"/>
              </p:cNvSpPr>
              <p:nvPr/>
            </p:nvSpPr>
            <p:spPr bwMode="gray">
              <a:xfrm>
                <a:off x="10226406" y="-3881438"/>
                <a:ext cx="881063" cy="676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" name="Rectangle 578"/>
              <p:cNvSpPr>
                <a:spLocks noChangeArrowheads="1"/>
              </p:cNvSpPr>
              <p:nvPr/>
            </p:nvSpPr>
            <p:spPr bwMode="gray">
              <a:xfrm>
                <a:off x="10293081" y="-3810000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5" name="Rectangle 579"/>
              <p:cNvSpPr>
                <a:spLocks noChangeArrowheads="1"/>
              </p:cNvSpPr>
              <p:nvPr/>
            </p:nvSpPr>
            <p:spPr bwMode="gray">
              <a:xfrm>
                <a:off x="10293081" y="-3629025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6" name="Rectangle 580"/>
              <p:cNvSpPr>
                <a:spLocks noChangeArrowheads="1"/>
              </p:cNvSpPr>
              <p:nvPr/>
            </p:nvSpPr>
            <p:spPr bwMode="gray">
              <a:xfrm>
                <a:off x="10293081" y="-3587750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7" name="Rectangle 581"/>
              <p:cNvSpPr>
                <a:spLocks noChangeArrowheads="1"/>
              </p:cNvSpPr>
              <p:nvPr/>
            </p:nvSpPr>
            <p:spPr bwMode="gray">
              <a:xfrm>
                <a:off x="11190018" y="-3881438"/>
                <a:ext cx="881063" cy="676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8" name="Rectangle 582"/>
              <p:cNvSpPr>
                <a:spLocks noChangeArrowheads="1"/>
              </p:cNvSpPr>
              <p:nvPr/>
            </p:nvSpPr>
            <p:spPr bwMode="gray">
              <a:xfrm>
                <a:off x="11259868" y="-3810000"/>
                <a:ext cx="230188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9" name="Rectangle 583"/>
              <p:cNvSpPr>
                <a:spLocks noChangeArrowheads="1"/>
              </p:cNvSpPr>
              <p:nvPr/>
            </p:nvSpPr>
            <p:spPr bwMode="gray">
              <a:xfrm>
                <a:off x="11259868" y="-3629025"/>
                <a:ext cx="230188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0" name="Rectangle 584"/>
              <p:cNvSpPr>
                <a:spLocks noChangeArrowheads="1"/>
              </p:cNvSpPr>
              <p:nvPr/>
            </p:nvSpPr>
            <p:spPr bwMode="gray">
              <a:xfrm>
                <a:off x="11259868" y="-3587750"/>
                <a:ext cx="230188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1" name="Rectangle 585"/>
              <p:cNvSpPr>
                <a:spLocks noChangeArrowheads="1"/>
              </p:cNvSpPr>
              <p:nvPr/>
            </p:nvSpPr>
            <p:spPr bwMode="gray">
              <a:xfrm>
                <a:off x="10226406" y="-4575175"/>
                <a:ext cx="881063" cy="676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2" name="Rectangle 587"/>
              <p:cNvSpPr>
                <a:spLocks noChangeArrowheads="1"/>
              </p:cNvSpPr>
              <p:nvPr/>
            </p:nvSpPr>
            <p:spPr bwMode="gray">
              <a:xfrm>
                <a:off x="10293081" y="-4503738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3" name="Rectangle 588"/>
              <p:cNvSpPr>
                <a:spLocks noChangeArrowheads="1"/>
              </p:cNvSpPr>
              <p:nvPr/>
            </p:nvSpPr>
            <p:spPr bwMode="gray">
              <a:xfrm>
                <a:off x="10293081" y="-432276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4" name="Rectangle 589"/>
              <p:cNvSpPr>
                <a:spLocks noChangeArrowheads="1"/>
              </p:cNvSpPr>
              <p:nvPr/>
            </p:nvSpPr>
            <p:spPr bwMode="gray">
              <a:xfrm>
                <a:off x="10293081" y="-428148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5" name="Rectangle 590"/>
              <p:cNvSpPr>
                <a:spLocks noChangeArrowheads="1"/>
              </p:cNvSpPr>
              <p:nvPr/>
            </p:nvSpPr>
            <p:spPr bwMode="gray">
              <a:xfrm>
                <a:off x="11190018" y="-4575176"/>
                <a:ext cx="881063" cy="676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6" name="Rectangle 591"/>
              <p:cNvSpPr>
                <a:spLocks noChangeArrowheads="1"/>
              </p:cNvSpPr>
              <p:nvPr/>
            </p:nvSpPr>
            <p:spPr bwMode="gray">
              <a:xfrm>
                <a:off x="11259868" y="-4503738"/>
                <a:ext cx="230188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7" name="Rectangle 592"/>
              <p:cNvSpPr>
                <a:spLocks noChangeArrowheads="1"/>
              </p:cNvSpPr>
              <p:nvPr/>
            </p:nvSpPr>
            <p:spPr bwMode="gray">
              <a:xfrm>
                <a:off x="11259868" y="-4322763"/>
                <a:ext cx="230188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8" name="Rectangle 593"/>
              <p:cNvSpPr>
                <a:spLocks noChangeArrowheads="1"/>
              </p:cNvSpPr>
              <p:nvPr/>
            </p:nvSpPr>
            <p:spPr bwMode="gray">
              <a:xfrm>
                <a:off x="11259868" y="-4281488"/>
                <a:ext cx="230188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9" name="Rectangle 594"/>
              <p:cNvSpPr>
                <a:spLocks noChangeArrowheads="1"/>
              </p:cNvSpPr>
              <p:nvPr/>
            </p:nvSpPr>
            <p:spPr bwMode="gray">
              <a:xfrm>
                <a:off x="10226406" y="-4897438"/>
                <a:ext cx="1844675" cy="71438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0" name="Rectangle 595"/>
              <p:cNvSpPr>
                <a:spLocks noChangeArrowheads="1"/>
              </p:cNvSpPr>
              <p:nvPr/>
            </p:nvSpPr>
            <p:spPr bwMode="gray">
              <a:xfrm>
                <a:off x="10226406" y="-4664076"/>
                <a:ext cx="1844675" cy="74613"/>
              </a:xfrm>
              <a:prstGeom prst="rect">
                <a:avLst/>
              </a:prstGeom>
              <a:solidFill>
                <a:srgbClr val="FFC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1" name="Rectangle 596"/>
              <p:cNvSpPr>
                <a:spLocks noChangeArrowheads="1"/>
              </p:cNvSpPr>
              <p:nvPr/>
            </p:nvSpPr>
            <p:spPr bwMode="gray">
              <a:xfrm>
                <a:off x="10226406" y="-4826001"/>
                <a:ext cx="119063" cy="161925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2" name="Rectangle 597"/>
              <p:cNvSpPr>
                <a:spLocks noChangeArrowheads="1"/>
              </p:cNvSpPr>
              <p:nvPr/>
            </p:nvSpPr>
            <p:spPr bwMode="gray">
              <a:xfrm>
                <a:off x="11950431" y="-4826001"/>
                <a:ext cx="120650" cy="161925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3" name="Rectangle 598"/>
              <p:cNvSpPr>
                <a:spLocks noChangeArrowheads="1"/>
              </p:cNvSpPr>
              <p:nvPr/>
            </p:nvSpPr>
            <p:spPr bwMode="gray">
              <a:xfrm>
                <a:off x="11088418" y="-4826001"/>
                <a:ext cx="119063" cy="161925"/>
              </a:xfrm>
              <a:prstGeom prst="rect">
                <a:avLst/>
              </a:prstGeom>
              <a:solidFill>
                <a:srgbClr val="EFA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4" name="Rectangle 599"/>
              <p:cNvSpPr>
                <a:spLocks noChangeArrowheads="1"/>
              </p:cNvSpPr>
              <p:nvPr/>
            </p:nvSpPr>
            <p:spPr bwMode="gray">
              <a:xfrm>
                <a:off x="10226406" y="-5575301"/>
                <a:ext cx="881063" cy="6778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5" name="Rectangle 600"/>
              <p:cNvSpPr>
                <a:spLocks noChangeArrowheads="1"/>
              </p:cNvSpPr>
              <p:nvPr/>
            </p:nvSpPr>
            <p:spPr bwMode="gray">
              <a:xfrm>
                <a:off x="10293081" y="-5503863"/>
                <a:ext cx="228600" cy="157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6" name="Rectangle 601"/>
              <p:cNvSpPr>
                <a:spLocks noChangeArrowheads="1"/>
              </p:cNvSpPr>
              <p:nvPr/>
            </p:nvSpPr>
            <p:spPr bwMode="gray">
              <a:xfrm>
                <a:off x="10293081" y="-5324476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7" name="Rectangle 602"/>
              <p:cNvSpPr>
                <a:spLocks noChangeArrowheads="1"/>
              </p:cNvSpPr>
              <p:nvPr/>
            </p:nvSpPr>
            <p:spPr bwMode="gray">
              <a:xfrm>
                <a:off x="10293081" y="-5283201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8" name="Rectangle 603"/>
              <p:cNvSpPr>
                <a:spLocks noChangeArrowheads="1"/>
              </p:cNvSpPr>
              <p:nvPr/>
            </p:nvSpPr>
            <p:spPr bwMode="gray">
              <a:xfrm>
                <a:off x="11190018" y="-5575301"/>
                <a:ext cx="881063" cy="6778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9" name="Rectangle 604"/>
              <p:cNvSpPr>
                <a:spLocks noChangeArrowheads="1"/>
              </p:cNvSpPr>
              <p:nvPr/>
            </p:nvSpPr>
            <p:spPr bwMode="gray">
              <a:xfrm>
                <a:off x="11259868" y="-5503863"/>
                <a:ext cx="230188" cy="157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0" name="Rectangle 605"/>
              <p:cNvSpPr>
                <a:spLocks noChangeArrowheads="1"/>
              </p:cNvSpPr>
              <p:nvPr/>
            </p:nvSpPr>
            <p:spPr bwMode="gray">
              <a:xfrm>
                <a:off x="11259868" y="-5324476"/>
                <a:ext cx="230188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1" name="Rectangle 606"/>
              <p:cNvSpPr>
                <a:spLocks noChangeArrowheads="1"/>
              </p:cNvSpPr>
              <p:nvPr/>
            </p:nvSpPr>
            <p:spPr bwMode="gray">
              <a:xfrm>
                <a:off x="11259868" y="-5283201"/>
                <a:ext cx="230188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2" name="Rectangle 607"/>
              <p:cNvSpPr>
                <a:spLocks noChangeArrowheads="1"/>
              </p:cNvSpPr>
              <p:nvPr/>
            </p:nvSpPr>
            <p:spPr bwMode="gray">
              <a:xfrm>
                <a:off x="10226406" y="-6276976"/>
                <a:ext cx="881063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3" name="Rectangle 608"/>
              <p:cNvSpPr>
                <a:spLocks noChangeArrowheads="1"/>
              </p:cNvSpPr>
              <p:nvPr/>
            </p:nvSpPr>
            <p:spPr bwMode="gray">
              <a:xfrm>
                <a:off x="10293081" y="-6205538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4" name="Rectangle 609"/>
              <p:cNvSpPr>
                <a:spLocks noChangeArrowheads="1"/>
              </p:cNvSpPr>
              <p:nvPr/>
            </p:nvSpPr>
            <p:spPr bwMode="gray">
              <a:xfrm>
                <a:off x="10293081" y="-6026151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5" name="Rectangle 610"/>
              <p:cNvSpPr>
                <a:spLocks noChangeArrowheads="1"/>
              </p:cNvSpPr>
              <p:nvPr/>
            </p:nvSpPr>
            <p:spPr bwMode="gray">
              <a:xfrm>
                <a:off x="10293081" y="-5984876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6" name="Rectangle 611"/>
              <p:cNvSpPr>
                <a:spLocks noChangeArrowheads="1"/>
              </p:cNvSpPr>
              <p:nvPr/>
            </p:nvSpPr>
            <p:spPr bwMode="gray">
              <a:xfrm>
                <a:off x="11190018" y="-6276976"/>
                <a:ext cx="881063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7" name="Rectangle 612"/>
              <p:cNvSpPr>
                <a:spLocks noChangeArrowheads="1"/>
              </p:cNvSpPr>
              <p:nvPr/>
            </p:nvSpPr>
            <p:spPr bwMode="gray">
              <a:xfrm>
                <a:off x="11259868" y="-6205538"/>
                <a:ext cx="230188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8" name="Rectangle 613"/>
              <p:cNvSpPr>
                <a:spLocks noChangeArrowheads="1"/>
              </p:cNvSpPr>
              <p:nvPr/>
            </p:nvSpPr>
            <p:spPr bwMode="gray">
              <a:xfrm>
                <a:off x="11259868" y="-6026151"/>
                <a:ext cx="230188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9" name="Rectangle 614"/>
              <p:cNvSpPr>
                <a:spLocks noChangeArrowheads="1"/>
              </p:cNvSpPr>
              <p:nvPr/>
            </p:nvSpPr>
            <p:spPr bwMode="gray">
              <a:xfrm>
                <a:off x="11259868" y="-5984876"/>
                <a:ext cx="230188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0" name="Rectangle 615"/>
              <p:cNvSpPr>
                <a:spLocks noChangeArrowheads="1"/>
              </p:cNvSpPr>
              <p:nvPr/>
            </p:nvSpPr>
            <p:spPr bwMode="gray">
              <a:xfrm>
                <a:off x="10226406" y="-6970713"/>
                <a:ext cx="881063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1" name="Rectangle 616"/>
              <p:cNvSpPr>
                <a:spLocks noChangeArrowheads="1"/>
              </p:cNvSpPr>
              <p:nvPr/>
            </p:nvSpPr>
            <p:spPr bwMode="gray">
              <a:xfrm>
                <a:off x="10293081" y="-6899276"/>
                <a:ext cx="228600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2" name="Rectangle 617"/>
              <p:cNvSpPr>
                <a:spLocks noChangeArrowheads="1"/>
              </p:cNvSpPr>
              <p:nvPr/>
            </p:nvSpPr>
            <p:spPr bwMode="gray">
              <a:xfrm>
                <a:off x="10293081" y="-6719888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3" name="Rectangle 618"/>
              <p:cNvSpPr>
                <a:spLocks noChangeArrowheads="1"/>
              </p:cNvSpPr>
              <p:nvPr/>
            </p:nvSpPr>
            <p:spPr bwMode="gray">
              <a:xfrm>
                <a:off x="10293081" y="-6678613"/>
                <a:ext cx="228600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4" name="Rectangle 619"/>
              <p:cNvSpPr>
                <a:spLocks noChangeArrowheads="1"/>
              </p:cNvSpPr>
              <p:nvPr/>
            </p:nvSpPr>
            <p:spPr bwMode="gray">
              <a:xfrm>
                <a:off x="11190018" y="-6970713"/>
                <a:ext cx="881063" cy="674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5" name="Rectangle 620"/>
              <p:cNvSpPr>
                <a:spLocks noChangeArrowheads="1"/>
              </p:cNvSpPr>
              <p:nvPr/>
            </p:nvSpPr>
            <p:spPr bwMode="gray">
              <a:xfrm>
                <a:off x="11259868" y="-6899276"/>
                <a:ext cx="230188" cy="153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6" name="Rectangle 621"/>
              <p:cNvSpPr>
                <a:spLocks noChangeArrowheads="1"/>
              </p:cNvSpPr>
              <p:nvPr/>
            </p:nvSpPr>
            <p:spPr bwMode="gray">
              <a:xfrm>
                <a:off x="11259868" y="-6719888"/>
                <a:ext cx="230188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7" name="Rectangle 622"/>
              <p:cNvSpPr>
                <a:spLocks noChangeArrowheads="1"/>
              </p:cNvSpPr>
              <p:nvPr/>
            </p:nvSpPr>
            <p:spPr bwMode="gray">
              <a:xfrm>
                <a:off x="11259868" y="-6678613"/>
                <a:ext cx="230188" cy="301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68" name="Freeform 623"/>
            <p:cNvSpPr>
              <a:spLocks/>
            </p:cNvSpPr>
            <p:nvPr/>
          </p:nvSpPr>
          <p:spPr bwMode="gray">
            <a:xfrm>
              <a:off x="2921000" y="-3130551"/>
              <a:ext cx="2416175" cy="1112838"/>
            </a:xfrm>
            <a:custGeom>
              <a:avLst/>
              <a:gdLst>
                <a:gd name="T0" fmla="*/ 1500 w 1522"/>
                <a:gd name="T1" fmla="*/ 701 h 701"/>
                <a:gd name="T2" fmla="*/ 0 w 1522"/>
                <a:gd name="T3" fmla="*/ 54 h 701"/>
                <a:gd name="T4" fmla="*/ 24 w 1522"/>
                <a:gd name="T5" fmla="*/ 0 h 701"/>
                <a:gd name="T6" fmla="*/ 1522 w 1522"/>
                <a:gd name="T7" fmla="*/ 647 h 701"/>
                <a:gd name="T8" fmla="*/ 1500 w 1522"/>
                <a:gd name="T9" fmla="*/ 70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2" h="701">
                  <a:moveTo>
                    <a:pt x="1500" y="701"/>
                  </a:moveTo>
                  <a:lnTo>
                    <a:pt x="0" y="54"/>
                  </a:lnTo>
                  <a:lnTo>
                    <a:pt x="24" y="0"/>
                  </a:lnTo>
                  <a:lnTo>
                    <a:pt x="1522" y="647"/>
                  </a:lnTo>
                  <a:lnTo>
                    <a:pt x="1500" y="701"/>
                  </a:lnTo>
                  <a:close/>
                </a:path>
              </a:pathLst>
            </a:cu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624"/>
            <p:cNvSpPr>
              <a:spLocks/>
            </p:cNvSpPr>
            <p:nvPr/>
          </p:nvSpPr>
          <p:spPr bwMode="gray">
            <a:xfrm>
              <a:off x="3614737" y="-3810001"/>
              <a:ext cx="533400" cy="476250"/>
            </a:xfrm>
            <a:custGeom>
              <a:avLst/>
              <a:gdLst>
                <a:gd name="T0" fmla="*/ 91 w 142"/>
                <a:gd name="T1" fmla="*/ 106 h 127"/>
                <a:gd name="T2" fmla="*/ 0 w 142"/>
                <a:gd name="T3" fmla="*/ 109 h 127"/>
                <a:gd name="T4" fmla="*/ 14 w 142"/>
                <a:gd name="T5" fmla="*/ 75 h 127"/>
                <a:gd name="T6" fmla="*/ 72 w 142"/>
                <a:gd name="T7" fmla="*/ 75 h 127"/>
                <a:gd name="T8" fmla="*/ 105 w 142"/>
                <a:gd name="T9" fmla="*/ 18 h 127"/>
                <a:gd name="T10" fmla="*/ 125 w 142"/>
                <a:gd name="T11" fmla="*/ 1 h 127"/>
                <a:gd name="T12" fmla="*/ 141 w 142"/>
                <a:gd name="T13" fmla="*/ 21 h 127"/>
                <a:gd name="T14" fmla="*/ 91 w 142"/>
                <a:gd name="T15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27">
                  <a:moveTo>
                    <a:pt x="91" y="106"/>
                  </a:moveTo>
                  <a:cubicBezTo>
                    <a:pt x="62" y="127"/>
                    <a:pt x="0" y="109"/>
                    <a:pt x="0" y="109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57" y="85"/>
                    <a:pt x="72" y="75"/>
                  </a:cubicBezTo>
                  <a:cubicBezTo>
                    <a:pt x="103" y="56"/>
                    <a:pt x="105" y="18"/>
                    <a:pt x="105" y="18"/>
                  </a:cubicBezTo>
                  <a:cubicBezTo>
                    <a:pt x="106" y="8"/>
                    <a:pt x="115" y="0"/>
                    <a:pt x="125" y="1"/>
                  </a:cubicBezTo>
                  <a:cubicBezTo>
                    <a:pt x="135" y="2"/>
                    <a:pt x="142" y="11"/>
                    <a:pt x="141" y="21"/>
                  </a:cubicBezTo>
                  <a:cubicBezTo>
                    <a:pt x="141" y="24"/>
                    <a:pt x="137" y="75"/>
                    <a:pt x="91" y="106"/>
                  </a:cubicBezTo>
                  <a:close/>
                </a:path>
              </a:pathLst>
            </a:custGeom>
            <a:solidFill>
              <a:srgbClr val="45A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625"/>
            <p:cNvSpPr>
              <a:spLocks/>
            </p:cNvSpPr>
            <p:nvPr/>
          </p:nvSpPr>
          <p:spPr bwMode="gray">
            <a:xfrm>
              <a:off x="3986212" y="-3122613"/>
              <a:ext cx="574675" cy="682625"/>
            </a:xfrm>
            <a:custGeom>
              <a:avLst/>
              <a:gdLst>
                <a:gd name="T0" fmla="*/ 33 w 362"/>
                <a:gd name="T1" fmla="*/ 288 h 430"/>
                <a:gd name="T2" fmla="*/ 0 w 362"/>
                <a:gd name="T3" fmla="*/ 153 h 430"/>
                <a:gd name="T4" fmla="*/ 43 w 362"/>
                <a:gd name="T5" fmla="*/ 0 h 430"/>
                <a:gd name="T6" fmla="*/ 281 w 362"/>
                <a:gd name="T7" fmla="*/ 0 h 430"/>
                <a:gd name="T8" fmla="*/ 291 w 362"/>
                <a:gd name="T9" fmla="*/ 217 h 430"/>
                <a:gd name="T10" fmla="*/ 362 w 362"/>
                <a:gd name="T11" fmla="*/ 430 h 430"/>
                <a:gd name="T12" fmla="*/ 248 w 362"/>
                <a:gd name="T13" fmla="*/ 380 h 430"/>
                <a:gd name="T14" fmla="*/ 187 w 362"/>
                <a:gd name="T15" fmla="*/ 238 h 430"/>
                <a:gd name="T16" fmla="*/ 168 w 362"/>
                <a:gd name="T17" fmla="*/ 106 h 430"/>
                <a:gd name="T18" fmla="*/ 154 w 362"/>
                <a:gd name="T19" fmla="*/ 106 h 430"/>
                <a:gd name="T20" fmla="*/ 104 w 362"/>
                <a:gd name="T21" fmla="*/ 158 h 430"/>
                <a:gd name="T22" fmla="*/ 123 w 362"/>
                <a:gd name="T23" fmla="*/ 326 h 430"/>
                <a:gd name="T24" fmla="*/ 33 w 362"/>
                <a:gd name="T25" fmla="*/ 28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430">
                  <a:moveTo>
                    <a:pt x="33" y="288"/>
                  </a:moveTo>
                  <a:lnTo>
                    <a:pt x="0" y="153"/>
                  </a:lnTo>
                  <a:lnTo>
                    <a:pt x="43" y="0"/>
                  </a:lnTo>
                  <a:lnTo>
                    <a:pt x="281" y="0"/>
                  </a:lnTo>
                  <a:lnTo>
                    <a:pt x="291" y="217"/>
                  </a:lnTo>
                  <a:lnTo>
                    <a:pt x="362" y="430"/>
                  </a:lnTo>
                  <a:lnTo>
                    <a:pt x="248" y="380"/>
                  </a:lnTo>
                  <a:lnTo>
                    <a:pt x="187" y="238"/>
                  </a:lnTo>
                  <a:lnTo>
                    <a:pt x="168" y="106"/>
                  </a:lnTo>
                  <a:lnTo>
                    <a:pt x="154" y="106"/>
                  </a:lnTo>
                  <a:lnTo>
                    <a:pt x="104" y="158"/>
                  </a:lnTo>
                  <a:lnTo>
                    <a:pt x="123" y="326"/>
                  </a:lnTo>
                  <a:lnTo>
                    <a:pt x="33" y="288"/>
                  </a:lnTo>
                  <a:close/>
                </a:path>
              </a:pathLst>
            </a:custGeom>
            <a:solidFill>
              <a:srgbClr val="45A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626"/>
            <p:cNvSpPr>
              <a:spLocks/>
            </p:cNvSpPr>
            <p:nvPr/>
          </p:nvSpPr>
          <p:spPr bwMode="gray">
            <a:xfrm>
              <a:off x="4121150" y="-3970338"/>
              <a:ext cx="165100" cy="220663"/>
            </a:xfrm>
            <a:custGeom>
              <a:avLst/>
              <a:gdLst>
                <a:gd name="T0" fmla="*/ 97 w 104"/>
                <a:gd name="T1" fmla="*/ 0 h 139"/>
                <a:gd name="T2" fmla="*/ 104 w 104"/>
                <a:gd name="T3" fmla="*/ 134 h 139"/>
                <a:gd name="T4" fmla="*/ 7 w 104"/>
                <a:gd name="T5" fmla="*/ 139 h 139"/>
                <a:gd name="T6" fmla="*/ 0 w 104"/>
                <a:gd name="T7" fmla="*/ 5 h 139"/>
                <a:gd name="T8" fmla="*/ 97 w 104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39">
                  <a:moveTo>
                    <a:pt x="97" y="0"/>
                  </a:moveTo>
                  <a:lnTo>
                    <a:pt x="104" y="134"/>
                  </a:lnTo>
                  <a:lnTo>
                    <a:pt x="7" y="139"/>
                  </a:lnTo>
                  <a:lnTo>
                    <a:pt x="0" y="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E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627"/>
            <p:cNvSpPr>
              <a:spLocks/>
            </p:cNvSpPr>
            <p:nvPr/>
          </p:nvSpPr>
          <p:spPr bwMode="gray">
            <a:xfrm>
              <a:off x="3986212" y="-3843338"/>
              <a:ext cx="446088" cy="720725"/>
            </a:xfrm>
            <a:custGeom>
              <a:avLst/>
              <a:gdLst>
                <a:gd name="T0" fmla="*/ 4 w 119"/>
                <a:gd name="T1" fmla="*/ 182 h 192"/>
                <a:gd name="T2" fmla="*/ 0 w 119"/>
                <a:gd name="T3" fmla="*/ 26 h 192"/>
                <a:gd name="T4" fmla="*/ 22 w 119"/>
                <a:gd name="T5" fmla="*/ 3 h 192"/>
                <a:gd name="T6" fmla="*/ 91 w 119"/>
                <a:gd name="T7" fmla="*/ 1 h 192"/>
                <a:gd name="T8" fmla="*/ 119 w 119"/>
                <a:gd name="T9" fmla="*/ 28 h 192"/>
                <a:gd name="T10" fmla="*/ 119 w 119"/>
                <a:gd name="T11" fmla="*/ 192 h 192"/>
                <a:gd name="T12" fmla="*/ 13 w 119"/>
                <a:gd name="T13" fmla="*/ 192 h 192"/>
                <a:gd name="T14" fmla="*/ 4 w 119"/>
                <a:gd name="T15" fmla="*/ 18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192">
                  <a:moveTo>
                    <a:pt x="4" y="182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13"/>
                    <a:pt x="10" y="3"/>
                    <a:pt x="22" y="3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106" y="0"/>
                    <a:pt x="119" y="13"/>
                    <a:pt x="119" y="28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8" y="192"/>
                    <a:pt x="4" y="188"/>
                    <a:pt x="4" y="182"/>
                  </a:cubicBezTo>
                  <a:close/>
                </a:path>
              </a:pathLst>
            </a:custGeom>
            <a:solidFill>
              <a:srgbClr val="168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628"/>
            <p:cNvSpPr>
              <a:spLocks/>
            </p:cNvSpPr>
            <p:nvPr/>
          </p:nvSpPr>
          <p:spPr bwMode="gray">
            <a:xfrm>
              <a:off x="3963987" y="-4405313"/>
              <a:ext cx="476250" cy="550863"/>
            </a:xfrm>
            <a:custGeom>
              <a:avLst/>
              <a:gdLst>
                <a:gd name="T0" fmla="*/ 1 w 127"/>
                <a:gd name="T1" fmla="*/ 64 h 147"/>
                <a:gd name="T2" fmla="*/ 61 w 127"/>
                <a:gd name="T3" fmla="*/ 1 h 147"/>
                <a:gd name="T4" fmla="*/ 125 w 127"/>
                <a:gd name="T5" fmla="*/ 59 h 147"/>
                <a:gd name="T6" fmla="*/ 66 w 127"/>
                <a:gd name="T7" fmla="*/ 146 h 147"/>
                <a:gd name="T8" fmla="*/ 1 w 127"/>
                <a:gd name="T9" fmla="*/ 6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47">
                  <a:moveTo>
                    <a:pt x="1" y="64"/>
                  </a:moveTo>
                  <a:cubicBezTo>
                    <a:pt x="0" y="17"/>
                    <a:pt x="27" y="3"/>
                    <a:pt x="61" y="1"/>
                  </a:cubicBezTo>
                  <a:cubicBezTo>
                    <a:pt x="95" y="0"/>
                    <a:pt x="123" y="13"/>
                    <a:pt x="125" y="59"/>
                  </a:cubicBezTo>
                  <a:cubicBezTo>
                    <a:pt x="127" y="106"/>
                    <a:pt x="101" y="145"/>
                    <a:pt x="66" y="146"/>
                  </a:cubicBezTo>
                  <a:cubicBezTo>
                    <a:pt x="32" y="147"/>
                    <a:pt x="3" y="110"/>
                    <a:pt x="1" y="64"/>
                  </a:cubicBezTo>
                  <a:close/>
                </a:path>
              </a:pathLst>
            </a:custGeom>
            <a:solidFill>
              <a:srgbClr val="FA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629"/>
            <p:cNvSpPr>
              <a:spLocks/>
            </p:cNvSpPr>
            <p:nvPr/>
          </p:nvSpPr>
          <p:spPr bwMode="gray">
            <a:xfrm>
              <a:off x="4197350" y="-4151313"/>
              <a:ext cx="52388" cy="68263"/>
            </a:xfrm>
            <a:custGeom>
              <a:avLst/>
              <a:gdLst>
                <a:gd name="T0" fmla="*/ 1 w 14"/>
                <a:gd name="T1" fmla="*/ 9 h 18"/>
                <a:gd name="T2" fmla="*/ 7 w 14"/>
                <a:gd name="T3" fmla="*/ 1 h 18"/>
                <a:gd name="T4" fmla="*/ 14 w 14"/>
                <a:gd name="T5" fmla="*/ 9 h 18"/>
                <a:gd name="T6" fmla="*/ 8 w 14"/>
                <a:gd name="T7" fmla="*/ 18 h 18"/>
                <a:gd name="T8" fmla="*/ 1 w 1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" y="9"/>
                  </a:moveTo>
                  <a:cubicBezTo>
                    <a:pt x="0" y="5"/>
                    <a:pt x="3" y="1"/>
                    <a:pt x="7" y="1"/>
                  </a:cubicBezTo>
                  <a:cubicBezTo>
                    <a:pt x="11" y="0"/>
                    <a:pt x="14" y="4"/>
                    <a:pt x="14" y="9"/>
                  </a:cubicBezTo>
                  <a:cubicBezTo>
                    <a:pt x="14" y="14"/>
                    <a:pt x="11" y="18"/>
                    <a:pt x="8" y="18"/>
                  </a:cubicBezTo>
                  <a:cubicBezTo>
                    <a:pt x="4" y="18"/>
                    <a:pt x="1" y="14"/>
                    <a:pt x="1" y="9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630"/>
            <p:cNvSpPr>
              <a:spLocks/>
            </p:cNvSpPr>
            <p:nvPr/>
          </p:nvSpPr>
          <p:spPr bwMode="gray">
            <a:xfrm>
              <a:off x="4043362" y="-4151313"/>
              <a:ext cx="47625" cy="68263"/>
            </a:xfrm>
            <a:custGeom>
              <a:avLst/>
              <a:gdLst>
                <a:gd name="T0" fmla="*/ 0 w 13"/>
                <a:gd name="T1" fmla="*/ 9 h 18"/>
                <a:gd name="T2" fmla="*/ 6 w 13"/>
                <a:gd name="T3" fmla="*/ 1 h 18"/>
                <a:gd name="T4" fmla="*/ 13 w 13"/>
                <a:gd name="T5" fmla="*/ 9 h 18"/>
                <a:gd name="T6" fmla="*/ 7 w 13"/>
                <a:gd name="T7" fmla="*/ 18 h 18"/>
                <a:gd name="T8" fmla="*/ 0 w 1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9"/>
                  </a:moveTo>
                  <a:cubicBezTo>
                    <a:pt x="0" y="5"/>
                    <a:pt x="2" y="1"/>
                    <a:pt x="6" y="1"/>
                  </a:cubicBezTo>
                  <a:cubicBezTo>
                    <a:pt x="10" y="0"/>
                    <a:pt x="13" y="4"/>
                    <a:pt x="13" y="9"/>
                  </a:cubicBezTo>
                  <a:cubicBezTo>
                    <a:pt x="13" y="14"/>
                    <a:pt x="11" y="18"/>
                    <a:pt x="7" y="18"/>
                  </a:cubicBezTo>
                  <a:cubicBezTo>
                    <a:pt x="3" y="18"/>
                    <a:pt x="0" y="14"/>
                    <a:pt x="0" y="9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631"/>
            <p:cNvSpPr>
              <a:spLocks/>
            </p:cNvSpPr>
            <p:nvPr/>
          </p:nvSpPr>
          <p:spPr bwMode="gray">
            <a:xfrm>
              <a:off x="3914775" y="-4476751"/>
              <a:ext cx="596900" cy="330200"/>
            </a:xfrm>
            <a:custGeom>
              <a:avLst/>
              <a:gdLst>
                <a:gd name="T0" fmla="*/ 55 w 159"/>
                <a:gd name="T1" fmla="*/ 71 h 88"/>
                <a:gd name="T2" fmla="*/ 14 w 159"/>
                <a:gd name="T3" fmla="*/ 80 h 88"/>
                <a:gd name="T4" fmla="*/ 79 w 159"/>
                <a:gd name="T5" fmla="*/ 4 h 88"/>
                <a:gd name="T6" fmla="*/ 138 w 159"/>
                <a:gd name="T7" fmla="*/ 88 h 88"/>
                <a:gd name="T8" fmla="*/ 55 w 159"/>
                <a:gd name="T9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88">
                  <a:moveTo>
                    <a:pt x="55" y="71"/>
                  </a:moveTo>
                  <a:cubicBezTo>
                    <a:pt x="24" y="73"/>
                    <a:pt x="14" y="80"/>
                    <a:pt x="14" y="80"/>
                  </a:cubicBezTo>
                  <a:cubicBezTo>
                    <a:pt x="14" y="80"/>
                    <a:pt x="0" y="0"/>
                    <a:pt x="79" y="4"/>
                  </a:cubicBezTo>
                  <a:cubicBezTo>
                    <a:pt x="159" y="9"/>
                    <a:pt x="138" y="88"/>
                    <a:pt x="138" y="88"/>
                  </a:cubicBezTo>
                  <a:cubicBezTo>
                    <a:pt x="138" y="88"/>
                    <a:pt x="84" y="68"/>
                    <a:pt x="55" y="71"/>
                  </a:cubicBezTo>
                  <a:close/>
                </a:path>
              </a:pathLst>
            </a:custGeom>
            <a:solidFill>
              <a:srgbClr val="168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632"/>
            <p:cNvSpPr>
              <a:spLocks noEditPoints="1"/>
            </p:cNvSpPr>
            <p:nvPr/>
          </p:nvSpPr>
          <p:spPr bwMode="gray">
            <a:xfrm>
              <a:off x="4046537" y="-4044951"/>
              <a:ext cx="220663" cy="201613"/>
            </a:xfrm>
            <a:custGeom>
              <a:avLst/>
              <a:gdLst>
                <a:gd name="T0" fmla="*/ 54 w 59"/>
                <a:gd name="T1" fmla="*/ 47 h 54"/>
                <a:gd name="T2" fmla="*/ 59 w 59"/>
                <a:gd name="T3" fmla="*/ 37 h 54"/>
                <a:gd name="T4" fmla="*/ 59 w 59"/>
                <a:gd name="T5" fmla="*/ 14 h 54"/>
                <a:gd name="T6" fmla="*/ 40 w 59"/>
                <a:gd name="T7" fmla="*/ 2 h 54"/>
                <a:gd name="T8" fmla="*/ 31 w 59"/>
                <a:gd name="T9" fmla="*/ 3 h 54"/>
                <a:gd name="T10" fmla="*/ 29 w 59"/>
                <a:gd name="T11" fmla="*/ 3 h 54"/>
                <a:gd name="T12" fmla="*/ 27 w 59"/>
                <a:gd name="T13" fmla="*/ 3 h 54"/>
                <a:gd name="T14" fmla="*/ 0 w 59"/>
                <a:gd name="T15" fmla="*/ 15 h 54"/>
                <a:gd name="T16" fmla="*/ 0 w 59"/>
                <a:gd name="T17" fmla="*/ 38 h 54"/>
                <a:gd name="T18" fmla="*/ 6 w 59"/>
                <a:gd name="T19" fmla="*/ 48 h 54"/>
                <a:gd name="T20" fmla="*/ 9 w 59"/>
                <a:gd name="T21" fmla="*/ 50 h 54"/>
                <a:gd name="T22" fmla="*/ 30 w 59"/>
                <a:gd name="T23" fmla="*/ 54 h 54"/>
                <a:gd name="T24" fmla="*/ 51 w 59"/>
                <a:gd name="T25" fmla="*/ 49 h 54"/>
                <a:gd name="T26" fmla="*/ 54 w 59"/>
                <a:gd name="T27" fmla="*/ 47 h 54"/>
                <a:gd name="T28" fmla="*/ 53 w 59"/>
                <a:gd name="T29" fmla="*/ 19 h 54"/>
                <a:gd name="T30" fmla="*/ 52 w 59"/>
                <a:gd name="T31" fmla="*/ 23 h 54"/>
                <a:gd name="T32" fmla="*/ 30 w 59"/>
                <a:gd name="T33" fmla="*/ 30 h 54"/>
                <a:gd name="T34" fmla="*/ 7 w 59"/>
                <a:gd name="T35" fmla="*/ 23 h 54"/>
                <a:gd name="T36" fmla="*/ 6 w 59"/>
                <a:gd name="T37" fmla="*/ 20 h 54"/>
                <a:gd name="T38" fmla="*/ 9 w 59"/>
                <a:gd name="T39" fmla="*/ 16 h 54"/>
                <a:gd name="T40" fmla="*/ 29 w 59"/>
                <a:gd name="T41" fmla="*/ 11 h 54"/>
                <a:gd name="T42" fmla="*/ 50 w 59"/>
                <a:gd name="T43" fmla="*/ 16 h 54"/>
                <a:gd name="T44" fmla="*/ 53 w 59"/>
                <a:gd name="T45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54">
                  <a:moveTo>
                    <a:pt x="54" y="47"/>
                  </a:moveTo>
                  <a:cubicBezTo>
                    <a:pt x="58" y="45"/>
                    <a:pt x="59" y="41"/>
                    <a:pt x="59" y="37"/>
                  </a:cubicBezTo>
                  <a:cubicBezTo>
                    <a:pt x="59" y="37"/>
                    <a:pt x="59" y="16"/>
                    <a:pt x="59" y="14"/>
                  </a:cubicBezTo>
                  <a:cubicBezTo>
                    <a:pt x="59" y="8"/>
                    <a:pt x="49" y="3"/>
                    <a:pt x="40" y="2"/>
                  </a:cubicBezTo>
                  <a:cubicBezTo>
                    <a:pt x="37" y="2"/>
                    <a:pt x="33" y="2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0" y="0"/>
                    <a:pt x="0" y="6"/>
                    <a:pt x="0" y="15"/>
                  </a:cubicBezTo>
                  <a:cubicBezTo>
                    <a:pt x="0" y="17"/>
                    <a:pt x="0" y="38"/>
                    <a:pt x="0" y="38"/>
                  </a:cubicBezTo>
                  <a:cubicBezTo>
                    <a:pt x="1" y="42"/>
                    <a:pt x="3" y="46"/>
                    <a:pt x="6" y="48"/>
                  </a:cubicBezTo>
                  <a:cubicBezTo>
                    <a:pt x="7" y="49"/>
                    <a:pt x="8" y="49"/>
                    <a:pt x="9" y="50"/>
                  </a:cubicBezTo>
                  <a:cubicBezTo>
                    <a:pt x="16" y="53"/>
                    <a:pt x="23" y="54"/>
                    <a:pt x="30" y="54"/>
                  </a:cubicBezTo>
                  <a:cubicBezTo>
                    <a:pt x="37" y="54"/>
                    <a:pt x="44" y="52"/>
                    <a:pt x="51" y="49"/>
                  </a:cubicBezTo>
                  <a:cubicBezTo>
                    <a:pt x="52" y="49"/>
                    <a:pt x="53" y="48"/>
                    <a:pt x="54" y="47"/>
                  </a:cubicBezTo>
                  <a:close/>
                  <a:moveTo>
                    <a:pt x="53" y="19"/>
                  </a:moveTo>
                  <a:cubicBezTo>
                    <a:pt x="53" y="20"/>
                    <a:pt x="53" y="22"/>
                    <a:pt x="52" y="23"/>
                  </a:cubicBezTo>
                  <a:cubicBezTo>
                    <a:pt x="46" y="27"/>
                    <a:pt x="38" y="30"/>
                    <a:pt x="30" y="30"/>
                  </a:cubicBezTo>
                  <a:cubicBezTo>
                    <a:pt x="21" y="30"/>
                    <a:pt x="14" y="28"/>
                    <a:pt x="7" y="23"/>
                  </a:cubicBezTo>
                  <a:cubicBezTo>
                    <a:pt x="7" y="22"/>
                    <a:pt x="6" y="21"/>
                    <a:pt x="6" y="20"/>
                  </a:cubicBezTo>
                  <a:cubicBezTo>
                    <a:pt x="6" y="18"/>
                    <a:pt x="8" y="17"/>
                    <a:pt x="9" y="16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2" y="16"/>
                    <a:pt x="53" y="17"/>
                    <a:pt x="53" y="19"/>
                  </a:cubicBezTo>
                  <a:close/>
                </a:path>
              </a:pathLst>
            </a:custGeom>
            <a:solidFill>
              <a:srgbClr val="75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633"/>
            <p:cNvSpPr>
              <a:spLocks/>
            </p:cNvSpPr>
            <p:nvPr/>
          </p:nvSpPr>
          <p:spPr bwMode="gray">
            <a:xfrm>
              <a:off x="3903662" y="-4443413"/>
              <a:ext cx="434975" cy="266700"/>
            </a:xfrm>
            <a:custGeom>
              <a:avLst/>
              <a:gdLst>
                <a:gd name="T0" fmla="*/ 59 w 116"/>
                <a:gd name="T1" fmla="*/ 61 h 71"/>
                <a:gd name="T2" fmla="*/ 18 w 116"/>
                <a:gd name="T3" fmla="*/ 71 h 71"/>
                <a:gd name="T4" fmla="*/ 17 w 116"/>
                <a:gd name="T5" fmla="*/ 71 h 71"/>
                <a:gd name="T6" fmla="*/ 0 w 116"/>
                <a:gd name="T7" fmla="*/ 44 h 71"/>
                <a:gd name="T8" fmla="*/ 28 w 116"/>
                <a:gd name="T9" fmla="*/ 14 h 71"/>
                <a:gd name="T10" fmla="*/ 116 w 116"/>
                <a:gd name="T11" fmla="*/ 71 h 71"/>
                <a:gd name="T12" fmla="*/ 59 w 116"/>
                <a:gd name="T1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71">
                  <a:moveTo>
                    <a:pt x="59" y="61"/>
                  </a:moveTo>
                  <a:cubicBezTo>
                    <a:pt x="32" y="64"/>
                    <a:pt x="20" y="69"/>
                    <a:pt x="18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6" y="64"/>
                    <a:pt x="0" y="54"/>
                    <a:pt x="0" y="44"/>
                  </a:cubicBezTo>
                  <a:cubicBezTo>
                    <a:pt x="0" y="28"/>
                    <a:pt x="9" y="19"/>
                    <a:pt x="28" y="14"/>
                  </a:cubicBezTo>
                  <a:cubicBezTo>
                    <a:pt x="77" y="0"/>
                    <a:pt x="116" y="50"/>
                    <a:pt x="116" y="71"/>
                  </a:cubicBezTo>
                  <a:cubicBezTo>
                    <a:pt x="98" y="65"/>
                    <a:pt x="75" y="60"/>
                    <a:pt x="59" y="61"/>
                  </a:cubicBezTo>
                  <a:close/>
                </a:path>
              </a:pathLst>
            </a:custGeom>
            <a:solidFill>
              <a:srgbClr val="229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9" name="Rectangle 634"/>
            <p:cNvSpPr>
              <a:spLocks noChangeArrowheads="1"/>
            </p:cNvSpPr>
            <p:nvPr/>
          </p:nvSpPr>
          <p:spPr bwMode="gray">
            <a:xfrm>
              <a:off x="3586162" y="-3568701"/>
              <a:ext cx="581025" cy="446088"/>
            </a:xfrm>
            <a:prstGeom prst="rect">
              <a:avLst/>
            </a:prstGeom>
            <a:solidFill>
              <a:srgbClr val="F8B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0" name="Rectangle 635"/>
            <p:cNvSpPr>
              <a:spLocks noChangeArrowheads="1"/>
            </p:cNvSpPr>
            <p:nvPr/>
          </p:nvSpPr>
          <p:spPr bwMode="gray">
            <a:xfrm>
              <a:off x="3630612" y="-3521076"/>
              <a:ext cx="153988" cy="101600"/>
            </a:xfrm>
            <a:prstGeom prst="rect">
              <a:avLst/>
            </a:prstGeom>
            <a:solidFill>
              <a:srgbClr val="DA9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1" name="Rectangle 636"/>
            <p:cNvSpPr>
              <a:spLocks noChangeArrowheads="1"/>
            </p:cNvSpPr>
            <p:nvPr/>
          </p:nvSpPr>
          <p:spPr bwMode="gray">
            <a:xfrm>
              <a:off x="3630612" y="-3400426"/>
              <a:ext cx="153988" cy="19050"/>
            </a:xfrm>
            <a:prstGeom prst="rect">
              <a:avLst/>
            </a:prstGeom>
            <a:solidFill>
              <a:srgbClr val="DA9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2" name="Rectangle 637"/>
            <p:cNvSpPr>
              <a:spLocks noChangeArrowheads="1"/>
            </p:cNvSpPr>
            <p:nvPr/>
          </p:nvSpPr>
          <p:spPr bwMode="gray">
            <a:xfrm>
              <a:off x="3630612" y="-3375026"/>
              <a:ext cx="153988" cy="19050"/>
            </a:xfrm>
            <a:prstGeom prst="rect">
              <a:avLst/>
            </a:prstGeom>
            <a:solidFill>
              <a:srgbClr val="DA9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638"/>
            <p:cNvSpPr>
              <a:spLocks/>
            </p:cNvSpPr>
            <p:nvPr/>
          </p:nvSpPr>
          <p:spPr bwMode="gray">
            <a:xfrm>
              <a:off x="3925887" y="-3768726"/>
              <a:ext cx="506413" cy="484188"/>
            </a:xfrm>
            <a:custGeom>
              <a:avLst/>
              <a:gdLst>
                <a:gd name="T0" fmla="*/ 99 w 135"/>
                <a:gd name="T1" fmla="*/ 18 h 129"/>
                <a:gd name="T2" fmla="*/ 117 w 135"/>
                <a:gd name="T3" fmla="*/ 0 h 129"/>
                <a:gd name="T4" fmla="*/ 135 w 135"/>
                <a:gd name="T5" fmla="*/ 18 h 129"/>
                <a:gd name="T6" fmla="*/ 91 w 135"/>
                <a:gd name="T7" fmla="*/ 107 h 129"/>
                <a:gd name="T8" fmla="*/ 0 w 135"/>
                <a:gd name="T9" fmla="*/ 116 h 129"/>
                <a:gd name="T10" fmla="*/ 12 w 135"/>
                <a:gd name="T11" fmla="*/ 81 h 129"/>
                <a:gd name="T12" fmla="*/ 70 w 135"/>
                <a:gd name="T13" fmla="*/ 78 h 129"/>
                <a:gd name="T14" fmla="*/ 99 w 135"/>
                <a:gd name="T15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29">
                  <a:moveTo>
                    <a:pt x="99" y="18"/>
                  </a:moveTo>
                  <a:cubicBezTo>
                    <a:pt x="99" y="8"/>
                    <a:pt x="107" y="0"/>
                    <a:pt x="117" y="0"/>
                  </a:cubicBezTo>
                  <a:cubicBezTo>
                    <a:pt x="127" y="0"/>
                    <a:pt x="135" y="8"/>
                    <a:pt x="135" y="18"/>
                  </a:cubicBezTo>
                  <a:cubicBezTo>
                    <a:pt x="135" y="21"/>
                    <a:pt x="134" y="72"/>
                    <a:pt x="91" y="107"/>
                  </a:cubicBezTo>
                  <a:cubicBezTo>
                    <a:pt x="63" y="129"/>
                    <a:pt x="0" y="116"/>
                    <a:pt x="0" y="116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81"/>
                    <a:pt x="56" y="88"/>
                    <a:pt x="70" y="78"/>
                  </a:cubicBezTo>
                  <a:cubicBezTo>
                    <a:pt x="100" y="56"/>
                    <a:pt x="99" y="18"/>
                    <a:pt x="99" y="18"/>
                  </a:cubicBezTo>
                  <a:close/>
                </a:path>
              </a:pathLst>
            </a:custGeom>
            <a:solidFill>
              <a:srgbClr val="45A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4" name="Rectangle 639"/>
            <p:cNvSpPr>
              <a:spLocks noChangeArrowheads="1"/>
            </p:cNvSpPr>
            <p:nvPr/>
          </p:nvSpPr>
          <p:spPr bwMode="gray">
            <a:xfrm>
              <a:off x="-4784725" y="-2193926"/>
              <a:ext cx="17706975" cy="17621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5" name="Rectangle 640"/>
            <p:cNvSpPr>
              <a:spLocks noChangeArrowheads="1"/>
            </p:cNvSpPr>
            <p:nvPr/>
          </p:nvSpPr>
          <p:spPr bwMode="gray">
            <a:xfrm>
              <a:off x="-958850" y="-6130926"/>
              <a:ext cx="4349750" cy="3278188"/>
            </a:xfrm>
            <a:prstGeom prst="rect">
              <a:avLst/>
            </a:pr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641"/>
            <p:cNvSpPr>
              <a:spLocks noEditPoints="1"/>
            </p:cNvSpPr>
            <p:nvPr/>
          </p:nvSpPr>
          <p:spPr bwMode="gray">
            <a:xfrm>
              <a:off x="-958850" y="-6130926"/>
              <a:ext cx="4349750" cy="3278188"/>
            </a:xfrm>
            <a:custGeom>
              <a:avLst/>
              <a:gdLst>
                <a:gd name="T0" fmla="*/ 0 w 2740"/>
                <a:gd name="T1" fmla="*/ 2065 h 2065"/>
                <a:gd name="T2" fmla="*/ 2740 w 2740"/>
                <a:gd name="T3" fmla="*/ 2065 h 2065"/>
                <a:gd name="T4" fmla="*/ 2740 w 2740"/>
                <a:gd name="T5" fmla="*/ 0 h 2065"/>
                <a:gd name="T6" fmla="*/ 0 w 2740"/>
                <a:gd name="T7" fmla="*/ 0 h 2065"/>
                <a:gd name="T8" fmla="*/ 0 w 2740"/>
                <a:gd name="T9" fmla="*/ 2065 h 2065"/>
                <a:gd name="T10" fmla="*/ 56 w 2740"/>
                <a:gd name="T11" fmla="*/ 57 h 2065"/>
                <a:gd name="T12" fmla="*/ 2683 w 2740"/>
                <a:gd name="T13" fmla="*/ 57 h 2065"/>
                <a:gd name="T14" fmla="*/ 2683 w 2740"/>
                <a:gd name="T15" fmla="*/ 2008 h 2065"/>
                <a:gd name="T16" fmla="*/ 56 w 2740"/>
                <a:gd name="T17" fmla="*/ 2008 h 2065"/>
                <a:gd name="T18" fmla="*/ 56 w 2740"/>
                <a:gd name="T19" fmla="*/ 57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0" h="2065">
                  <a:moveTo>
                    <a:pt x="0" y="2065"/>
                  </a:moveTo>
                  <a:lnTo>
                    <a:pt x="2740" y="2065"/>
                  </a:lnTo>
                  <a:lnTo>
                    <a:pt x="2740" y="0"/>
                  </a:lnTo>
                  <a:lnTo>
                    <a:pt x="0" y="0"/>
                  </a:lnTo>
                  <a:lnTo>
                    <a:pt x="0" y="2065"/>
                  </a:lnTo>
                  <a:close/>
                  <a:moveTo>
                    <a:pt x="56" y="57"/>
                  </a:moveTo>
                  <a:lnTo>
                    <a:pt x="2683" y="57"/>
                  </a:lnTo>
                  <a:lnTo>
                    <a:pt x="2683" y="2008"/>
                  </a:lnTo>
                  <a:lnTo>
                    <a:pt x="56" y="2008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642"/>
            <p:cNvSpPr>
              <a:spLocks/>
            </p:cNvSpPr>
            <p:nvPr/>
          </p:nvSpPr>
          <p:spPr bwMode="gray">
            <a:xfrm>
              <a:off x="-3581400" y="-5332413"/>
              <a:ext cx="2622550" cy="2903538"/>
            </a:xfrm>
            <a:custGeom>
              <a:avLst/>
              <a:gdLst>
                <a:gd name="T0" fmla="*/ 647 w 699"/>
                <a:gd name="T1" fmla="*/ 2 h 774"/>
                <a:gd name="T2" fmla="*/ 540 w 699"/>
                <a:gd name="T3" fmla="*/ 21 h 774"/>
                <a:gd name="T4" fmla="*/ 440 w 699"/>
                <a:gd name="T5" fmla="*/ 89 h 774"/>
                <a:gd name="T6" fmla="*/ 211 w 699"/>
                <a:gd name="T7" fmla="*/ 366 h 774"/>
                <a:gd name="T8" fmla="*/ 22 w 699"/>
                <a:gd name="T9" fmla="*/ 443 h 774"/>
                <a:gd name="T10" fmla="*/ 0 w 699"/>
                <a:gd name="T11" fmla="*/ 474 h 774"/>
                <a:gd name="T12" fmla="*/ 0 w 699"/>
                <a:gd name="T13" fmla="*/ 750 h 774"/>
                <a:gd name="T14" fmla="*/ 25 w 699"/>
                <a:gd name="T15" fmla="*/ 774 h 774"/>
                <a:gd name="T16" fmla="*/ 699 w 699"/>
                <a:gd name="T17" fmla="*/ 774 h 774"/>
                <a:gd name="T18" fmla="*/ 699 w 699"/>
                <a:gd name="T19" fmla="*/ 51 h 774"/>
                <a:gd name="T20" fmla="*/ 647 w 699"/>
                <a:gd name="T21" fmla="*/ 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9" h="774">
                  <a:moveTo>
                    <a:pt x="647" y="2"/>
                  </a:moveTo>
                  <a:cubicBezTo>
                    <a:pt x="608" y="4"/>
                    <a:pt x="581" y="7"/>
                    <a:pt x="540" y="21"/>
                  </a:cubicBezTo>
                  <a:cubicBezTo>
                    <a:pt x="490" y="39"/>
                    <a:pt x="440" y="89"/>
                    <a:pt x="440" y="89"/>
                  </a:cubicBezTo>
                  <a:cubicBezTo>
                    <a:pt x="211" y="366"/>
                    <a:pt x="211" y="366"/>
                    <a:pt x="211" y="366"/>
                  </a:cubicBezTo>
                  <a:cubicBezTo>
                    <a:pt x="211" y="366"/>
                    <a:pt x="47" y="430"/>
                    <a:pt x="22" y="443"/>
                  </a:cubicBezTo>
                  <a:cubicBezTo>
                    <a:pt x="0" y="454"/>
                    <a:pt x="0" y="474"/>
                    <a:pt x="0" y="474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63"/>
                    <a:pt x="11" y="774"/>
                    <a:pt x="25" y="774"/>
                  </a:cubicBezTo>
                  <a:cubicBezTo>
                    <a:pt x="699" y="774"/>
                    <a:pt x="699" y="774"/>
                    <a:pt x="699" y="774"/>
                  </a:cubicBezTo>
                  <a:cubicBezTo>
                    <a:pt x="699" y="51"/>
                    <a:pt x="699" y="51"/>
                    <a:pt x="699" y="51"/>
                  </a:cubicBezTo>
                  <a:cubicBezTo>
                    <a:pt x="699" y="23"/>
                    <a:pt x="675" y="0"/>
                    <a:pt x="647" y="2"/>
                  </a:cubicBezTo>
                  <a:close/>
                </a:path>
              </a:pathLst>
            </a:custGeom>
            <a:solidFill>
              <a:srgbClr val="168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643"/>
            <p:cNvSpPr>
              <a:spLocks noEditPoints="1"/>
            </p:cNvSpPr>
            <p:nvPr/>
          </p:nvSpPr>
          <p:spPr bwMode="gray">
            <a:xfrm>
              <a:off x="-2535238" y="-4845051"/>
              <a:ext cx="1395413" cy="1893888"/>
            </a:xfrm>
            <a:custGeom>
              <a:avLst/>
              <a:gdLst>
                <a:gd name="T0" fmla="*/ 343 w 372"/>
                <a:gd name="T1" fmla="*/ 0 h 505"/>
                <a:gd name="T2" fmla="*/ 162 w 372"/>
                <a:gd name="T3" fmla="*/ 0 h 505"/>
                <a:gd name="T4" fmla="*/ 139 w 372"/>
                <a:gd name="T5" fmla="*/ 13 h 505"/>
                <a:gd name="T6" fmla="*/ 0 w 372"/>
                <a:gd name="T7" fmla="*/ 247 h 505"/>
                <a:gd name="T8" fmla="*/ 0 w 372"/>
                <a:gd name="T9" fmla="*/ 374 h 505"/>
                <a:gd name="T10" fmla="*/ 25 w 372"/>
                <a:gd name="T11" fmla="*/ 402 h 505"/>
                <a:gd name="T12" fmla="*/ 175 w 372"/>
                <a:gd name="T13" fmla="*/ 503 h 505"/>
                <a:gd name="T14" fmla="*/ 176 w 372"/>
                <a:gd name="T15" fmla="*/ 505 h 505"/>
                <a:gd name="T16" fmla="*/ 343 w 372"/>
                <a:gd name="T17" fmla="*/ 505 h 505"/>
                <a:gd name="T18" fmla="*/ 372 w 372"/>
                <a:gd name="T19" fmla="*/ 476 h 505"/>
                <a:gd name="T20" fmla="*/ 372 w 372"/>
                <a:gd name="T21" fmla="*/ 29 h 505"/>
                <a:gd name="T22" fmla="*/ 343 w 372"/>
                <a:gd name="T23" fmla="*/ 0 h 505"/>
                <a:gd name="T24" fmla="*/ 365 w 372"/>
                <a:gd name="T25" fmla="*/ 476 h 505"/>
                <a:gd name="T26" fmla="*/ 343 w 372"/>
                <a:gd name="T27" fmla="*/ 497 h 505"/>
                <a:gd name="T28" fmla="*/ 181 w 372"/>
                <a:gd name="T29" fmla="*/ 497 h 505"/>
                <a:gd name="T30" fmla="*/ 26 w 372"/>
                <a:gd name="T31" fmla="*/ 395 h 505"/>
                <a:gd name="T32" fmla="*/ 7 w 372"/>
                <a:gd name="T33" fmla="*/ 374 h 505"/>
                <a:gd name="T34" fmla="*/ 7 w 372"/>
                <a:gd name="T35" fmla="*/ 249 h 505"/>
                <a:gd name="T36" fmla="*/ 145 w 372"/>
                <a:gd name="T37" fmla="*/ 17 h 505"/>
                <a:gd name="T38" fmla="*/ 162 w 372"/>
                <a:gd name="T39" fmla="*/ 8 h 505"/>
                <a:gd name="T40" fmla="*/ 343 w 372"/>
                <a:gd name="T41" fmla="*/ 8 h 505"/>
                <a:gd name="T42" fmla="*/ 365 w 372"/>
                <a:gd name="T43" fmla="*/ 29 h 505"/>
                <a:gd name="T44" fmla="*/ 365 w 372"/>
                <a:gd name="T45" fmla="*/ 47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2" h="505">
                  <a:moveTo>
                    <a:pt x="343" y="0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152" y="0"/>
                    <a:pt x="144" y="5"/>
                    <a:pt x="139" y="13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88"/>
                    <a:pt x="10" y="400"/>
                    <a:pt x="25" y="402"/>
                  </a:cubicBezTo>
                  <a:cubicBezTo>
                    <a:pt x="89" y="409"/>
                    <a:pt x="143" y="446"/>
                    <a:pt x="175" y="503"/>
                  </a:cubicBezTo>
                  <a:cubicBezTo>
                    <a:pt x="176" y="505"/>
                    <a:pt x="176" y="505"/>
                    <a:pt x="176" y="505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59" y="505"/>
                    <a:pt x="372" y="492"/>
                    <a:pt x="372" y="476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13"/>
                    <a:pt x="359" y="0"/>
                    <a:pt x="343" y="0"/>
                  </a:cubicBezTo>
                  <a:close/>
                  <a:moveTo>
                    <a:pt x="365" y="476"/>
                  </a:moveTo>
                  <a:cubicBezTo>
                    <a:pt x="365" y="488"/>
                    <a:pt x="355" y="497"/>
                    <a:pt x="343" y="497"/>
                  </a:cubicBezTo>
                  <a:cubicBezTo>
                    <a:pt x="181" y="497"/>
                    <a:pt x="181" y="497"/>
                    <a:pt x="181" y="497"/>
                  </a:cubicBezTo>
                  <a:cubicBezTo>
                    <a:pt x="147" y="440"/>
                    <a:pt x="91" y="403"/>
                    <a:pt x="26" y="395"/>
                  </a:cubicBezTo>
                  <a:cubicBezTo>
                    <a:pt x="15" y="394"/>
                    <a:pt x="7" y="385"/>
                    <a:pt x="7" y="374"/>
                  </a:cubicBezTo>
                  <a:cubicBezTo>
                    <a:pt x="7" y="249"/>
                    <a:pt x="7" y="249"/>
                    <a:pt x="7" y="249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8" y="11"/>
                    <a:pt x="155" y="8"/>
                    <a:pt x="162" y="8"/>
                  </a:cubicBezTo>
                  <a:cubicBezTo>
                    <a:pt x="343" y="8"/>
                    <a:pt x="343" y="8"/>
                    <a:pt x="343" y="8"/>
                  </a:cubicBezTo>
                  <a:cubicBezTo>
                    <a:pt x="355" y="8"/>
                    <a:pt x="365" y="17"/>
                    <a:pt x="365" y="29"/>
                  </a:cubicBezTo>
                  <a:lnTo>
                    <a:pt x="365" y="476"/>
                  </a:lnTo>
                  <a:close/>
                </a:path>
              </a:pathLst>
            </a:custGeom>
            <a:solidFill>
              <a:srgbClr val="229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644"/>
            <p:cNvSpPr>
              <a:spLocks/>
            </p:cNvSpPr>
            <p:nvPr/>
          </p:nvSpPr>
          <p:spPr bwMode="gray">
            <a:xfrm>
              <a:off x="-2376488" y="-4751388"/>
              <a:ext cx="1035050" cy="792163"/>
            </a:xfrm>
            <a:custGeom>
              <a:avLst/>
              <a:gdLst>
                <a:gd name="T0" fmla="*/ 244 w 276"/>
                <a:gd name="T1" fmla="*/ 0 h 211"/>
                <a:gd name="T2" fmla="*/ 120 w 276"/>
                <a:gd name="T3" fmla="*/ 0 h 211"/>
                <a:gd name="T4" fmla="*/ 109 w 276"/>
                <a:gd name="T5" fmla="*/ 7 h 211"/>
                <a:gd name="T6" fmla="*/ 5 w 276"/>
                <a:gd name="T7" fmla="*/ 193 h 211"/>
                <a:gd name="T8" fmla="*/ 16 w 276"/>
                <a:gd name="T9" fmla="*/ 211 h 211"/>
                <a:gd name="T10" fmla="*/ 244 w 276"/>
                <a:gd name="T11" fmla="*/ 211 h 211"/>
                <a:gd name="T12" fmla="*/ 276 w 276"/>
                <a:gd name="T13" fmla="*/ 179 h 211"/>
                <a:gd name="T14" fmla="*/ 276 w 276"/>
                <a:gd name="T15" fmla="*/ 33 h 211"/>
                <a:gd name="T16" fmla="*/ 244 w 276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211">
                  <a:moveTo>
                    <a:pt x="244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16" y="0"/>
                    <a:pt x="112" y="3"/>
                    <a:pt x="109" y="7"/>
                  </a:cubicBezTo>
                  <a:cubicBezTo>
                    <a:pt x="5" y="193"/>
                    <a:pt x="5" y="193"/>
                    <a:pt x="5" y="193"/>
                  </a:cubicBezTo>
                  <a:cubicBezTo>
                    <a:pt x="0" y="201"/>
                    <a:pt x="6" y="211"/>
                    <a:pt x="16" y="211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62" y="211"/>
                    <a:pt x="276" y="197"/>
                    <a:pt x="276" y="179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76" y="15"/>
                    <a:pt x="262" y="0"/>
                    <a:pt x="244" y="0"/>
                  </a:cubicBezTo>
                  <a:close/>
                </a:path>
              </a:pathLst>
            </a:custGeom>
            <a:solidFill>
              <a:srgbClr val="7AC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645"/>
            <p:cNvSpPr>
              <a:spLocks/>
            </p:cNvSpPr>
            <p:nvPr/>
          </p:nvSpPr>
          <p:spPr bwMode="gray">
            <a:xfrm>
              <a:off x="-2789238" y="-4751388"/>
              <a:ext cx="738188" cy="792163"/>
            </a:xfrm>
            <a:custGeom>
              <a:avLst/>
              <a:gdLst>
                <a:gd name="T0" fmla="*/ 191 w 197"/>
                <a:gd name="T1" fmla="*/ 0 h 211"/>
                <a:gd name="T2" fmla="*/ 174 w 197"/>
                <a:gd name="T3" fmla="*/ 0 h 211"/>
                <a:gd name="T4" fmla="*/ 0 w 197"/>
                <a:gd name="T5" fmla="*/ 211 h 211"/>
                <a:gd name="T6" fmla="*/ 54 w 197"/>
                <a:gd name="T7" fmla="*/ 211 h 211"/>
                <a:gd name="T8" fmla="*/ 84 w 197"/>
                <a:gd name="T9" fmla="*/ 194 h 211"/>
                <a:gd name="T10" fmla="*/ 195 w 197"/>
                <a:gd name="T11" fmla="*/ 8 h 211"/>
                <a:gd name="T12" fmla="*/ 191 w 197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211">
                  <a:moveTo>
                    <a:pt x="191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4" y="211"/>
                    <a:pt x="54" y="211"/>
                    <a:pt x="54" y="211"/>
                  </a:cubicBezTo>
                  <a:cubicBezTo>
                    <a:pt x="66" y="211"/>
                    <a:pt x="78" y="205"/>
                    <a:pt x="84" y="194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197" y="4"/>
                    <a:pt x="195" y="0"/>
                    <a:pt x="191" y="0"/>
                  </a:cubicBezTo>
                  <a:close/>
                </a:path>
              </a:pathLst>
            </a:custGeom>
            <a:solidFill>
              <a:srgbClr val="7AC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646"/>
            <p:cNvSpPr>
              <a:spLocks/>
            </p:cNvSpPr>
            <p:nvPr/>
          </p:nvSpPr>
          <p:spPr bwMode="gray">
            <a:xfrm>
              <a:off x="-1379538" y="-3843338"/>
              <a:ext cx="142875" cy="198438"/>
            </a:xfrm>
            <a:custGeom>
              <a:avLst/>
              <a:gdLst>
                <a:gd name="T0" fmla="*/ 29 w 38"/>
                <a:gd name="T1" fmla="*/ 0 h 53"/>
                <a:gd name="T2" fmla="*/ 9 w 38"/>
                <a:gd name="T3" fmla="*/ 0 h 53"/>
                <a:gd name="T4" fmla="*/ 0 w 38"/>
                <a:gd name="T5" fmla="*/ 10 h 53"/>
                <a:gd name="T6" fmla="*/ 0 w 38"/>
                <a:gd name="T7" fmla="*/ 44 h 53"/>
                <a:gd name="T8" fmla="*/ 9 w 38"/>
                <a:gd name="T9" fmla="*/ 53 h 53"/>
                <a:gd name="T10" fmla="*/ 29 w 38"/>
                <a:gd name="T11" fmla="*/ 53 h 53"/>
                <a:gd name="T12" fmla="*/ 38 w 38"/>
                <a:gd name="T13" fmla="*/ 44 h 53"/>
                <a:gd name="T14" fmla="*/ 38 w 38"/>
                <a:gd name="T15" fmla="*/ 10 h 53"/>
                <a:gd name="T16" fmla="*/ 29 w 38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3">
                  <a:moveTo>
                    <a:pt x="2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4" y="53"/>
                    <a:pt x="38" y="49"/>
                    <a:pt x="38" y="4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4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647"/>
            <p:cNvSpPr>
              <a:spLocks/>
            </p:cNvSpPr>
            <p:nvPr/>
          </p:nvSpPr>
          <p:spPr bwMode="gray">
            <a:xfrm>
              <a:off x="-2309813" y="-4799013"/>
              <a:ext cx="307975" cy="873125"/>
            </a:xfrm>
            <a:custGeom>
              <a:avLst/>
              <a:gdLst>
                <a:gd name="T0" fmla="*/ 0 w 82"/>
                <a:gd name="T1" fmla="*/ 48 h 233"/>
                <a:gd name="T2" fmla="*/ 0 w 82"/>
                <a:gd name="T3" fmla="*/ 233 h 233"/>
                <a:gd name="T4" fmla="*/ 7 w 82"/>
                <a:gd name="T5" fmla="*/ 233 h 233"/>
                <a:gd name="T6" fmla="*/ 7 w 82"/>
                <a:gd name="T7" fmla="*/ 48 h 233"/>
                <a:gd name="T8" fmla="*/ 48 w 82"/>
                <a:gd name="T9" fmla="*/ 7 h 233"/>
                <a:gd name="T10" fmla="*/ 82 w 82"/>
                <a:gd name="T11" fmla="*/ 7 h 233"/>
                <a:gd name="T12" fmla="*/ 82 w 82"/>
                <a:gd name="T13" fmla="*/ 0 h 233"/>
                <a:gd name="T14" fmla="*/ 48 w 82"/>
                <a:gd name="T15" fmla="*/ 0 h 233"/>
                <a:gd name="T16" fmla="*/ 0 w 82"/>
                <a:gd name="T17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33">
                  <a:moveTo>
                    <a:pt x="0" y="48"/>
                  </a:moveTo>
                  <a:cubicBezTo>
                    <a:pt x="0" y="233"/>
                    <a:pt x="0" y="233"/>
                    <a:pt x="0" y="233"/>
                  </a:cubicBezTo>
                  <a:cubicBezTo>
                    <a:pt x="7" y="233"/>
                    <a:pt x="7" y="233"/>
                    <a:pt x="7" y="233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25"/>
                    <a:pt x="25" y="7"/>
                    <a:pt x="48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648"/>
            <p:cNvSpPr>
              <a:spLocks/>
            </p:cNvSpPr>
            <p:nvPr/>
          </p:nvSpPr>
          <p:spPr bwMode="gray">
            <a:xfrm>
              <a:off x="-2309813" y="-4619626"/>
              <a:ext cx="168275" cy="514350"/>
            </a:xfrm>
            <a:custGeom>
              <a:avLst/>
              <a:gdLst>
                <a:gd name="T0" fmla="*/ 27 w 45"/>
                <a:gd name="T1" fmla="*/ 2 h 137"/>
                <a:gd name="T2" fmla="*/ 0 w 45"/>
                <a:gd name="T3" fmla="*/ 0 h 137"/>
                <a:gd name="T4" fmla="*/ 0 w 45"/>
                <a:gd name="T5" fmla="*/ 137 h 137"/>
                <a:gd name="T6" fmla="*/ 30 w 45"/>
                <a:gd name="T7" fmla="*/ 131 h 137"/>
                <a:gd name="T8" fmla="*/ 45 w 45"/>
                <a:gd name="T9" fmla="*/ 111 h 137"/>
                <a:gd name="T10" fmla="*/ 45 w 45"/>
                <a:gd name="T11" fmla="*/ 22 h 137"/>
                <a:gd name="T12" fmla="*/ 27 w 45"/>
                <a:gd name="T1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37">
                  <a:moveTo>
                    <a:pt x="27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9" y="129"/>
                    <a:pt x="45" y="121"/>
                    <a:pt x="45" y="11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2"/>
                    <a:pt x="38" y="3"/>
                    <a:pt x="27" y="2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4" name="Oval 649"/>
            <p:cNvSpPr>
              <a:spLocks noChangeArrowheads="1"/>
            </p:cNvSpPr>
            <p:nvPr/>
          </p:nvSpPr>
          <p:spPr bwMode="gray">
            <a:xfrm>
              <a:off x="-2320925" y="-3948113"/>
              <a:ext cx="44450" cy="49213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5" name="Oval 650"/>
            <p:cNvSpPr>
              <a:spLocks noChangeArrowheads="1"/>
            </p:cNvSpPr>
            <p:nvPr/>
          </p:nvSpPr>
          <p:spPr bwMode="gray">
            <a:xfrm>
              <a:off x="-2024063" y="-4810126"/>
              <a:ext cx="44450" cy="44450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651"/>
            <p:cNvSpPr>
              <a:spLocks/>
            </p:cNvSpPr>
            <p:nvPr/>
          </p:nvSpPr>
          <p:spPr bwMode="gray">
            <a:xfrm>
              <a:off x="-3636963" y="-2852738"/>
              <a:ext cx="6705600" cy="423863"/>
            </a:xfrm>
            <a:custGeom>
              <a:avLst/>
              <a:gdLst>
                <a:gd name="T0" fmla="*/ 19 w 1788"/>
                <a:gd name="T1" fmla="*/ 0 h 113"/>
                <a:gd name="T2" fmla="*/ 2 w 1788"/>
                <a:gd name="T3" fmla="*/ 15 h 113"/>
                <a:gd name="T4" fmla="*/ 16 w 1788"/>
                <a:gd name="T5" fmla="*/ 92 h 113"/>
                <a:gd name="T6" fmla="*/ 47 w 1788"/>
                <a:gd name="T7" fmla="*/ 113 h 113"/>
                <a:gd name="T8" fmla="*/ 1788 w 1788"/>
                <a:gd name="T9" fmla="*/ 113 h 113"/>
                <a:gd name="T10" fmla="*/ 1788 w 1788"/>
                <a:gd name="T11" fmla="*/ 0 h 113"/>
                <a:gd name="T12" fmla="*/ 19 w 1788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8" h="113">
                  <a:moveTo>
                    <a:pt x="19" y="0"/>
                  </a:moveTo>
                  <a:cubicBezTo>
                    <a:pt x="8" y="0"/>
                    <a:pt x="0" y="7"/>
                    <a:pt x="2" y="15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8" y="104"/>
                    <a:pt x="31" y="113"/>
                    <a:pt x="47" y="113"/>
                  </a:cubicBezTo>
                  <a:cubicBezTo>
                    <a:pt x="1788" y="113"/>
                    <a:pt x="1788" y="113"/>
                    <a:pt x="1788" y="113"/>
                  </a:cubicBezTo>
                  <a:cubicBezTo>
                    <a:pt x="1788" y="0"/>
                    <a:pt x="1788" y="0"/>
                    <a:pt x="1788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652"/>
            <p:cNvSpPr>
              <a:spLocks/>
            </p:cNvSpPr>
            <p:nvPr/>
          </p:nvSpPr>
          <p:spPr bwMode="gray">
            <a:xfrm>
              <a:off x="-3182938" y="-3240088"/>
              <a:ext cx="1304925" cy="811213"/>
            </a:xfrm>
            <a:custGeom>
              <a:avLst/>
              <a:gdLst>
                <a:gd name="T0" fmla="*/ 174 w 348"/>
                <a:gd name="T1" fmla="*/ 0 h 216"/>
                <a:gd name="T2" fmla="*/ 0 w 348"/>
                <a:gd name="T3" fmla="*/ 174 h 216"/>
                <a:gd name="T4" fmla="*/ 5 w 348"/>
                <a:gd name="T5" fmla="*/ 216 h 216"/>
                <a:gd name="T6" fmla="*/ 343 w 348"/>
                <a:gd name="T7" fmla="*/ 216 h 216"/>
                <a:gd name="T8" fmla="*/ 348 w 348"/>
                <a:gd name="T9" fmla="*/ 174 h 216"/>
                <a:gd name="T10" fmla="*/ 174 w 348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216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189"/>
                    <a:pt x="1" y="203"/>
                    <a:pt x="5" y="216"/>
                  </a:cubicBezTo>
                  <a:cubicBezTo>
                    <a:pt x="343" y="216"/>
                    <a:pt x="343" y="216"/>
                    <a:pt x="343" y="216"/>
                  </a:cubicBezTo>
                  <a:cubicBezTo>
                    <a:pt x="347" y="203"/>
                    <a:pt x="348" y="189"/>
                    <a:pt x="348" y="174"/>
                  </a:cubicBezTo>
                  <a:cubicBezTo>
                    <a:pt x="348" y="78"/>
                    <a:pt x="270" y="0"/>
                    <a:pt x="174" y="0"/>
                  </a:cubicBezTo>
                  <a:close/>
                </a:path>
              </a:pathLst>
            </a:custGeom>
            <a:solidFill>
              <a:srgbClr val="1F2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8" name="Oval 653"/>
            <p:cNvSpPr>
              <a:spLocks noChangeArrowheads="1"/>
            </p:cNvSpPr>
            <p:nvPr/>
          </p:nvSpPr>
          <p:spPr bwMode="gray">
            <a:xfrm>
              <a:off x="-3055938" y="-3111501"/>
              <a:ext cx="1049338" cy="1052513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9" name="Oval 654"/>
            <p:cNvSpPr>
              <a:spLocks noChangeArrowheads="1"/>
            </p:cNvSpPr>
            <p:nvPr/>
          </p:nvSpPr>
          <p:spPr bwMode="gray">
            <a:xfrm>
              <a:off x="-3003550" y="-3059113"/>
              <a:ext cx="944563" cy="944563"/>
            </a:xfrm>
            <a:prstGeom prst="ellipse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0" name="Oval 655"/>
            <p:cNvSpPr>
              <a:spLocks noChangeArrowheads="1"/>
            </p:cNvSpPr>
            <p:nvPr/>
          </p:nvSpPr>
          <p:spPr bwMode="gray">
            <a:xfrm>
              <a:off x="-2868613" y="-2924176"/>
              <a:ext cx="674688" cy="674688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1" name="Oval 656"/>
            <p:cNvSpPr>
              <a:spLocks noChangeArrowheads="1"/>
            </p:cNvSpPr>
            <p:nvPr/>
          </p:nvSpPr>
          <p:spPr bwMode="gray">
            <a:xfrm>
              <a:off x="-2841625" y="-2898776"/>
              <a:ext cx="622300" cy="6223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657"/>
            <p:cNvSpPr>
              <a:spLocks/>
            </p:cNvSpPr>
            <p:nvPr/>
          </p:nvSpPr>
          <p:spPr bwMode="gray">
            <a:xfrm>
              <a:off x="-2789238" y="-2632076"/>
              <a:ext cx="93663" cy="90488"/>
            </a:xfrm>
            <a:custGeom>
              <a:avLst/>
              <a:gdLst>
                <a:gd name="T0" fmla="*/ 4 w 25"/>
                <a:gd name="T1" fmla="*/ 4 h 24"/>
                <a:gd name="T2" fmla="*/ 4 w 25"/>
                <a:gd name="T3" fmla="*/ 20 h 24"/>
                <a:gd name="T4" fmla="*/ 20 w 25"/>
                <a:gd name="T5" fmla="*/ 20 h 24"/>
                <a:gd name="T6" fmla="*/ 20 w 25"/>
                <a:gd name="T7" fmla="*/ 4 h 24"/>
                <a:gd name="T8" fmla="*/ 4 w 25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4" y="4"/>
                  </a:moveTo>
                  <a:cubicBezTo>
                    <a:pt x="0" y="9"/>
                    <a:pt x="0" y="16"/>
                    <a:pt x="4" y="20"/>
                  </a:cubicBezTo>
                  <a:cubicBezTo>
                    <a:pt x="9" y="24"/>
                    <a:pt x="16" y="24"/>
                    <a:pt x="20" y="20"/>
                  </a:cubicBezTo>
                  <a:cubicBezTo>
                    <a:pt x="25" y="16"/>
                    <a:pt x="25" y="9"/>
                    <a:pt x="20" y="4"/>
                  </a:cubicBezTo>
                  <a:cubicBezTo>
                    <a:pt x="16" y="0"/>
                    <a:pt x="9" y="0"/>
                    <a:pt x="4" y="4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658"/>
            <p:cNvSpPr>
              <a:spLocks/>
            </p:cNvSpPr>
            <p:nvPr/>
          </p:nvSpPr>
          <p:spPr bwMode="gray">
            <a:xfrm>
              <a:off x="-2365375" y="-2632076"/>
              <a:ext cx="93663" cy="90488"/>
            </a:xfrm>
            <a:custGeom>
              <a:avLst/>
              <a:gdLst>
                <a:gd name="T0" fmla="*/ 5 w 25"/>
                <a:gd name="T1" fmla="*/ 4 h 24"/>
                <a:gd name="T2" fmla="*/ 5 w 25"/>
                <a:gd name="T3" fmla="*/ 20 h 24"/>
                <a:gd name="T4" fmla="*/ 21 w 25"/>
                <a:gd name="T5" fmla="*/ 20 h 24"/>
                <a:gd name="T6" fmla="*/ 21 w 25"/>
                <a:gd name="T7" fmla="*/ 4 h 24"/>
                <a:gd name="T8" fmla="*/ 5 w 25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5" y="4"/>
                  </a:moveTo>
                  <a:cubicBezTo>
                    <a:pt x="0" y="9"/>
                    <a:pt x="0" y="16"/>
                    <a:pt x="5" y="20"/>
                  </a:cubicBezTo>
                  <a:cubicBezTo>
                    <a:pt x="9" y="24"/>
                    <a:pt x="16" y="24"/>
                    <a:pt x="21" y="20"/>
                  </a:cubicBezTo>
                  <a:cubicBezTo>
                    <a:pt x="25" y="16"/>
                    <a:pt x="25" y="9"/>
                    <a:pt x="21" y="4"/>
                  </a:cubicBezTo>
                  <a:cubicBezTo>
                    <a:pt x="16" y="0"/>
                    <a:pt x="9" y="0"/>
                    <a:pt x="5" y="4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659"/>
            <p:cNvSpPr>
              <a:spLocks/>
            </p:cNvSpPr>
            <p:nvPr/>
          </p:nvSpPr>
          <p:spPr bwMode="gray">
            <a:xfrm>
              <a:off x="-2576513" y="-2846388"/>
              <a:ext cx="90488" cy="93663"/>
            </a:xfrm>
            <a:custGeom>
              <a:avLst/>
              <a:gdLst>
                <a:gd name="T0" fmla="*/ 4 w 24"/>
                <a:gd name="T1" fmla="*/ 4 h 25"/>
                <a:gd name="T2" fmla="*/ 4 w 24"/>
                <a:gd name="T3" fmla="*/ 20 h 25"/>
                <a:gd name="T4" fmla="*/ 20 w 24"/>
                <a:gd name="T5" fmla="*/ 20 h 25"/>
                <a:gd name="T6" fmla="*/ 20 w 24"/>
                <a:gd name="T7" fmla="*/ 4 h 25"/>
                <a:gd name="T8" fmla="*/ 4 w 24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4" y="4"/>
                  </a:moveTo>
                  <a:cubicBezTo>
                    <a:pt x="0" y="9"/>
                    <a:pt x="0" y="16"/>
                    <a:pt x="4" y="20"/>
                  </a:cubicBezTo>
                  <a:cubicBezTo>
                    <a:pt x="8" y="25"/>
                    <a:pt x="16" y="25"/>
                    <a:pt x="20" y="20"/>
                  </a:cubicBezTo>
                  <a:cubicBezTo>
                    <a:pt x="24" y="16"/>
                    <a:pt x="24" y="9"/>
                    <a:pt x="20" y="4"/>
                  </a:cubicBezTo>
                  <a:cubicBezTo>
                    <a:pt x="16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660"/>
            <p:cNvSpPr>
              <a:spLocks/>
            </p:cNvSpPr>
            <p:nvPr/>
          </p:nvSpPr>
          <p:spPr bwMode="gray">
            <a:xfrm>
              <a:off x="-2576513" y="-2422526"/>
              <a:ext cx="90488" cy="93663"/>
            </a:xfrm>
            <a:custGeom>
              <a:avLst/>
              <a:gdLst>
                <a:gd name="T0" fmla="*/ 4 w 24"/>
                <a:gd name="T1" fmla="*/ 5 h 25"/>
                <a:gd name="T2" fmla="*/ 4 w 24"/>
                <a:gd name="T3" fmla="*/ 21 h 25"/>
                <a:gd name="T4" fmla="*/ 20 w 24"/>
                <a:gd name="T5" fmla="*/ 21 h 25"/>
                <a:gd name="T6" fmla="*/ 20 w 24"/>
                <a:gd name="T7" fmla="*/ 5 h 25"/>
                <a:gd name="T8" fmla="*/ 4 w 24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4" y="5"/>
                  </a:moveTo>
                  <a:cubicBezTo>
                    <a:pt x="0" y="9"/>
                    <a:pt x="0" y="16"/>
                    <a:pt x="4" y="21"/>
                  </a:cubicBezTo>
                  <a:cubicBezTo>
                    <a:pt x="8" y="25"/>
                    <a:pt x="16" y="25"/>
                    <a:pt x="20" y="21"/>
                  </a:cubicBezTo>
                  <a:cubicBezTo>
                    <a:pt x="24" y="16"/>
                    <a:pt x="24" y="9"/>
                    <a:pt x="20" y="5"/>
                  </a:cubicBezTo>
                  <a:cubicBezTo>
                    <a:pt x="16" y="0"/>
                    <a:pt x="8" y="0"/>
                    <a:pt x="4" y="5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6" name="Oval 661"/>
            <p:cNvSpPr>
              <a:spLocks noChangeArrowheads="1"/>
            </p:cNvSpPr>
            <p:nvPr/>
          </p:nvSpPr>
          <p:spPr bwMode="gray">
            <a:xfrm>
              <a:off x="-2422525" y="-2778126"/>
              <a:ext cx="82550" cy="82550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7" name="Oval 662"/>
            <p:cNvSpPr>
              <a:spLocks noChangeArrowheads="1"/>
            </p:cNvSpPr>
            <p:nvPr/>
          </p:nvSpPr>
          <p:spPr bwMode="gray">
            <a:xfrm>
              <a:off x="-2722563" y="-2478088"/>
              <a:ext cx="82550" cy="85725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8" name="Oval 663"/>
            <p:cNvSpPr>
              <a:spLocks noChangeArrowheads="1"/>
            </p:cNvSpPr>
            <p:nvPr/>
          </p:nvSpPr>
          <p:spPr bwMode="gray">
            <a:xfrm>
              <a:off x="-2422525" y="-2478088"/>
              <a:ext cx="82550" cy="85725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9" name="Oval 664"/>
            <p:cNvSpPr>
              <a:spLocks noChangeArrowheads="1"/>
            </p:cNvSpPr>
            <p:nvPr/>
          </p:nvSpPr>
          <p:spPr bwMode="gray">
            <a:xfrm>
              <a:off x="-2722563" y="-2778126"/>
              <a:ext cx="82550" cy="82550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0" name="Oval 665"/>
            <p:cNvSpPr>
              <a:spLocks noChangeArrowheads="1"/>
            </p:cNvSpPr>
            <p:nvPr/>
          </p:nvSpPr>
          <p:spPr bwMode="gray">
            <a:xfrm>
              <a:off x="-2613025" y="-2670176"/>
              <a:ext cx="165100" cy="165100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1" name="Oval 666"/>
            <p:cNvSpPr>
              <a:spLocks noChangeArrowheads="1"/>
            </p:cNvSpPr>
            <p:nvPr/>
          </p:nvSpPr>
          <p:spPr bwMode="gray">
            <a:xfrm>
              <a:off x="-2590800" y="-2646363"/>
              <a:ext cx="120650" cy="119063"/>
            </a:xfrm>
            <a:prstGeom prst="ellipse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667"/>
            <p:cNvSpPr>
              <a:spLocks/>
            </p:cNvSpPr>
            <p:nvPr/>
          </p:nvSpPr>
          <p:spPr bwMode="gray">
            <a:xfrm>
              <a:off x="1357312" y="-3240088"/>
              <a:ext cx="1304925" cy="811213"/>
            </a:xfrm>
            <a:custGeom>
              <a:avLst/>
              <a:gdLst>
                <a:gd name="T0" fmla="*/ 174 w 348"/>
                <a:gd name="T1" fmla="*/ 0 h 216"/>
                <a:gd name="T2" fmla="*/ 0 w 348"/>
                <a:gd name="T3" fmla="*/ 174 h 216"/>
                <a:gd name="T4" fmla="*/ 5 w 348"/>
                <a:gd name="T5" fmla="*/ 216 h 216"/>
                <a:gd name="T6" fmla="*/ 343 w 348"/>
                <a:gd name="T7" fmla="*/ 216 h 216"/>
                <a:gd name="T8" fmla="*/ 348 w 348"/>
                <a:gd name="T9" fmla="*/ 174 h 216"/>
                <a:gd name="T10" fmla="*/ 174 w 348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216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189"/>
                    <a:pt x="2" y="203"/>
                    <a:pt x="5" y="216"/>
                  </a:cubicBezTo>
                  <a:cubicBezTo>
                    <a:pt x="343" y="216"/>
                    <a:pt x="343" y="216"/>
                    <a:pt x="343" y="216"/>
                  </a:cubicBezTo>
                  <a:cubicBezTo>
                    <a:pt x="347" y="203"/>
                    <a:pt x="348" y="189"/>
                    <a:pt x="348" y="174"/>
                  </a:cubicBezTo>
                  <a:cubicBezTo>
                    <a:pt x="348" y="78"/>
                    <a:pt x="270" y="0"/>
                    <a:pt x="174" y="0"/>
                  </a:cubicBezTo>
                  <a:close/>
                </a:path>
              </a:pathLst>
            </a:custGeom>
            <a:solidFill>
              <a:srgbClr val="1F2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3" name="Oval 668"/>
            <p:cNvSpPr>
              <a:spLocks noChangeArrowheads="1"/>
            </p:cNvSpPr>
            <p:nvPr/>
          </p:nvSpPr>
          <p:spPr bwMode="gray">
            <a:xfrm>
              <a:off x="1485900" y="-3111501"/>
              <a:ext cx="1049338" cy="1052513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4" name="Oval 669"/>
            <p:cNvSpPr>
              <a:spLocks noChangeArrowheads="1"/>
            </p:cNvSpPr>
            <p:nvPr/>
          </p:nvSpPr>
          <p:spPr bwMode="gray">
            <a:xfrm>
              <a:off x="1538287" y="-3059113"/>
              <a:ext cx="944563" cy="944563"/>
            </a:xfrm>
            <a:prstGeom prst="ellipse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5" name="Oval 670"/>
            <p:cNvSpPr>
              <a:spLocks noChangeArrowheads="1"/>
            </p:cNvSpPr>
            <p:nvPr/>
          </p:nvSpPr>
          <p:spPr bwMode="gray">
            <a:xfrm>
              <a:off x="1673225" y="-2924176"/>
              <a:ext cx="674688" cy="674688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6" name="Oval 671"/>
            <p:cNvSpPr>
              <a:spLocks noChangeArrowheads="1"/>
            </p:cNvSpPr>
            <p:nvPr/>
          </p:nvSpPr>
          <p:spPr bwMode="gray">
            <a:xfrm>
              <a:off x="1698625" y="-2898776"/>
              <a:ext cx="622300" cy="6223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7" name="Freeform 672"/>
            <p:cNvSpPr>
              <a:spLocks/>
            </p:cNvSpPr>
            <p:nvPr/>
          </p:nvSpPr>
          <p:spPr bwMode="gray">
            <a:xfrm>
              <a:off x="1751012" y="-2632076"/>
              <a:ext cx="93663" cy="90488"/>
            </a:xfrm>
            <a:custGeom>
              <a:avLst/>
              <a:gdLst>
                <a:gd name="T0" fmla="*/ 4 w 25"/>
                <a:gd name="T1" fmla="*/ 4 h 24"/>
                <a:gd name="T2" fmla="*/ 4 w 25"/>
                <a:gd name="T3" fmla="*/ 20 h 24"/>
                <a:gd name="T4" fmla="*/ 20 w 25"/>
                <a:gd name="T5" fmla="*/ 20 h 24"/>
                <a:gd name="T6" fmla="*/ 20 w 25"/>
                <a:gd name="T7" fmla="*/ 4 h 24"/>
                <a:gd name="T8" fmla="*/ 4 w 25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4" y="4"/>
                  </a:moveTo>
                  <a:cubicBezTo>
                    <a:pt x="0" y="9"/>
                    <a:pt x="0" y="16"/>
                    <a:pt x="4" y="20"/>
                  </a:cubicBezTo>
                  <a:cubicBezTo>
                    <a:pt x="9" y="24"/>
                    <a:pt x="16" y="24"/>
                    <a:pt x="20" y="20"/>
                  </a:cubicBezTo>
                  <a:cubicBezTo>
                    <a:pt x="25" y="16"/>
                    <a:pt x="25" y="9"/>
                    <a:pt x="20" y="4"/>
                  </a:cubicBezTo>
                  <a:cubicBezTo>
                    <a:pt x="16" y="0"/>
                    <a:pt x="9" y="0"/>
                    <a:pt x="4" y="4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673"/>
            <p:cNvSpPr>
              <a:spLocks/>
            </p:cNvSpPr>
            <p:nvPr/>
          </p:nvSpPr>
          <p:spPr bwMode="gray">
            <a:xfrm>
              <a:off x="2174875" y="-2632076"/>
              <a:ext cx="93663" cy="90488"/>
            </a:xfrm>
            <a:custGeom>
              <a:avLst/>
              <a:gdLst>
                <a:gd name="T0" fmla="*/ 5 w 25"/>
                <a:gd name="T1" fmla="*/ 4 h 24"/>
                <a:gd name="T2" fmla="*/ 5 w 25"/>
                <a:gd name="T3" fmla="*/ 20 h 24"/>
                <a:gd name="T4" fmla="*/ 21 w 25"/>
                <a:gd name="T5" fmla="*/ 20 h 24"/>
                <a:gd name="T6" fmla="*/ 21 w 25"/>
                <a:gd name="T7" fmla="*/ 4 h 24"/>
                <a:gd name="T8" fmla="*/ 5 w 25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5" y="4"/>
                  </a:moveTo>
                  <a:cubicBezTo>
                    <a:pt x="0" y="9"/>
                    <a:pt x="0" y="16"/>
                    <a:pt x="5" y="20"/>
                  </a:cubicBezTo>
                  <a:cubicBezTo>
                    <a:pt x="9" y="24"/>
                    <a:pt x="16" y="24"/>
                    <a:pt x="21" y="20"/>
                  </a:cubicBezTo>
                  <a:cubicBezTo>
                    <a:pt x="25" y="16"/>
                    <a:pt x="25" y="9"/>
                    <a:pt x="21" y="4"/>
                  </a:cubicBezTo>
                  <a:cubicBezTo>
                    <a:pt x="16" y="0"/>
                    <a:pt x="9" y="0"/>
                    <a:pt x="5" y="4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674"/>
            <p:cNvSpPr>
              <a:spLocks/>
            </p:cNvSpPr>
            <p:nvPr/>
          </p:nvSpPr>
          <p:spPr bwMode="gray">
            <a:xfrm>
              <a:off x="1965325" y="-2846388"/>
              <a:ext cx="90488" cy="93663"/>
            </a:xfrm>
            <a:custGeom>
              <a:avLst/>
              <a:gdLst>
                <a:gd name="T0" fmla="*/ 4 w 24"/>
                <a:gd name="T1" fmla="*/ 4 h 25"/>
                <a:gd name="T2" fmla="*/ 4 w 24"/>
                <a:gd name="T3" fmla="*/ 20 h 25"/>
                <a:gd name="T4" fmla="*/ 20 w 24"/>
                <a:gd name="T5" fmla="*/ 20 h 25"/>
                <a:gd name="T6" fmla="*/ 20 w 24"/>
                <a:gd name="T7" fmla="*/ 4 h 25"/>
                <a:gd name="T8" fmla="*/ 4 w 24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4" y="4"/>
                  </a:moveTo>
                  <a:cubicBezTo>
                    <a:pt x="0" y="9"/>
                    <a:pt x="0" y="16"/>
                    <a:pt x="4" y="20"/>
                  </a:cubicBezTo>
                  <a:cubicBezTo>
                    <a:pt x="8" y="25"/>
                    <a:pt x="16" y="25"/>
                    <a:pt x="20" y="20"/>
                  </a:cubicBezTo>
                  <a:cubicBezTo>
                    <a:pt x="24" y="16"/>
                    <a:pt x="24" y="9"/>
                    <a:pt x="20" y="4"/>
                  </a:cubicBezTo>
                  <a:cubicBezTo>
                    <a:pt x="16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675"/>
            <p:cNvSpPr>
              <a:spLocks/>
            </p:cNvSpPr>
            <p:nvPr/>
          </p:nvSpPr>
          <p:spPr bwMode="gray">
            <a:xfrm>
              <a:off x="1965325" y="-2422526"/>
              <a:ext cx="90488" cy="93663"/>
            </a:xfrm>
            <a:custGeom>
              <a:avLst/>
              <a:gdLst>
                <a:gd name="T0" fmla="*/ 4 w 24"/>
                <a:gd name="T1" fmla="*/ 5 h 25"/>
                <a:gd name="T2" fmla="*/ 4 w 24"/>
                <a:gd name="T3" fmla="*/ 21 h 25"/>
                <a:gd name="T4" fmla="*/ 20 w 24"/>
                <a:gd name="T5" fmla="*/ 21 h 25"/>
                <a:gd name="T6" fmla="*/ 20 w 24"/>
                <a:gd name="T7" fmla="*/ 5 h 25"/>
                <a:gd name="T8" fmla="*/ 4 w 24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4" y="5"/>
                  </a:moveTo>
                  <a:cubicBezTo>
                    <a:pt x="0" y="9"/>
                    <a:pt x="0" y="16"/>
                    <a:pt x="4" y="21"/>
                  </a:cubicBezTo>
                  <a:cubicBezTo>
                    <a:pt x="8" y="25"/>
                    <a:pt x="16" y="25"/>
                    <a:pt x="20" y="21"/>
                  </a:cubicBezTo>
                  <a:cubicBezTo>
                    <a:pt x="24" y="16"/>
                    <a:pt x="24" y="9"/>
                    <a:pt x="20" y="5"/>
                  </a:cubicBezTo>
                  <a:cubicBezTo>
                    <a:pt x="16" y="0"/>
                    <a:pt x="8" y="0"/>
                    <a:pt x="4" y="5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1" name="Oval 676"/>
            <p:cNvSpPr>
              <a:spLocks noChangeArrowheads="1"/>
            </p:cNvSpPr>
            <p:nvPr/>
          </p:nvSpPr>
          <p:spPr bwMode="gray">
            <a:xfrm>
              <a:off x="2119312" y="-2778126"/>
              <a:ext cx="82550" cy="82550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2" name="Oval 677"/>
            <p:cNvSpPr>
              <a:spLocks noChangeArrowheads="1"/>
            </p:cNvSpPr>
            <p:nvPr/>
          </p:nvSpPr>
          <p:spPr bwMode="gray">
            <a:xfrm>
              <a:off x="1819275" y="-2478088"/>
              <a:ext cx="82550" cy="85725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3" name="Oval 678"/>
            <p:cNvSpPr>
              <a:spLocks noChangeArrowheads="1"/>
            </p:cNvSpPr>
            <p:nvPr/>
          </p:nvSpPr>
          <p:spPr bwMode="gray">
            <a:xfrm>
              <a:off x="2119312" y="-2478088"/>
              <a:ext cx="82550" cy="85725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4" name="Oval 679"/>
            <p:cNvSpPr>
              <a:spLocks noChangeArrowheads="1"/>
            </p:cNvSpPr>
            <p:nvPr/>
          </p:nvSpPr>
          <p:spPr bwMode="gray">
            <a:xfrm>
              <a:off x="1819275" y="-2778126"/>
              <a:ext cx="82550" cy="82550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5" name="Oval 680"/>
            <p:cNvSpPr>
              <a:spLocks noChangeArrowheads="1"/>
            </p:cNvSpPr>
            <p:nvPr/>
          </p:nvSpPr>
          <p:spPr bwMode="gray">
            <a:xfrm>
              <a:off x="1927225" y="-2670176"/>
              <a:ext cx="165100" cy="165100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6" name="Oval 681"/>
            <p:cNvSpPr>
              <a:spLocks noChangeArrowheads="1"/>
            </p:cNvSpPr>
            <p:nvPr/>
          </p:nvSpPr>
          <p:spPr bwMode="gray">
            <a:xfrm>
              <a:off x="1951037" y="-2646363"/>
              <a:ext cx="119063" cy="119063"/>
            </a:xfrm>
            <a:prstGeom prst="ellipse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682"/>
            <p:cNvSpPr>
              <a:spLocks/>
            </p:cNvSpPr>
            <p:nvPr/>
          </p:nvSpPr>
          <p:spPr bwMode="gray">
            <a:xfrm>
              <a:off x="-2917825" y="-3573463"/>
              <a:ext cx="158750" cy="157163"/>
            </a:xfrm>
            <a:custGeom>
              <a:avLst/>
              <a:gdLst>
                <a:gd name="T0" fmla="*/ 32 w 42"/>
                <a:gd name="T1" fmla="*/ 42 h 42"/>
                <a:gd name="T2" fmla="*/ 10 w 42"/>
                <a:gd name="T3" fmla="*/ 42 h 42"/>
                <a:gd name="T4" fmla="*/ 0 w 42"/>
                <a:gd name="T5" fmla="*/ 33 h 42"/>
                <a:gd name="T6" fmla="*/ 0 w 42"/>
                <a:gd name="T7" fmla="*/ 10 h 42"/>
                <a:gd name="T8" fmla="*/ 10 w 42"/>
                <a:gd name="T9" fmla="*/ 0 h 42"/>
                <a:gd name="T10" fmla="*/ 32 w 42"/>
                <a:gd name="T11" fmla="*/ 0 h 42"/>
                <a:gd name="T12" fmla="*/ 42 w 42"/>
                <a:gd name="T13" fmla="*/ 10 h 42"/>
                <a:gd name="T14" fmla="*/ 42 w 42"/>
                <a:gd name="T15" fmla="*/ 33 h 42"/>
                <a:gd name="T16" fmla="*/ 32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32" y="42"/>
                  </a:moveTo>
                  <a:cubicBezTo>
                    <a:pt x="10" y="42"/>
                    <a:pt x="10" y="42"/>
                    <a:pt x="10" y="42"/>
                  </a:cubicBezTo>
                  <a:cubicBezTo>
                    <a:pt x="4" y="42"/>
                    <a:pt x="0" y="38"/>
                    <a:pt x="0" y="3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0"/>
                    <a:pt x="42" y="5"/>
                    <a:pt x="42" y="10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8"/>
                    <a:pt x="38" y="42"/>
                    <a:pt x="32" y="42"/>
                  </a:cubicBezTo>
                  <a:close/>
                </a:path>
              </a:pathLst>
            </a:custGeom>
            <a:solidFill>
              <a:srgbClr val="FC8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683"/>
            <p:cNvSpPr>
              <a:spLocks/>
            </p:cNvSpPr>
            <p:nvPr/>
          </p:nvSpPr>
          <p:spPr bwMode="gray">
            <a:xfrm>
              <a:off x="-3629025" y="-3502026"/>
              <a:ext cx="198438" cy="277813"/>
            </a:xfrm>
            <a:custGeom>
              <a:avLst/>
              <a:gdLst>
                <a:gd name="T0" fmla="*/ 37 w 53"/>
                <a:gd name="T1" fmla="*/ 74 h 74"/>
                <a:gd name="T2" fmla="*/ 16 w 53"/>
                <a:gd name="T3" fmla="*/ 74 h 74"/>
                <a:gd name="T4" fmla="*/ 0 w 53"/>
                <a:gd name="T5" fmla="*/ 57 h 74"/>
                <a:gd name="T6" fmla="*/ 0 w 53"/>
                <a:gd name="T7" fmla="*/ 16 h 74"/>
                <a:gd name="T8" fmla="*/ 16 w 53"/>
                <a:gd name="T9" fmla="*/ 0 h 74"/>
                <a:gd name="T10" fmla="*/ 53 w 53"/>
                <a:gd name="T11" fmla="*/ 0 h 74"/>
                <a:gd name="T12" fmla="*/ 37 w 53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74">
                  <a:moveTo>
                    <a:pt x="37" y="74"/>
                  </a:moveTo>
                  <a:cubicBezTo>
                    <a:pt x="16" y="74"/>
                    <a:pt x="16" y="74"/>
                    <a:pt x="16" y="74"/>
                  </a:cubicBezTo>
                  <a:cubicBezTo>
                    <a:pt x="7" y="74"/>
                    <a:pt x="0" y="66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684"/>
            <p:cNvSpPr>
              <a:spLocks noEditPoints="1"/>
            </p:cNvSpPr>
            <p:nvPr/>
          </p:nvSpPr>
          <p:spPr bwMode="gray">
            <a:xfrm>
              <a:off x="285750" y="-5635626"/>
              <a:ext cx="322263" cy="434975"/>
            </a:xfrm>
            <a:custGeom>
              <a:avLst/>
              <a:gdLst>
                <a:gd name="T0" fmla="*/ 0 w 86"/>
                <a:gd name="T1" fmla="*/ 116 h 116"/>
                <a:gd name="T2" fmla="*/ 0 w 86"/>
                <a:gd name="T3" fmla="*/ 0 h 116"/>
                <a:gd name="T4" fmla="*/ 32 w 86"/>
                <a:gd name="T5" fmla="*/ 0 h 116"/>
                <a:gd name="T6" fmla="*/ 63 w 86"/>
                <a:gd name="T7" fmla="*/ 5 h 116"/>
                <a:gd name="T8" fmla="*/ 86 w 86"/>
                <a:gd name="T9" fmla="*/ 58 h 116"/>
                <a:gd name="T10" fmla="*/ 63 w 86"/>
                <a:gd name="T11" fmla="*/ 111 h 116"/>
                <a:gd name="T12" fmla="*/ 32 w 86"/>
                <a:gd name="T13" fmla="*/ 116 h 116"/>
                <a:gd name="T14" fmla="*/ 0 w 86"/>
                <a:gd name="T15" fmla="*/ 116 h 116"/>
                <a:gd name="T16" fmla="*/ 25 w 86"/>
                <a:gd name="T17" fmla="*/ 93 h 116"/>
                <a:gd name="T18" fmla="*/ 34 w 86"/>
                <a:gd name="T19" fmla="*/ 93 h 116"/>
                <a:gd name="T20" fmla="*/ 61 w 86"/>
                <a:gd name="T21" fmla="*/ 58 h 116"/>
                <a:gd name="T22" fmla="*/ 34 w 86"/>
                <a:gd name="T23" fmla="*/ 23 h 116"/>
                <a:gd name="T24" fmla="*/ 25 w 86"/>
                <a:gd name="T25" fmla="*/ 23 h 116"/>
                <a:gd name="T26" fmla="*/ 25 w 86"/>
                <a:gd name="T27" fmla="*/ 9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116">
                  <a:moveTo>
                    <a:pt x="0" y="11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1"/>
                    <a:pt x="63" y="5"/>
                  </a:cubicBezTo>
                  <a:cubicBezTo>
                    <a:pt x="80" y="13"/>
                    <a:pt x="86" y="35"/>
                    <a:pt x="86" y="58"/>
                  </a:cubicBezTo>
                  <a:cubicBezTo>
                    <a:pt x="86" y="81"/>
                    <a:pt x="80" y="103"/>
                    <a:pt x="63" y="111"/>
                  </a:cubicBezTo>
                  <a:cubicBezTo>
                    <a:pt x="55" y="115"/>
                    <a:pt x="45" y="116"/>
                    <a:pt x="32" y="116"/>
                  </a:cubicBezTo>
                  <a:lnTo>
                    <a:pt x="0" y="116"/>
                  </a:lnTo>
                  <a:close/>
                  <a:moveTo>
                    <a:pt x="25" y="93"/>
                  </a:moveTo>
                  <a:cubicBezTo>
                    <a:pt x="34" y="93"/>
                    <a:pt x="34" y="93"/>
                    <a:pt x="34" y="93"/>
                  </a:cubicBezTo>
                  <a:cubicBezTo>
                    <a:pt x="57" y="93"/>
                    <a:pt x="61" y="80"/>
                    <a:pt x="61" y="58"/>
                  </a:cubicBezTo>
                  <a:cubicBezTo>
                    <a:pt x="61" y="36"/>
                    <a:pt x="57" y="23"/>
                    <a:pt x="34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9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685"/>
            <p:cNvSpPr>
              <a:spLocks/>
            </p:cNvSpPr>
            <p:nvPr/>
          </p:nvSpPr>
          <p:spPr bwMode="gray">
            <a:xfrm>
              <a:off x="674687" y="-5635626"/>
              <a:ext cx="277813" cy="434975"/>
            </a:xfrm>
            <a:custGeom>
              <a:avLst/>
              <a:gdLst>
                <a:gd name="T0" fmla="*/ 175 w 175"/>
                <a:gd name="T1" fmla="*/ 227 h 274"/>
                <a:gd name="T2" fmla="*/ 175 w 175"/>
                <a:gd name="T3" fmla="*/ 274 h 274"/>
                <a:gd name="T4" fmla="*/ 0 w 175"/>
                <a:gd name="T5" fmla="*/ 274 h 274"/>
                <a:gd name="T6" fmla="*/ 0 w 175"/>
                <a:gd name="T7" fmla="*/ 0 h 274"/>
                <a:gd name="T8" fmla="*/ 173 w 175"/>
                <a:gd name="T9" fmla="*/ 0 h 274"/>
                <a:gd name="T10" fmla="*/ 173 w 175"/>
                <a:gd name="T11" fmla="*/ 47 h 274"/>
                <a:gd name="T12" fmla="*/ 60 w 175"/>
                <a:gd name="T13" fmla="*/ 47 h 274"/>
                <a:gd name="T14" fmla="*/ 60 w 175"/>
                <a:gd name="T15" fmla="*/ 109 h 274"/>
                <a:gd name="T16" fmla="*/ 166 w 175"/>
                <a:gd name="T17" fmla="*/ 109 h 274"/>
                <a:gd name="T18" fmla="*/ 166 w 175"/>
                <a:gd name="T19" fmla="*/ 154 h 274"/>
                <a:gd name="T20" fmla="*/ 60 w 175"/>
                <a:gd name="T21" fmla="*/ 154 h 274"/>
                <a:gd name="T22" fmla="*/ 60 w 175"/>
                <a:gd name="T23" fmla="*/ 227 h 274"/>
                <a:gd name="T24" fmla="*/ 175 w 175"/>
                <a:gd name="T25" fmla="*/ 22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274">
                  <a:moveTo>
                    <a:pt x="175" y="227"/>
                  </a:moveTo>
                  <a:lnTo>
                    <a:pt x="175" y="274"/>
                  </a:lnTo>
                  <a:lnTo>
                    <a:pt x="0" y="274"/>
                  </a:lnTo>
                  <a:lnTo>
                    <a:pt x="0" y="0"/>
                  </a:lnTo>
                  <a:lnTo>
                    <a:pt x="173" y="0"/>
                  </a:lnTo>
                  <a:lnTo>
                    <a:pt x="173" y="47"/>
                  </a:lnTo>
                  <a:lnTo>
                    <a:pt x="60" y="47"/>
                  </a:lnTo>
                  <a:lnTo>
                    <a:pt x="60" y="109"/>
                  </a:lnTo>
                  <a:lnTo>
                    <a:pt x="166" y="109"/>
                  </a:lnTo>
                  <a:lnTo>
                    <a:pt x="166" y="154"/>
                  </a:lnTo>
                  <a:lnTo>
                    <a:pt x="60" y="154"/>
                  </a:lnTo>
                  <a:lnTo>
                    <a:pt x="60" y="227"/>
                  </a:lnTo>
                  <a:lnTo>
                    <a:pt x="175" y="22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686"/>
            <p:cNvSpPr>
              <a:spLocks/>
            </p:cNvSpPr>
            <p:nvPr/>
          </p:nvSpPr>
          <p:spPr bwMode="gray">
            <a:xfrm>
              <a:off x="1020762" y="-5635626"/>
              <a:ext cx="261938" cy="434975"/>
            </a:xfrm>
            <a:custGeom>
              <a:avLst/>
              <a:gdLst>
                <a:gd name="T0" fmla="*/ 165 w 165"/>
                <a:gd name="T1" fmla="*/ 227 h 274"/>
                <a:gd name="T2" fmla="*/ 165 w 165"/>
                <a:gd name="T3" fmla="*/ 274 h 274"/>
                <a:gd name="T4" fmla="*/ 0 w 165"/>
                <a:gd name="T5" fmla="*/ 274 h 274"/>
                <a:gd name="T6" fmla="*/ 0 w 165"/>
                <a:gd name="T7" fmla="*/ 0 h 274"/>
                <a:gd name="T8" fmla="*/ 61 w 165"/>
                <a:gd name="T9" fmla="*/ 0 h 274"/>
                <a:gd name="T10" fmla="*/ 61 w 165"/>
                <a:gd name="T11" fmla="*/ 227 h 274"/>
                <a:gd name="T12" fmla="*/ 165 w 165"/>
                <a:gd name="T13" fmla="*/ 22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74">
                  <a:moveTo>
                    <a:pt x="165" y="227"/>
                  </a:moveTo>
                  <a:lnTo>
                    <a:pt x="165" y="274"/>
                  </a:lnTo>
                  <a:lnTo>
                    <a:pt x="0" y="274"/>
                  </a:lnTo>
                  <a:lnTo>
                    <a:pt x="0" y="0"/>
                  </a:lnTo>
                  <a:lnTo>
                    <a:pt x="61" y="0"/>
                  </a:lnTo>
                  <a:lnTo>
                    <a:pt x="61" y="227"/>
                  </a:lnTo>
                  <a:lnTo>
                    <a:pt x="165" y="22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2" name="Rectangle 687"/>
            <p:cNvSpPr>
              <a:spLocks noChangeArrowheads="1"/>
            </p:cNvSpPr>
            <p:nvPr/>
          </p:nvSpPr>
          <p:spPr bwMode="gray">
            <a:xfrm>
              <a:off x="1327150" y="-5635626"/>
              <a:ext cx="95250" cy="434975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688"/>
            <p:cNvSpPr>
              <a:spLocks/>
            </p:cNvSpPr>
            <p:nvPr/>
          </p:nvSpPr>
          <p:spPr bwMode="gray">
            <a:xfrm>
              <a:off x="1463675" y="-5635626"/>
              <a:ext cx="363538" cy="434975"/>
            </a:xfrm>
            <a:custGeom>
              <a:avLst/>
              <a:gdLst>
                <a:gd name="T0" fmla="*/ 48 w 97"/>
                <a:gd name="T1" fmla="*/ 88 h 116"/>
                <a:gd name="T2" fmla="*/ 72 w 97"/>
                <a:gd name="T3" fmla="*/ 0 h 116"/>
                <a:gd name="T4" fmla="*/ 97 w 97"/>
                <a:gd name="T5" fmla="*/ 0 h 116"/>
                <a:gd name="T6" fmla="*/ 60 w 97"/>
                <a:gd name="T7" fmla="*/ 116 h 116"/>
                <a:gd name="T8" fmla="*/ 36 w 97"/>
                <a:gd name="T9" fmla="*/ 116 h 116"/>
                <a:gd name="T10" fmla="*/ 0 w 97"/>
                <a:gd name="T11" fmla="*/ 0 h 116"/>
                <a:gd name="T12" fmla="*/ 24 w 97"/>
                <a:gd name="T13" fmla="*/ 0 h 116"/>
                <a:gd name="T14" fmla="*/ 48 w 97"/>
                <a:gd name="T1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16">
                  <a:moveTo>
                    <a:pt x="48" y="88"/>
                  </a:moveTo>
                  <a:cubicBezTo>
                    <a:pt x="56" y="61"/>
                    <a:pt x="64" y="27"/>
                    <a:pt x="7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48" y="8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689"/>
            <p:cNvSpPr>
              <a:spLocks/>
            </p:cNvSpPr>
            <p:nvPr/>
          </p:nvSpPr>
          <p:spPr bwMode="gray">
            <a:xfrm>
              <a:off x="1863725" y="-5635626"/>
              <a:ext cx="277813" cy="434975"/>
            </a:xfrm>
            <a:custGeom>
              <a:avLst/>
              <a:gdLst>
                <a:gd name="T0" fmla="*/ 175 w 175"/>
                <a:gd name="T1" fmla="*/ 227 h 274"/>
                <a:gd name="T2" fmla="*/ 175 w 175"/>
                <a:gd name="T3" fmla="*/ 274 h 274"/>
                <a:gd name="T4" fmla="*/ 0 w 175"/>
                <a:gd name="T5" fmla="*/ 274 h 274"/>
                <a:gd name="T6" fmla="*/ 0 w 175"/>
                <a:gd name="T7" fmla="*/ 0 h 274"/>
                <a:gd name="T8" fmla="*/ 173 w 175"/>
                <a:gd name="T9" fmla="*/ 0 h 274"/>
                <a:gd name="T10" fmla="*/ 173 w 175"/>
                <a:gd name="T11" fmla="*/ 47 h 274"/>
                <a:gd name="T12" fmla="*/ 59 w 175"/>
                <a:gd name="T13" fmla="*/ 47 h 274"/>
                <a:gd name="T14" fmla="*/ 59 w 175"/>
                <a:gd name="T15" fmla="*/ 109 h 274"/>
                <a:gd name="T16" fmla="*/ 166 w 175"/>
                <a:gd name="T17" fmla="*/ 109 h 274"/>
                <a:gd name="T18" fmla="*/ 166 w 175"/>
                <a:gd name="T19" fmla="*/ 154 h 274"/>
                <a:gd name="T20" fmla="*/ 59 w 175"/>
                <a:gd name="T21" fmla="*/ 154 h 274"/>
                <a:gd name="T22" fmla="*/ 59 w 175"/>
                <a:gd name="T23" fmla="*/ 227 h 274"/>
                <a:gd name="T24" fmla="*/ 175 w 175"/>
                <a:gd name="T25" fmla="*/ 22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274">
                  <a:moveTo>
                    <a:pt x="175" y="227"/>
                  </a:moveTo>
                  <a:lnTo>
                    <a:pt x="175" y="274"/>
                  </a:lnTo>
                  <a:lnTo>
                    <a:pt x="0" y="274"/>
                  </a:lnTo>
                  <a:lnTo>
                    <a:pt x="0" y="0"/>
                  </a:lnTo>
                  <a:lnTo>
                    <a:pt x="173" y="0"/>
                  </a:lnTo>
                  <a:lnTo>
                    <a:pt x="173" y="47"/>
                  </a:lnTo>
                  <a:lnTo>
                    <a:pt x="59" y="47"/>
                  </a:lnTo>
                  <a:lnTo>
                    <a:pt x="59" y="109"/>
                  </a:lnTo>
                  <a:lnTo>
                    <a:pt x="166" y="109"/>
                  </a:lnTo>
                  <a:lnTo>
                    <a:pt x="166" y="154"/>
                  </a:lnTo>
                  <a:lnTo>
                    <a:pt x="59" y="154"/>
                  </a:lnTo>
                  <a:lnTo>
                    <a:pt x="59" y="227"/>
                  </a:lnTo>
                  <a:lnTo>
                    <a:pt x="175" y="22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690"/>
            <p:cNvSpPr>
              <a:spLocks noEditPoints="1"/>
            </p:cNvSpPr>
            <p:nvPr/>
          </p:nvSpPr>
          <p:spPr bwMode="gray">
            <a:xfrm>
              <a:off x="2209800" y="-5635626"/>
              <a:ext cx="328613" cy="454025"/>
            </a:xfrm>
            <a:custGeom>
              <a:avLst/>
              <a:gdLst>
                <a:gd name="T0" fmla="*/ 35 w 88"/>
                <a:gd name="T1" fmla="*/ 73 h 121"/>
                <a:gd name="T2" fmla="*/ 30 w 88"/>
                <a:gd name="T3" fmla="*/ 73 h 121"/>
                <a:gd name="T4" fmla="*/ 25 w 88"/>
                <a:gd name="T5" fmla="*/ 73 h 121"/>
                <a:gd name="T6" fmla="*/ 25 w 88"/>
                <a:gd name="T7" fmla="*/ 116 h 121"/>
                <a:gd name="T8" fmla="*/ 0 w 88"/>
                <a:gd name="T9" fmla="*/ 116 h 121"/>
                <a:gd name="T10" fmla="*/ 0 w 88"/>
                <a:gd name="T11" fmla="*/ 0 h 121"/>
                <a:gd name="T12" fmla="*/ 34 w 88"/>
                <a:gd name="T13" fmla="*/ 0 h 121"/>
                <a:gd name="T14" fmla="*/ 69 w 88"/>
                <a:gd name="T15" fmla="*/ 10 h 121"/>
                <a:gd name="T16" fmla="*/ 79 w 88"/>
                <a:gd name="T17" fmla="*/ 36 h 121"/>
                <a:gd name="T18" fmla="*/ 68 w 88"/>
                <a:gd name="T19" fmla="*/ 64 h 121"/>
                <a:gd name="T20" fmla="*/ 58 w 88"/>
                <a:gd name="T21" fmla="*/ 70 h 121"/>
                <a:gd name="T22" fmla="*/ 88 w 88"/>
                <a:gd name="T23" fmla="*/ 110 h 121"/>
                <a:gd name="T24" fmla="*/ 69 w 88"/>
                <a:gd name="T25" fmla="*/ 121 h 121"/>
                <a:gd name="T26" fmla="*/ 35 w 88"/>
                <a:gd name="T27" fmla="*/ 73 h 121"/>
                <a:gd name="T28" fmla="*/ 55 w 88"/>
                <a:gd name="T29" fmla="*/ 37 h 121"/>
                <a:gd name="T30" fmla="*/ 50 w 88"/>
                <a:gd name="T31" fmla="*/ 23 h 121"/>
                <a:gd name="T32" fmla="*/ 30 w 88"/>
                <a:gd name="T33" fmla="*/ 18 h 121"/>
                <a:gd name="T34" fmla="*/ 25 w 88"/>
                <a:gd name="T35" fmla="*/ 18 h 121"/>
                <a:gd name="T36" fmla="*/ 25 w 88"/>
                <a:gd name="T37" fmla="*/ 55 h 121"/>
                <a:gd name="T38" fmla="*/ 27 w 88"/>
                <a:gd name="T39" fmla="*/ 55 h 121"/>
                <a:gd name="T40" fmla="*/ 49 w 88"/>
                <a:gd name="T41" fmla="*/ 51 h 121"/>
                <a:gd name="T42" fmla="*/ 55 w 88"/>
                <a:gd name="T43" fmla="*/ 3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1">
                  <a:moveTo>
                    <a:pt x="35" y="73"/>
                  </a:moveTo>
                  <a:cubicBezTo>
                    <a:pt x="33" y="73"/>
                    <a:pt x="31" y="73"/>
                    <a:pt x="30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0"/>
                    <a:pt x="61" y="3"/>
                    <a:pt x="69" y="10"/>
                  </a:cubicBezTo>
                  <a:cubicBezTo>
                    <a:pt x="76" y="17"/>
                    <a:pt x="79" y="26"/>
                    <a:pt x="79" y="36"/>
                  </a:cubicBezTo>
                  <a:cubicBezTo>
                    <a:pt x="79" y="48"/>
                    <a:pt x="76" y="58"/>
                    <a:pt x="68" y="64"/>
                  </a:cubicBezTo>
                  <a:cubicBezTo>
                    <a:pt x="65" y="67"/>
                    <a:pt x="61" y="68"/>
                    <a:pt x="58" y="7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69" y="121"/>
                    <a:pt x="69" y="121"/>
                    <a:pt x="69" y="121"/>
                  </a:cubicBezTo>
                  <a:lnTo>
                    <a:pt x="35" y="73"/>
                  </a:lnTo>
                  <a:close/>
                  <a:moveTo>
                    <a:pt x="55" y="37"/>
                  </a:moveTo>
                  <a:cubicBezTo>
                    <a:pt x="55" y="31"/>
                    <a:pt x="53" y="26"/>
                    <a:pt x="50" y="23"/>
                  </a:cubicBezTo>
                  <a:cubicBezTo>
                    <a:pt x="46" y="20"/>
                    <a:pt x="40" y="18"/>
                    <a:pt x="30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40" y="55"/>
                    <a:pt x="46" y="54"/>
                    <a:pt x="49" y="51"/>
                  </a:cubicBezTo>
                  <a:cubicBezTo>
                    <a:pt x="54" y="49"/>
                    <a:pt x="55" y="44"/>
                    <a:pt x="55" y="3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691"/>
            <p:cNvSpPr>
              <a:spLocks/>
            </p:cNvSpPr>
            <p:nvPr/>
          </p:nvSpPr>
          <p:spPr bwMode="gray">
            <a:xfrm>
              <a:off x="2524125" y="-5635626"/>
              <a:ext cx="368300" cy="434975"/>
            </a:xfrm>
            <a:custGeom>
              <a:avLst/>
              <a:gdLst>
                <a:gd name="T0" fmla="*/ 116 w 232"/>
                <a:gd name="T1" fmla="*/ 116 h 274"/>
                <a:gd name="T2" fmla="*/ 170 w 232"/>
                <a:gd name="T3" fmla="*/ 0 h 274"/>
                <a:gd name="T4" fmla="*/ 232 w 232"/>
                <a:gd name="T5" fmla="*/ 0 h 274"/>
                <a:gd name="T6" fmla="*/ 144 w 232"/>
                <a:gd name="T7" fmla="*/ 165 h 274"/>
                <a:gd name="T8" fmla="*/ 144 w 232"/>
                <a:gd name="T9" fmla="*/ 274 h 274"/>
                <a:gd name="T10" fmla="*/ 87 w 232"/>
                <a:gd name="T11" fmla="*/ 274 h 274"/>
                <a:gd name="T12" fmla="*/ 87 w 232"/>
                <a:gd name="T13" fmla="*/ 165 h 274"/>
                <a:gd name="T14" fmla="*/ 0 w 232"/>
                <a:gd name="T15" fmla="*/ 0 h 274"/>
                <a:gd name="T16" fmla="*/ 59 w 232"/>
                <a:gd name="T17" fmla="*/ 0 h 274"/>
                <a:gd name="T18" fmla="*/ 116 w 232"/>
                <a:gd name="T19" fmla="*/ 11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74">
                  <a:moveTo>
                    <a:pt x="116" y="116"/>
                  </a:moveTo>
                  <a:lnTo>
                    <a:pt x="170" y="0"/>
                  </a:lnTo>
                  <a:lnTo>
                    <a:pt x="232" y="0"/>
                  </a:lnTo>
                  <a:lnTo>
                    <a:pt x="144" y="165"/>
                  </a:lnTo>
                  <a:lnTo>
                    <a:pt x="144" y="274"/>
                  </a:lnTo>
                  <a:lnTo>
                    <a:pt x="87" y="274"/>
                  </a:lnTo>
                  <a:lnTo>
                    <a:pt x="87" y="16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116" y="11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48" name="Gruppieren 1847"/>
          <p:cNvGrpSpPr/>
          <p:nvPr/>
        </p:nvGrpSpPr>
        <p:grpSpPr bwMode="gray">
          <a:xfrm>
            <a:off x="2253572" y="7788476"/>
            <a:ext cx="2915824" cy="1457871"/>
            <a:chOff x="1302455" y="4629868"/>
            <a:chExt cx="1690070" cy="1126682"/>
          </a:xfrm>
        </p:grpSpPr>
        <p:grpSp>
          <p:nvGrpSpPr>
            <p:cNvPr id="1849" name="Gruppieren 1848"/>
            <p:cNvGrpSpPr/>
            <p:nvPr/>
          </p:nvGrpSpPr>
          <p:grpSpPr bwMode="gray">
            <a:xfrm>
              <a:off x="1302455" y="4916349"/>
              <a:ext cx="1277524" cy="840201"/>
              <a:chOff x="-3513138" y="2116138"/>
              <a:chExt cx="2708275" cy="1781176"/>
            </a:xfrm>
          </p:grpSpPr>
          <p:sp>
            <p:nvSpPr>
              <p:cNvPr id="1853" name="Rectangle 696"/>
              <p:cNvSpPr>
                <a:spLocks noChangeArrowheads="1"/>
              </p:cNvSpPr>
              <p:nvPr/>
            </p:nvSpPr>
            <p:spPr bwMode="gray">
              <a:xfrm>
                <a:off x="-3513138" y="3435351"/>
                <a:ext cx="600075" cy="4619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4" name="Rectangle 697"/>
              <p:cNvSpPr>
                <a:spLocks noChangeArrowheads="1"/>
              </p:cNvSpPr>
              <p:nvPr/>
            </p:nvSpPr>
            <p:spPr bwMode="gray">
              <a:xfrm>
                <a:off x="-3467101" y="3484563"/>
                <a:ext cx="157163" cy="10477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5" name="Rectangle 698"/>
              <p:cNvSpPr>
                <a:spLocks noChangeArrowheads="1"/>
              </p:cNvSpPr>
              <p:nvPr/>
            </p:nvSpPr>
            <p:spPr bwMode="gray">
              <a:xfrm>
                <a:off x="-3467101" y="3608388"/>
                <a:ext cx="157163" cy="190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6" name="Rectangle 699"/>
              <p:cNvSpPr>
                <a:spLocks noChangeArrowheads="1"/>
              </p:cNvSpPr>
              <p:nvPr/>
            </p:nvSpPr>
            <p:spPr bwMode="gray">
              <a:xfrm>
                <a:off x="-3467101" y="3635376"/>
                <a:ext cx="157163" cy="222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7" name="Rectangle 700"/>
              <p:cNvSpPr>
                <a:spLocks noChangeArrowheads="1"/>
              </p:cNvSpPr>
              <p:nvPr/>
            </p:nvSpPr>
            <p:spPr bwMode="gray">
              <a:xfrm>
                <a:off x="-3513138" y="2959101"/>
                <a:ext cx="600075" cy="4619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8" name="Rectangle 701"/>
              <p:cNvSpPr>
                <a:spLocks noChangeArrowheads="1"/>
              </p:cNvSpPr>
              <p:nvPr/>
            </p:nvSpPr>
            <p:spPr bwMode="gray">
              <a:xfrm>
                <a:off x="-3467101" y="3008313"/>
                <a:ext cx="157163" cy="10477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9" name="Rectangle 702"/>
              <p:cNvSpPr>
                <a:spLocks noChangeArrowheads="1"/>
              </p:cNvSpPr>
              <p:nvPr/>
            </p:nvSpPr>
            <p:spPr bwMode="gray">
              <a:xfrm>
                <a:off x="-3467101" y="3132138"/>
                <a:ext cx="157163" cy="190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0" name="Rectangle 703"/>
              <p:cNvSpPr>
                <a:spLocks noChangeArrowheads="1"/>
              </p:cNvSpPr>
              <p:nvPr/>
            </p:nvSpPr>
            <p:spPr bwMode="gray">
              <a:xfrm>
                <a:off x="-3467101" y="3162301"/>
                <a:ext cx="157163" cy="190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1" name="Freeform 704"/>
              <p:cNvSpPr>
                <a:spLocks/>
              </p:cNvSpPr>
              <p:nvPr/>
            </p:nvSpPr>
            <p:spPr bwMode="gray">
              <a:xfrm>
                <a:off x="-2852738" y="3822701"/>
                <a:ext cx="146050" cy="74613"/>
              </a:xfrm>
              <a:custGeom>
                <a:avLst/>
                <a:gdLst>
                  <a:gd name="T0" fmla="*/ 19 w 39"/>
                  <a:gd name="T1" fmla="*/ 0 h 20"/>
                  <a:gd name="T2" fmla="*/ 0 w 39"/>
                  <a:gd name="T3" fmla="*/ 20 h 20"/>
                  <a:gd name="T4" fmla="*/ 39 w 39"/>
                  <a:gd name="T5" fmla="*/ 20 h 20"/>
                  <a:gd name="T6" fmla="*/ 19 w 39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20">
                    <a:moveTo>
                      <a:pt x="19" y="0"/>
                    </a:moveTo>
                    <a:cubicBezTo>
                      <a:pt x="8" y="0"/>
                      <a:pt x="0" y="9"/>
                      <a:pt x="0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2" name="Freeform 705"/>
              <p:cNvSpPr>
                <a:spLocks/>
              </p:cNvSpPr>
              <p:nvPr/>
            </p:nvSpPr>
            <p:spPr bwMode="gray">
              <a:xfrm>
                <a:off x="-1881188" y="3822701"/>
                <a:ext cx="150813" cy="74613"/>
              </a:xfrm>
              <a:custGeom>
                <a:avLst/>
                <a:gdLst>
                  <a:gd name="T0" fmla="*/ 20 w 40"/>
                  <a:gd name="T1" fmla="*/ 0 h 20"/>
                  <a:gd name="T2" fmla="*/ 0 w 40"/>
                  <a:gd name="T3" fmla="*/ 20 h 20"/>
                  <a:gd name="T4" fmla="*/ 40 w 40"/>
                  <a:gd name="T5" fmla="*/ 20 h 20"/>
                  <a:gd name="T6" fmla="*/ 20 w 4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6B7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3" name="Rectangle 706"/>
              <p:cNvSpPr>
                <a:spLocks noChangeArrowheads="1"/>
              </p:cNvSpPr>
              <p:nvPr/>
            </p:nvSpPr>
            <p:spPr bwMode="gray">
              <a:xfrm>
                <a:off x="-2984501" y="3489326"/>
                <a:ext cx="1384300" cy="6985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4" name="Rectangle 707"/>
              <p:cNvSpPr>
                <a:spLocks noChangeArrowheads="1"/>
              </p:cNvSpPr>
              <p:nvPr/>
            </p:nvSpPr>
            <p:spPr bwMode="gray">
              <a:xfrm>
                <a:off x="-2984501" y="3559176"/>
                <a:ext cx="1384300" cy="71438"/>
              </a:xfrm>
              <a:prstGeom prst="rect">
                <a:avLst/>
              </a:prstGeom>
              <a:solidFill>
                <a:srgbClr val="3C4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5" name="Rectangle 708"/>
              <p:cNvSpPr>
                <a:spLocks noChangeArrowheads="1"/>
              </p:cNvSpPr>
              <p:nvPr/>
            </p:nvSpPr>
            <p:spPr bwMode="gray">
              <a:xfrm>
                <a:off x="-2984501" y="3630613"/>
                <a:ext cx="1384300" cy="20320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6" name="Rectangle 709"/>
              <p:cNvSpPr>
                <a:spLocks noChangeArrowheads="1"/>
              </p:cNvSpPr>
              <p:nvPr/>
            </p:nvSpPr>
            <p:spPr bwMode="gray">
              <a:xfrm>
                <a:off x="-2984501" y="2625726"/>
                <a:ext cx="533400" cy="27305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7" name="Rectangle 710"/>
              <p:cNvSpPr>
                <a:spLocks noChangeArrowheads="1"/>
              </p:cNvSpPr>
              <p:nvPr/>
            </p:nvSpPr>
            <p:spPr bwMode="gray">
              <a:xfrm>
                <a:off x="-2754313" y="2876551"/>
                <a:ext cx="74613" cy="627063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8" name="Rectangle 711"/>
              <p:cNvSpPr>
                <a:spLocks noChangeArrowheads="1"/>
              </p:cNvSpPr>
              <p:nvPr/>
            </p:nvSpPr>
            <p:spPr bwMode="gray">
              <a:xfrm>
                <a:off x="-2943226" y="2667001"/>
                <a:ext cx="450850" cy="123825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9" name="Oval 712"/>
              <p:cNvSpPr>
                <a:spLocks noChangeArrowheads="1"/>
              </p:cNvSpPr>
              <p:nvPr/>
            </p:nvSpPr>
            <p:spPr bwMode="gray">
              <a:xfrm>
                <a:off x="-2643188" y="2817813"/>
                <a:ext cx="49213" cy="47625"/>
              </a:xfrm>
              <a:prstGeom prst="ellipse">
                <a:avLst/>
              </a:prstGeom>
              <a:solidFill>
                <a:srgbClr val="BC2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0" name="Oval 713"/>
              <p:cNvSpPr>
                <a:spLocks noChangeArrowheads="1"/>
              </p:cNvSpPr>
              <p:nvPr/>
            </p:nvSpPr>
            <p:spPr bwMode="gray">
              <a:xfrm>
                <a:off x="-2541588" y="2817813"/>
                <a:ext cx="49213" cy="47625"/>
              </a:xfrm>
              <a:prstGeom prst="ellipse">
                <a:avLst/>
              </a:prstGeom>
              <a:solidFill>
                <a:srgbClr val="709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1" name="Rectangle 714"/>
              <p:cNvSpPr>
                <a:spLocks noChangeArrowheads="1"/>
              </p:cNvSpPr>
              <p:nvPr/>
            </p:nvSpPr>
            <p:spPr bwMode="gray">
              <a:xfrm>
                <a:off x="-2357438" y="3027363"/>
                <a:ext cx="596900" cy="461963"/>
              </a:xfrm>
              <a:prstGeom prst="rect">
                <a:avLst/>
              </a:prstGeom>
              <a:solidFill>
                <a:srgbClr val="E2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2" name="Rectangle 715"/>
              <p:cNvSpPr>
                <a:spLocks noChangeArrowheads="1"/>
              </p:cNvSpPr>
              <p:nvPr/>
            </p:nvSpPr>
            <p:spPr bwMode="gray">
              <a:xfrm>
                <a:off x="-2312988" y="3076576"/>
                <a:ext cx="158750" cy="104775"/>
              </a:xfrm>
              <a:prstGeom prst="rect">
                <a:avLst/>
              </a:prstGeom>
              <a:solidFill>
                <a:srgbClr val="C11E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3" name="Rectangle 716"/>
              <p:cNvSpPr>
                <a:spLocks noChangeArrowheads="1"/>
              </p:cNvSpPr>
              <p:nvPr/>
            </p:nvSpPr>
            <p:spPr bwMode="gray">
              <a:xfrm>
                <a:off x="-2312988" y="3200401"/>
                <a:ext cx="158750" cy="17463"/>
              </a:xfrm>
              <a:prstGeom prst="rect">
                <a:avLst/>
              </a:prstGeom>
              <a:solidFill>
                <a:srgbClr val="C11E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4" name="Rectangle 717"/>
              <p:cNvSpPr>
                <a:spLocks noChangeArrowheads="1"/>
              </p:cNvSpPr>
              <p:nvPr/>
            </p:nvSpPr>
            <p:spPr bwMode="gray">
              <a:xfrm>
                <a:off x="-2312988" y="3225801"/>
                <a:ext cx="158750" cy="19050"/>
              </a:xfrm>
              <a:prstGeom prst="rect">
                <a:avLst/>
              </a:prstGeom>
              <a:solidFill>
                <a:srgbClr val="C11E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5" name="Freeform 718"/>
              <p:cNvSpPr>
                <a:spLocks/>
              </p:cNvSpPr>
              <p:nvPr/>
            </p:nvSpPr>
            <p:spPr bwMode="gray">
              <a:xfrm>
                <a:off x="-1795463" y="2640013"/>
                <a:ext cx="439738" cy="390525"/>
              </a:xfrm>
              <a:custGeom>
                <a:avLst/>
                <a:gdLst>
                  <a:gd name="T0" fmla="*/ 86 w 117"/>
                  <a:gd name="T1" fmla="*/ 43 h 104"/>
                  <a:gd name="T2" fmla="*/ 56 w 117"/>
                  <a:gd name="T3" fmla="*/ 67 h 104"/>
                  <a:gd name="T4" fmla="*/ 30 w 117"/>
                  <a:gd name="T5" fmla="*/ 0 h 104"/>
                  <a:gd name="T6" fmla="*/ 0 w 117"/>
                  <a:gd name="T7" fmla="*/ 5 h 104"/>
                  <a:gd name="T8" fmla="*/ 50 w 117"/>
                  <a:gd name="T9" fmla="*/ 104 h 104"/>
                  <a:gd name="T10" fmla="*/ 112 w 117"/>
                  <a:gd name="T11" fmla="*/ 64 h 104"/>
                  <a:gd name="T12" fmla="*/ 110 w 117"/>
                  <a:gd name="T13" fmla="*/ 42 h 104"/>
                  <a:gd name="T14" fmla="*/ 86 w 117"/>
                  <a:gd name="T15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104">
                    <a:moveTo>
                      <a:pt x="86" y="43"/>
                    </a:moveTo>
                    <a:cubicBezTo>
                      <a:pt x="74" y="56"/>
                      <a:pt x="68" y="69"/>
                      <a:pt x="56" y="67"/>
                    </a:cubicBezTo>
                    <a:cubicBezTo>
                      <a:pt x="44" y="65"/>
                      <a:pt x="39" y="56"/>
                      <a:pt x="3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1" y="72"/>
                      <a:pt x="22" y="103"/>
                      <a:pt x="50" y="104"/>
                    </a:cubicBezTo>
                    <a:cubicBezTo>
                      <a:pt x="79" y="103"/>
                      <a:pt x="101" y="79"/>
                      <a:pt x="112" y="64"/>
                    </a:cubicBezTo>
                    <a:cubicBezTo>
                      <a:pt x="117" y="57"/>
                      <a:pt x="116" y="48"/>
                      <a:pt x="110" y="42"/>
                    </a:cubicBezTo>
                    <a:cubicBezTo>
                      <a:pt x="103" y="36"/>
                      <a:pt x="92" y="36"/>
                      <a:pt x="86" y="43"/>
                    </a:cubicBezTo>
                    <a:close/>
                  </a:path>
                </a:pathLst>
              </a:custGeom>
              <a:solidFill>
                <a:srgbClr val="168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6" name="Freeform 719"/>
              <p:cNvSpPr>
                <a:spLocks/>
              </p:cNvSpPr>
              <p:nvPr/>
            </p:nvSpPr>
            <p:spPr bwMode="gray">
              <a:xfrm>
                <a:off x="-1184276" y="2746376"/>
                <a:ext cx="379413" cy="554038"/>
              </a:xfrm>
              <a:custGeom>
                <a:avLst/>
                <a:gdLst>
                  <a:gd name="T0" fmla="*/ 26 w 101"/>
                  <a:gd name="T1" fmla="*/ 6 h 148"/>
                  <a:gd name="T2" fmla="*/ 2 w 101"/>
                  <a:gd name="T3" fmla="*/ 12 h 148"/>
                  <a:gd name="T4" fmla="*/ 6 w 101"/>
                  <a:gd name="T5" fmla="*/ 30 h 148"/>
                  <a:gd name="T6" fmla="*/ 72 w 101"/>
                  <a:gd name="T7" fmla="*/ 148 h 148"/>
                  <a:gd name="T8" fmla="*/ 101 w 101"/>
                  <a:gd name="T9" fmla="*/ 139 h 148"/>
                  <a:gd name="T10" fmla="*/ 26 w 101"/>
                  <a:gd name="T11" fmla="*/ 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48">
                    <a:moveTo>
                      <a:pt x="26" y="6"/>
                    </a:moveTo>
                    <a:cubicBezTo>
                      <a:pt x="18" y="0"/>
                      <a:pt x="6" y="3"/>
                      <a:pt x="2" y="12"/>
                    </a:cubicBezTo>
                    <a:cubicBezTo>
                      <a:pt x="0" y="18"/>
                      <a:pt x="1" y="26"/>
                      <a:pt x="6" y="30"/>
                    </a:cubicBezTo>
                    <a:cubicBezTo>
                      <a:pt x="39" y="58"/>
                      <a:pt x="63" y="106"/>
                      <a:pt x="72" y="148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84" y="62"/>
                      <a:pt x="49" y="23"/>
                      <a:pt x="26" y="6"/>
                    </a:cubicBezTo>
                    <a:close/>
                  </a:path>
                </a:pathLst>
              </a:custGeom>
              <a:solidFill>
                <a:srgbClr val="168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7" name="Rectangle 720"/>
              <p:cNvSpPr>
                <a:spLocks noChangeArrowheads="1"/>
              </p:cNvSpPr>
              <p:nvPr/>
            </p:nvSpPr>
            <p:spPr bwMode="gray">
              <a:xfrm>
                <a:off x="-1322388" y="2614613"/>
                <a:ext cx="127000" cy="176213"/>
              </a:xfrm>
              <a:prstGeom prst="rect">
                <a:avLst/>
              </a:prstGeom>
              <a:solidFill>
                <a:srgbClr val="DA91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8" name="Freeform 721"/>
              <p:cNvSpPr>
                <a:spLocks/>
              </p:cNvSpPr>
              <p:nvPr/>
            </p:nvSpPr>
            <p:spPr bwMode="gray">
              <a:xfrm>
                <a:off x="-1443038" y="3338513"/>
                <a:ext cx="360363" cy="558800"/>
              </a:xfrm>
              <a:custGeom>
                <a:avLst/>
                <a:gdLst>
                  <a:gd name="T0" fmla="*/ 0 w 227"/>
                  <a:gd name="T1" fmla="*/ 352 h 352"/>
                  <a:gd name="T2" fmla="*/ 71 w 227"/>
                  <a:gd name="T3" fmla="*/ 352 h 352"/>
                  <a:gd name="T4" fmla="*/ 81 w 227"/>
                  <a:gd name="T5" fmla="*/ 78 h 352"/>
                  <a:gd name="T6" fmla="*/ 145 w 227"/>
                  <a:gd name="T7" fmla="*/ 78 h 352"/>
                  <a:gd name="T8" fmla="*/ 156 w 227"/>
                  <a:gd name="T9" fmla="*/ 352 h 352"/>
                  <a:gd name="T10" fmla="*/ 227 w 227"/>
                  <a:gd name="T11" fmla="*/ 352 h 352"/>
                  <a:gd name="T12" fmla="*/ 227 w 227"/>
                  <a:gd name="T13" fmla="*/ 0 h 352"/>
                  <a:gd name="T14" fmla="*/ 0 w 227"/>
                  <a:gd name="T15" fmla="*/ 0 h 352"/>
                  <a:gd name="T16" fmla="*/ 0 w 227"/>
                  <a:gd name="T1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352">
                    <a:moveTo>
                      <a:pt x="0" y="352"/>
                    </a:moveTo>
                    <a:lnTo>
                      <a:pt x="71" y="352"/>
                    </a:lnTo>
                    <a:lnTo>
                      <a:pt x="81" y="78"/>
                    </a:lnTo>
                    <a:lnTo>
                      <a:pt x="145" y="78"/>
                    </a:lnTo>
                    <a:lnTo>
                      <a:pt x="156" y="352"/>
                    </a:lnTo>
                    <a:lnTo>
                      <a:pt x="227" y="352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168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9" name="Freeform 722"/>
              <p:cNvSpPr>
                <a:spLocks/>
              </p:cNvSpPr>
              <p:nvPr/>
            </p:nvSpPr>
            <p:spPr bwMode="gray">
              <a:xfrm>
                <a:off x="-1471613" y="2727326"/>
                <a:ext cx="419100" cy="611188"/>
              </a:xfrm>
              <a:custGeom>
                <a:avLst/>
                <a:gdLst>
                  <a:gd name="T0" fmla="*/ 91 w 112"/>
                  <a:gd name="T1" fmla="*/ 0 h 163"/>
                  <a:gd name="T2" fmla="*/ 21 w 112"/>
                  <a:gd name="T3" fmla="*/ 0 h 163"/>
                  <a:gd name="T4" fmla="*/ 0 w 112"/>
                  <a:gd name="T5" fmla="*/ 21 h 163"/>
                  <a:gd name="T6" fmla="*/ 0 w 112"/>
                  <a:gd name="T7" fmla="*/ 48 h 163"/>
                  <a:gd name="T8" fmla="*/ 0 w 112"/>
                  <a:gd name="T9" fmla="*/ 156 h 163"/>
                  <a:gd name="T10" fmla="*/ 8 w 112"/>
                  <a:gd name="T11" fmla="*/ 163 h 163"/>
                  <a:gd name="T12" fmla="*/ 104 w 112"/>
                  <a:gd name="T13" fmla="*/ 163 h 163"/>
                  <a:gd name="T14" fmla="*/ 112 w 112"/>
                  <a:gd name="T15" fmla="*/ 156 h 163"/>
                  <a:gd name="T16" fmla="*/ 112 w 112"/>
                  <a:gd name="T17" fmla="*/ 21 h 163"/>
                  <a:gd name="T18" fmla="*/ 91 w 112"/>
                  <a:gd name="T1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63">
                    <a:moveTo>
                      <a:pt x="9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0"/>
                      <a:pt x="3" y="163"/>
                      <a:pt x="8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8" y="163"/>
                      <a:pt x="112" y="160"/>
                      <a:pt x="112" y="156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2" y="10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rgbClr val="45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0" name="Freeform 723"/>
              <p:cNvSpPr>
                <a:spLocks/>
              </p:cNvSpPr>
              <p:nvPr/>
            </p:nvSpPr>
            <p:spPr bwMode="gray">
              <a:xfrm>
                <a:off x="-1457326" y="2265363"/>
                <a:ext cx="393700" cy="434975"/>
              </a:xfrm>
              <a:custGeom>
                <a:avLst/>
                <a:gdLst>
                  <a:gd name="T0" fmla="*/ 54 w 105"/>
                  <a:gd name="T1" fmla="*/ 0 h 116"/>
                  <a:gd name="T2" fmla="*/ 3 w 105"/>
                  <a:gd name="T3" fmla="*/ 45 h 116"/>
                  <a:gd name="T4" fmla="*/ 54 w 105"/>
                  <a:gd name="T5" fmla="*/ 115 h 116"/>
                  <a:gd name="T6" fmla="*/ 105 w 105"/>
                  <a:gd name="T7" fmla="*/ 45 h 116"/>
                  <a:gd name="T8" fmla="*/ 54 w 105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16">
                    <a:moveTo>
                      <a:pt x="54" y="0"/>
                    </a:moveTo>
                    <a:cubicBezTo>
                      <a:pt x="26" y="0"/>
                      <a:pt x="5" y="6"/>
                      <a:pt x="3" y="45"/>
                    </a:cubicBezTo>
                    <a:cubicBezTo>
                      <a:pt x="0" y="85"/>
                      <a:pt x="23" y="116"/>
                      <a:pt x="54" y="115"/>
                    </a:cubicBezTo>
                    <a:cubicBezTo>
                      <a:pt x="82" y="114"/>
                      <a:pt x="105" y="84"/>
                      <a:pt x="105" y="45"/>
                    </a:cubicBezTo>
                    <a:cubicBezTo>
                      <a:pt x="105" y="6"/>
                      <a:pt x="82" y="0"/>
                      <a:pt x="54" y="0"/>
                    </a:cubicBezTo>
                  </a:path>
                </a:pathLst>
              </a:custGeom>
              <a:solidFill>
                <a:srgbClr val="F8B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1" name="Oval 724"/>
              <p:cNvSpPr>
                <a:spLocks noChangeArrowheads="1"/>
              </p:cNvSpPr>
              <p:nvPr/>
            </p:nvSpPr>
            <p:spPr bwMode="gray">
              <a:xfrm>
                <a:off x="-1236663" y="2471738"/>
                <a:ext cx="46038" cy="52388"/>
              </a:xfrm>
              <a:prstGeom prst="ellipse">
                <a:avLst/>
              </a:prstGeom>
              <a:solidFill>
                <a:srgbClr val="14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2" name="Oval 725"/>
              <p:cNvSpPr>
                <a:spLocks noChangeArrowheads="1"/>
              </p:cNvSpPr>
              <p:nvPr/>
            </p:nvSpPr>
            <p:spPr bwMode="gray">
              <a:xfrm>
                <a:off x="-1377951" y="2471738"/>
                <a:ext cx="41275" cy="52388"/>
              </a:xfrm>
              <a:prstGeom prst="ellipse">
                <a:avLst/>
              </a:prstGeom>
              <a:solidFill>
                <a:srgbClr val="1411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3" name="Freeform 726"/>
              <p:cNvSpPr>
                <a:spLocks/>
              </p:cNvSpPr>
              <p:nvPr/>
            </p:nvSpPr>
            <p:spPr bwMode="gray">
              <a:xfrm>
                <a:off x="-1487488" y="2116138"/>
                <a:ext cx="525463" cy="382588"/>
              </a:xfrm>
              <a:custGeom>
                <a:avLst/>
                <a:gdLst>
                  <a:gd name="T0" fmla="*/ 129 w 140"/>
                  <a:gd name="T1" fmla="*/ 24 h 102"/>
                  <a:gd name="T2" fmla="*/ 116 w 140"/>
                  <a:gd name="T3" fmla="*/ 30 h 102"/>
                  <a:gd name="T4" fmla="*/ 120 w 140"/>
                  <a:gd name="T5" fmla="*/ 22 h 102"/>
                  <a:gd name="T6" fmla="*/ 109 w 140"/>
                  <a:gd name="T7" fmla="*/ 29 h 102"/>
                  <a:gd name="T8" fmla="*/ 100 w 140"/>
                  <a:gd name="T9" fmla="*/ 25 h 102"/>
                  <a:gd name="T10" fmla="*/ 35 w 140"/>
                  <a:gd name="T11" fmla="*/ 8 h 102"/>
                  <a:gd name="T12" fmla="*/ 9 w 140"/>
                  <a:gd name="T13" fmla="*/ 43 h 102"/>
                  <a:gd name="T14" fmla="*/ 1 w 140"/>
                  <a:gd name="T15" fmla="*/ 74 h 102"/>
                  <a:gd name="T16" fmla="*/ 11 w 140"/>
                  <a:gd name="T17" fmla="*/ 99 h 102"/>
                  <a:gd name="T18" fmla="*/ 14 w 140"/>
                  <a:gd name="T19" fmla="*/ 98 h 102"/>
                  <a:gd name="T20" fmla="*/ 20 w 140"/>
                  <a:gd name="T21" fmla="*/ 69 h 102"/>
                  <a:gd name="T22" fmla="*/ 28 w 140"/>
                  <a:gd name="T23" fmla="*/ 75 h 102"/>
                  <a:gd name="T24" fmla="*/ 103 w 140"/>
                  <a:gd name="T25" fmla="*/ 69 h 102"/>
                  <a:gd name="T26" fmla="*/ 109 w 140"/>
                  <a:gd name="T27" fmla="*/ 102 h 102"/>
                  <a:gd name="T28" fmla="*/ 112 w 140"/>
                  <a:gd name="T29" fmla="*/ 102 h 102"/>
                  <a:gd name="T30" fmla="*/ 123 w 140"/>
                  <a:gd name="T31" fmla="*/ 75 h 102"/>
                  <a:gd name="T32" fmla="*/ 121 w 140"/>
                  <a:gd name="T33" fmla="*/ 57 h 102"/>
                  <a:gd name="T34" fmla="*/ 140 w 140"/>
                  <a:gd name="T35" fmla="*/ 29 h 102"/>
                  <a:gd name="T36" fmla="*/ 127 w 140"/>
                  <a:gd name="T37" fmla="*/ 33 h 102"/>
                  <a:gd name="T38" fmla="*/ 129 w 140"/>
                  <a:gd name="T39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0" h="102">
                    <a:moveTo>
                      <a:pt x="129" y="24"/>
                    </a:moveTo>
                    <a:cubicBezTo>
                      <a:pt x="129" y="24"/>
                      <a:pt x="124" y="28"/>
                      <a:pt x="116" y="30"/>
                    </a:cubicBezTo>
                    <a:cubicBezTo>
                      <a:pt x="117" y="29"/>
                      <a:pt x="120" y="25"/>
                      <a:pt x="120" y="22"/>
                    </a:cubicBezTo>
                    <a:cubicBezTo>
                      <a:pt x="118" y="25"/>
                      <a:pt x="109" y="29"/>
                      <a:pt x="109" y="29"/>
                    </a:cubicBezTo>
                    <a:cubicBezTo>
                      <a:pt x="106" y="29"/>
                      <a:pt x="103" y="28"/>
                      <a:pt x="100" y="25"/>
                    </a:cubicBezTo>
                    <a:cubicBezTo>
                      <a:pt x="72" y="0"/>
                      <a:pt x="47" y="5"/>
                      <a:pt x="35" y="8"/>
                    </a:cubicBezTo>
                    <a:cubicBezTo>
                      <a:pt x="24" y="11"/>
                      <a:pt x="10" y="26"/>
                      <a:pt x="9" y="43"/>
                    </a:cubicBezTo>
                    <a:cubicBezTo>
                      <a:pt x="2" y="56"/>
                      <a:pt x="0" y="70"/>
                      <a:pt x="1" y="74"/>
                    </a:cubicBezTo>
                    <a:cubicBezTo>
                      <a:pt x="2" y="80"/>
                      <a:pt x="11" y="99"/>
                      <a:pt x="11" y="99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98"/>
                      <a:pt x="13" y="82"/>
                      <a:pt x="20" y="69"/>
                    </a:cubicBezTo>
                    <a:cubicBezTo>
                      <a:pt x="22" y="71"/>
                      <a:pt x="25" y="73"/>
                      <a:pt x="28" y="75"/>
                    </a:cubicBezTo>
                    <a:cubicBezTo>
                      <a:pt x="59" y="88"/>
                      <a:pt x="85" y="80"/>
                      <a:pt x="103" y="69"/>
                    </a:cubicBezTo>
                    <a:cubicBezTo>
                      <a:pt x="111" y="83"/>
                      <a:pt x="109" y="102"/>
                      <a:pt x="109" y="102"/>
                    </a:cubicBezTo>
                    <a:cubicBezTo>
                      <a:pt x="112" y="102"/>
                      <a:pt x="112" y="102"/>
                      <a:pt x="112" y="102"/>
                    </a:cubicBezTo>
                    <a:cubicBezTo>
                      <a:pt x="112" y="102"/>
                      <a:pt x="122" y="81"/>
                      <a:pt x="123" y="75"/>
                    </a:cubicBezTo>
                    <a:cubicBezTo>
                      <a:pt x="124" y="73"/>
                      <a:pt x="123" y="66"/>
                      <a:pt x="121" y="57"/>
                    </a:cubicBezTo>
                    <a:cubicBezTo>
                      <a:pt x="134" y="52"/>
                      <a:pt x="140" y="29"/>
                      <a:pt x="140" y="29"/>
                    </a:cubicBezTo>
                    <a:cubicBezTo>
                      <a:pt x="127" y="33"/>
                      <a:pt x="127" y="33"/>
                      <a:pt x="127" y="33"/>
                    </a:cubicBezTo>
                    <a:cubicBezTo>
                      <a:pt x="129" y="30"/>
                      <a:pt x="129" y="24"/>
                      <a:pt x="129" y="24"/>
                    </a:cubicBezTo>
                  </a:path>
                </a:pathLst>
              </a:custGeom>
              <a:solidFill>
                <a:srgbClr val="6028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4" name="Freeform 727"/>
              <p:cNvSpPr>
                <a:spLocks/>
              </p:cNvSpPr>
              <p:nvPr/>
            </p:nvSpPr>
            <p:spPr bwMode="gray">
              <a:xfrm>
                <a:off x="-1757363" y="2557463"/>
                <a:ext cx="217488" cy="153988"/>
              </a:xfrm>
              <a:custGeom>
                <a:avLst/>
                <a:gdLst>
                  <a:gd name="T0" fmla="*/ 0 w 137"/>
                  <a:gd name="T1" fmla="*/ 69 h 97"/>
                  <a:gd name="T2" fmla="*/ 17 w 137"/>
                  <a:gd name="T3" fmla="*/ 97 h 97"/>
                  <a:gd name="T4" fmla="*/ 137 w 137"/>
                  <a:gd name="T5" fmla="*/ 31 h 97"/>
                  <a:gd name="T6" fmla="*/ 120 w 137"/>
                  <a:gd name="T7" fmla="*/ 0 h 97"/>
                  <a:gd name="T8" fmla="*/ 0 w 137"/>
                  <a:gd name="T9" fmla="*/ 6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7">
                    <a:moveTo>
                      <a:pt x="0" y="69"/>
                    </a:moveTo>
                    <a:lnTo>
                      <a:pt x="17" y="97"/>
                    </a:lnTo>
                    <a:lnTo>
                      <a:pt x="137" y="31"/>
                    </a:lnTo>
                    <a:lnTo>
                      <a:pt x="120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5" name="Freeform 728"/>
              <p:cNvSpPr>
                <a:spLocks noEditPoints="1"/>
              </p:cNvSpPr>
              <p:nvPr/>
            </p:nvSpPr>
            <p:spPr bwMode="gray">
              <a:xfrm>
                <a:off x="-1611313" y="2355851"/>
                <a:ext cx="338138" cy="333375"/>
              </a:xfrm>
              <a:custGeom>
                <a:avLst/>
                <a:gdLst>
                  <a:gd name="T0" fmla="*/ 26 w 90"/>
                  <a:gd name="T1" fmla="*/ 10 h 89"/>
                  <a:gd name="T2" fmla="*/ 10 w 90"/>
                  <a:gd name="T3" fmla="*/ 64 h 89"/>
                  <a:gd name="T4" fmla="*/ 64 w 90"/>
                  <a:gd name="T5" fmla="*/ 79 h 89"/>
                  <a:gd name="T6" fmla="*/ 79 w 90"/>
                  <a:gd name="T7" fmla="*/ 26 h 89"/>
                  <a:gd name="T8" fmla="*/ 26 w 90"/>
                  <a:gd name="T9" fmla="*/ 10 h 89"/>
                  <a:gd name="T10" fmla="*/ 58 w 90"/>
                  <a:gd name="T11" fmla="*/ 69 h 89"/>
                  <a:gd name="T12" fmla="*/ 20 w 90"/>
                  <a:gd name="T13" fmla="*/ 58 h 89"/>
                  <a:gd name="T14" fmla="*/ 31 w 90"/>
                  <a:gd name="T15" fmla="*/ 20 h 89"/>
                  <a:gd name="T16" fmla="*/ 69 w 90"/>
                  <a:gd name="T17" fmla="*/ 31 h 89"/>
                  <a:gd name="T18" fmla="*/ 58 w 90"/>
                  <a:gd name="T19" fmla="*/ 6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89">
                    <a:moveTo>
                      <a:pt x="26" y="10"/>
                    </a:moveTo>
                    <a:cubicBezTo>
                      <a:pt x="7" y="21"/>
                      <a:pt x="0" y="45"/>
                      <a:pt x="10" y="64"/>
                    </a:cubicBezTo>
                    <a:cubicBezTo>
                      <a:pt x="21" y="82"/>
                      <a:pt x="45" y="89"/>
                      <a:pt x="64" y="79"/>
                    </a:cubicBezTo>
                    <a:cubicBezTo>
                      <a:pt x="83" y="68"/>
                      <a:pt x="90" y="44"/>
                      <a:pt x="79" y="26"/>
                    </a:cubicBezTo>
                    <a:cubicBezTo>
                      <a:pt x="69" y="7"/>
                      <a:pt x="45" y="0"/>
                      <a:pt x="26" y="10"/>
                    </a:cubicBezTo>
                    <a:moveTo>
                      <a:pt x="58" y="69"/>
                    </a:moveTo>
                    <a:cubicBezTo>
                      <a:pt x="45" y="77"/>
                      <a:pt x="28" y="72"/>
                      <a:pt x="20" y="58"/>
                    </a:cubicBezTo>
                    <a:cubicBezTo>
                      <a:pt x="13" y="45"/>
                      <a:pt x="18" y="28"/>
                      <a:pt x="31" y="20"/>
                    </a:cubicBezTo>
                    <a:cubicBezTo>
                      <a:pt x="45" y="13"/>
                      <a:pt x="62" y="17"/>
                      <a:pt x="69" y="31"/>
                    </a:cubicBezTo>
                    <a:cubicBezTo>
                      <a:pt x="77" y="44"/>
                      <a:pt x="72" y="62"/>
                      <a:pt x="58" y="69"/>
                    </a:cubicBezTo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6" name="Freeform 729"/>
              <p:cNvSpPr>
                <a:spLocks/>
              </p:cNvSpPr>
              <p:nvPr/>
            </p:nvSpPr>
            <p:spPr bwMode="gray">
              <a:xfrm>
                <a:off x="-1547813" y="2422526"/>
                <a:ext cx="146050" cy="206375"/>
              </a:xfrm>
              <a:custGeom>
                <a:avLst/>
                <a:gdLst>
                  <a:gd name="T0" fmla="*/ 19 w 39"/>
                  <a:gd name="T1" fmla="*/ 0 h 55"/>
                  <a:gd name="T2" fmla="*/ 14 w 39"/>
                  <a:gd name="T3" fmla="*/ 2 h 55"/>
                  <a:gd name="T4" fmla="*/ 0 w 39"/>
                  <a:gd name="T5" fmla="*/ 27 h 55"/>
                  <a:gd name="T6" fmla="*/ 3 w 39"/>
                  <a:gd name="T7" fmla="*/ 40 h 55"/>
                  <a:gd name="T8" fmla="*/ 3 w 39"/>
                  <a:gd name="T9" fmla="*/ 40 h 55"/>
                  <a:gd name="T10" fmla="*/ 4 w 39"/>
                  <a:gd name="T11" fmla="*/ 41 h 55"/>
                  <a:gd name="T12" fmla="*/ 4 w 39"/>
                  <a:gd name="T13" fmla="*/ 41 h 55"/>
                  <a:gd name="T14" fmla="*/ 4 w 39"/>
                  <a:gd name="T15" fmla="*/ 41 h 55"/>
                  <a:gd name="T16" fmla="*/ 28 w 39"/>
                  <a:gd name="T17" fmla="*/ 55 h 55"/>
                  <a:gd name="T18" fmla="*/ 28 w 39"/>
                  <a:gd name="T19" fmla="*/ 55 h 55"/>
                  <a:gd name="T20" fmla="*/ 28 w 39"/>
                  <a:gd name="T21" fmla="*/ 55 h 55"/>
                  <a:gd name="T22" fmla="*/ 39 w 39"/>
                  <a:gd name="T23" fmla="*/ 52 h 55"/>
                  <a:gd name="T24" fmla="*/ 27 w 39"/>
                  <a:gd name="T25" fmla="*/ 17 h 55"/>
                  <a:gd name="T26" fmla="*/ 27 w 39"/>
                  <a:gd name="T27" fmla="*/ 17 h 55"/>
                  <a:gd name="T28" fmla="*/ 19 w 39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55">
                    <a:moveTo>
                      <a:pt x="19" y="0"/>
                    </a:moveTo>
                    <a:cubicBezTo>
                      <a:pt x="18" y="0"/>
                      <a:pt x="16" y="1"/>
                      <a:pt x="14" y="2"/>
                    </a:cubicBezTo>
                    <a:cubicBezTo>
                      <a:pt x="5" y="7"/>
                      <a:pt x="0" y="17"/>
                      <a:pt x="0" y="27"/>
                    </a:cubicBezTo>
                    <a:cubicBezTo>
                      <a:pt x="0" y="31"/>
                      <a:pt x="1" y="36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9" y="50"/>
                      <a:pt x="18" y="55"/>
                      <a:pt x="28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32" y="55"/>
                      <a:pt x="35" y="54"/>
                      <a:pt x="39" y="52"/>
                    </a:cubicBezTo>
                    <a:cubicBezTo>
                      <a:pt x="32" y="43"/>
                      <a:pt x="28" y="31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2" y="8"/>
                      <a:pt x="19" y="0"/>
                    </a:cubicBezTo>
                  </a:path>
                </a:pathLst>
              </a:custGeom>
              <a:solidFill>
                <a:srgbClr val="93D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7" name="Freeform 730"/>
              <p:cNvSpPr>
                <a:spLocks/>
              </p:cNvSpPr>
              <p:nvPr/>
            </p:nvSpPr>
            <p:spPr bwMode="gray">
              <a:xfrm>
                <a:off x="-1446213" y="2419351"/>
                <a:ext cx="109538" cy="198438"/>
              </a:xfrm>
              <a:custGeom>
                <a:avLst/>
                <a:gdLst>
                  <a:gd name="T0" fmla="*/ 5 w 29"/>
                  <a:gd name="T1" fmla="*/ 0 h 53"/>
                  <a:gd name="T2" fmla="*/ 3 w 29"/>
                  <a:gd name="T3" fmla="*/ 17 h 53"/>
                  <a:gd name="T4" fmla="*/ 0 w 29"/>
                  <a:gd name="T5" fmla="*/ 18 h 53"/>
                  <a:gd name="T6" fmla="*/ 12 w 29"/>
                  <a:gd name="T7" fmla="*/ 53 h 53"/>
                  <a:gd name="T8" fmla="*/ 14 w 29"/>
                  <a:gd name="T9" fmla="*/ 52 h 53"/>
                  <a:gd name="T10" fmla="*/ 14 w 29"/>
                  <a:gd name="T11" fmla="*/ 52 h 53"/>
                  <a:gd name="T12" fmla="*/ 14 w 29"/>
                  <a:gd name="T13" fmla="*/ 52 h 53"/>
                  <a:gd name="T14" fmla="*/ 14 w 29"/>
                  <a:gd name="T15" fmla="*/ 52 h 53"/>
                  <a:gd name="T16" fmla="*/ 29 w 29"/>
                  <a:gd name="T17" fmla="*/ 27 h 53"/>
                  <a:gd name="T18" fmla="*/ 28 w 29"/>
                  <a:gd name="T19" fmla="*/ 24 h 53"/>
                  <a:gd name="T20" fmla="*/ 23 w 29"/>
                  <a:gd name="T21" fmla="*/ 28 h 53"/>
                  <a:gd name="T22" fmla="*/ 18 w 29"/>
                  <a:gd name="T23" fmla="*/ 21 h 53"/>
                  <a:gd name="T24" fmla="*/ 23 w 29"/>
                  <a:gd name="T25" fmla="*/ 14 h 53"/>
                  <a:gd name="T26" fmla="*/ 25 w 29"/>
                  <a:gd name="T27" fmla="*/ 14 h 53"/>
                  <a:gd name="T28" fmla="*/ 25 w 29"/>
                  <a:gd name="T29" fmla="*/ 14 h 53"/>
                  <a:gd name="T30" fmla="*/ 25 w 29"/>
                  <a:gd name="T31" fmla="*/ 14 h 53"/>
                  <a:gd name="T32" fmla="*/ 25 w 29"/>
                  <a:gd name="T33" fmla="*/ 14 h 53"/>
                  <a:gd name="T34" fmla="*/ 25 w 29"/>
                  <a:gd name="T35" fmla="*/ 13 h 53"/>
                  <a:gd name="T36" fmla="*/ 5 w 29"/>
                  <a:gd name="T3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53">
                    <a:moveTo>
                      <a:pt x="5" y="0"/>
                    </a:moveTo>
                    <a:cubicBezTo>
                      <a:pt x="3" y="9"/>
                      <a:pt x="3" y="17"/>
                      <a:pt x="3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32"/>
                      <a:pt x="5" y="44"/>
                      <a:pt x="12" y="53"/>
                    </a:cubicBezTo>
                    <a:cubicBezTo>
                      <a:pt x="13" y="53"/>
                      <a:pt x="13" y="53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24" y="47"/>
                      <a:pt x="29" y="37"/>
                      <a:pt x="29" y="27"/>
                    </a:cubicBezTo>
                    <a:cubicBezTo>
                      <a:pt x="29" y="26"/>
                      <a:pt x="29" y="25"/>
                      <a:pt x="28" y="24"/>
                    </a:cubicBezTo>
                    <a:cubicBezTo>
                      <a:pt x="28" y="27"/>
                      <a:pt x="26" y="28"/>
                      <a:pt x="23" y="28"/>
                    </a:cubicBezTo>
                    <a:cubicBezTo>
                      <a:pt x="20" y="28"/>
                      <a:pt x="18" y="25"/>
                      <a:pt x="18" y="21"/>
                    </a:cubicBezTo>
                    <a:cubicBezTo>
                      <a:pt x="18" y="17"/>
                      <a:pt x="20" y="14"/>
                      <a:pt x="23" y="14"/>
                    </a:cubicBezTo>
                    <a:cubicBezTo>
                      <a:pt x="24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3"/>
                      <a:pt x="25" y="13"/>
                    </a:cubicBezTo>
                    <a:cubicBezTo>
                      <a:pt x="20" y="6"/>
                      <a:pt x="13" y="1"/>
                      <a:pt x="5" y="0"/>
                    </a:cubicBezTo>
                  </a:path>
                </a:pathLst>
              </a:custGeom>
              <a:solidFill>
                <a:srgbClr val="8FA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8" name="Freeform 731"/>
              <p:cNvSpPr>
                <a:spLocks/>
              </p:cNvSpPr>
              <p:nvPr/>
            </p:nvSpPr>
            <p:spPr bwMode="gray">
              <a:xfrm>
                <a:off x="-1377951" y="2471738"/>
                <a:ext cx="36513" cy="52388"/>
              </a:xfrm>
              <a:custGeom>
                <a:avLst/>
                <a:gdLst>
                  <a:gd name="T0" fmla="*/ 5 w 10"/>
                  <a:gd name="T1" fmla="*/ 0 h 14"/>
                  <a:gd name="T2" fmla="*/ 0 w 10"/>
                  <a:gd name="T3" fmla="*/ 7 h 14"/>
                  <a:gd name="T4" fmla="*/ 5 w 10"/>
                  <a:gd name="T5" fmla="*/ 14 h 14"/>
                  <a:gd name="T6" fmla="*/ 10 w 10"/>
                  <a:gd name="T7" fmla="*/ 10 h 14"/>
                  <a:gd name="T8" fmla="*/ 7 w 10"/>
                  <a:gd name="T9" fmla="*/ 0 h 14"/>
                  <a:gd name="T10" fmla="*/ 5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5" y="0"/>
                    </a:moveTo>
                    <a:cubicBezTo>
                      <a:pt x="2" y="0"/>
                      <a:pt x="0" y="3"/>
                      <a:pt x="0" y="7"/>
                    </a:cubicBezTo>
                    <a:cubicBezTo>
                      <a:pt x="0" y="11"/>
                      <a:pt x="2" y="14"/>
                      <a:pt x="5" y="14"/>
                    </a:cubicBezTo>
                    <a:cubicBezTo>
                      <a:pt x="8" y="14"/>
                      <a:pt x="10" y="13"/>
                      <a:pt x="10" y="10"/>
                    </a:cubicBezTo>
                    <a:cubicBezTo>
                      <a:pt x="10" y="7"/>
                      <a:pt x="9" y="4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1E5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9" name="Freeform 732"/>
              <p:cNvSpPr>
                <a:spLocks/>
              </p:cNvSpPr>
              <p:nvPr/>
            </p:nvSpPr>
            <p:spPr bwMode="gray">
              <a:xfrm>
                <a:off x="-1476376" y="2419351"/>
                <a:ext cx="49213" cy="68263"/>
              </a:xfrm>
              <a:custGeom>
                <a:avLst/>
                <a:gdLst>
                  <a:gd name="T0" fmla="*/ 9 w 13"/>
                  <a:gd name="T1" fmla="*/ 0 h 18"/>
                  <a:gd name="T2" fmla="*/ 9 w 13"/>
                  <a:gd name="T3" fmla="*/ 0 h 18"/>
                  <a:gd name="T4" fmla="*/ 0 w 13"/>
                  <a:gd name="T5" fmla="*/ 1 h 18"/>
                  <a:gd name="T6" fmla="*/ 8 w 13"/>
                  <a:gd name="T7" fmla="*/ 18 h 18"/>
                  <a:gd name="T8" fmla="*/ 8 w 13"/>
                  <a:gd name="T9" fmla="*/ 18 h 18"/>
                  <a:gd name="T10" fmla="*/ 11 w 13"/>
                  <a:gd name="T11" fmla="*/ 17 h 18"/>
                  <a:gd name="T12" fmla="*/ 13 w 13"/>
                  <a:gd name="T13" fmla="*/ 0 h 18"/>
                  <a:gd name="T14" fmla="*/ 9 w 13"/>
                  <a:gd name="T15" fmla="*/ 0 h 18"/>
                  <a:gd name="T16" fmla="*/ 9 w 13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1"/>
                    </a:cubicBezTo>
                    <a:cubicBezTo>
                      <a:pt x="3" y="9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9"/>
                      <a:pt x="13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436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0" name="Freeform 733"/>
              <p:cNvSpPr>
                <a:spLocks noEditPoints="1"/>
              </p:cNvSpPr>
              <p:nvPr/>
            </p:nvSpPr>
            <p:spPr bwMode="gray">
              <a:xfrm>
                <a:off x="-1547813" y="2419351"/>
                <a:ext cx="211138" cy="209550"/>
              </a:xfrm>
              <a:custGeom>
                <a:avLst/>
                <a:gdLst>
                  <a:gd name="T0" fmla="*/ 28 w 56"/>
                  <a:gd name="T1" fmla="*/ 56 h 56"/>
                  <a:gd name="T2" fmla="*/ 28 w 56"/>
                  <a:gd name="T3" fmla="*/ 56 h 56"/>
                  <a:gd name="T4" fmla="*/ 28 w 56"/>
                  <a:gd name="T5" fmla="*/ 56 h 56"/>
                  <a:gd name="T6" fmla="*/ 28 w 56"/>
                  <a:gd name="T7" fmla="*/ 56 h 56"/>
                  <a:gd name="T8" fmla="*/ 41 w 56"/>
                  <a:gd name="T9" fmla="*/ 52 h 56"/>
                  <a:gd name="T10" fmla="*/ 39 w 56"/>
                  <a:gd name="T11" fmla="*/ 53 h 56"/>
                  <a:gd name="T12" fmla="*/ 28 w 56"/>
                  <a:gd name="T13" fmla="*/ 56 h 56"/>
                  <a:gd name="T14" fmla="*/ 41 w 56"/>
                  <a:gd name="T15" fmla="*/ 52 h 56"/>
                  <a:gd name="T16" fmla="*/ 41 w 56"/>
                  <a:gd name="T17" fmla="*/ 52 h 56"/>
                  <a:gd name="T18" fmla="*/ 41 w 56"/>
                  <a:gd name="T19" fmla="*/ 52 h 56"/>
                  <a:gd name="T20" fmla="*/ 41 w 56"/>
                  <a:gd name="T21" fmla="*/ 52 h 56"/>
                  <a:gd name="T22" fmla="*/ 4 w 56"/>
                  <a:gd name="T23" fmla="*/ 42 h 56"/>
                  <a:gd name="T24" fmla="*/ 4 w 56"/>
                  <a:gd name="T25" fmla="*/ 42 h 56"/>
                  <a:gd name="T26" fmla="*/ 4 w 56"/>
                  <a:gd name="T27" fmla="*/ 42 h 56"/>
                  <a:gd name="T28" fmla="*/ 3 w 56"/>
                  <a:gd name="T29" fmla="*/ 41 h 56"/>
                  <a:gd name="T30" fmla="*/ 4 w 56"/>
                  <a:gd name="T31" fmla="*/ 42 h 56"/>
                  <a:gd name="T32" fmla="*/ 3 w 56"/>
                  <a:gd name="T33" fmla="*/ 41 h 56"/>
                  <a:gd name="T34" fmla="*/ 52 w 56"/>
                  <a:gd name="T35" fmla="*/ 14 h 56"/>
                  <a:gd name="T36" fmla="*/ 52 w 56"/>
                  <a:gd name="T37" fmla="*/ 14 h 56"/>
                  <a:gd name="T38" fmla="*/ 52 w 56"/>
                  <a:gd name="T39" fmla="*/ 14 h 56"/>
                  <a:gd name="T40" fmla="*/ 55 w 56"/>
                  <a:gd name="T41" fmla="*/ 24 h 56"/>
                  <a:gd name="T42" fmla="*/ 56 w 56"/>
                  <a:gd name="T43" fmla="*/ 27 h 56"/>
                  <a:gd name="T44" fmla="*/ 52 w 56"/>
                  <a:gd name="T45" fmla="*/ 14 h 56"/>
                  <a:gd name="T46" fmla="*/ 52 w 56"/>
                  <a:gd name="T47" fmla="*/ 14 h 56"/>
                  <a:gd name="T48" fmla="*/ 52 w 56"/>
                  <a:gd name="T49" fmla="*/ 13 h 56"/>
                  <a:gd name="T50" fmla="*/ 52 w 56"/>
                  <a:gd name="T51" fmla="*/ 14 h 56"/>
                  <a:gd name="T52" fmla="*/ 52 w 56"/>
                  <a:gd name="T53" fmla="*/ 13 h 56"/>
                  <a:gd name="T54" fmla="*/ 28 w 56"/>
                  <a:gd name="T55" fmla="*/ 0 h 56"/>
                  <a:gd name="T56" fmla="*/ 14 w 56"/>
                  <a:gd name="T57" fmla="*/ 3 h 56"/>
                  <a:gd name="T58" fmla="*/ 0 w 56"/>
                  <a:gd name="T59" fmla="*/ 28 h 56"/>
                  <a:gd name="T60" fmla="*/ 14 w 56"/>
                  <a:gd name="T61" fmla="*/ 3 h 56"/>
                  <a:gd name="T62" fmla="*/ 19 w 56"/>
                  <a:gd name="T63" fmla="*/ 1 h 56"/>
                  <a:gd name="T64" fmla="*/ 28 w 56"/>
                  <a:gd name="T65" fmla="*/ 0 h 56"/>
                  <a:gd name="T66" fmla="*/ 28 w 56"/>
                  <a:gd name="T67" fmla="*/ 0 h 56"/>
                  <a:gd name="T68" fmla="*/ 28 w 56"/>
                  <a:gd name="T69" fmla="*/ 0 h 56"/>
                  <a:gd name="T70" fmla="*/ 28 w 56"/>
                  <a:gd name="T71" fmla="*/ 0 h 56"/>
                  <a:gd name="T72" fmla="*/ 28 w 56"/>
                  <a:gd name="T7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moveTo>
                      <a:pt x="41" y="52"/>
                    </a:moveTo>
                    <a:cubicBezTo>
                      <a:pt x="40" y="53"/>
                      <a:pt x="40" y="53"/>
                      <a:pt x="39" y="53"/>
                    </a:cubicBezTo>
                    <a:cubicBezTo>
                      <a:pt x="35" y="55"/>
                      <a:pt x="32" y="56"/>
                      <a:pt x="28" y="56"/>
                    </a:cubicBezTo>
                    <a:cubicBezTo>
                      <a:pt x="32" y="56"/>
                      <a:pt x="37" y="54"/>
                      <a:pt x="41" y="52"/>
                    </a:cubicBezTo>
                    <a:moveTo>
                      <a:pt x="41" y="52"/>
                    </a:moveTo>
                    <a:cubicBezTo>
                      <a:pt x="41" y="52"/>
                      <a:pt x="41" y="52"/>
                      <a:pt x="41" y="52"/>
                    </a:cubicBezTo>
                    <a:cubicBezTo>
                      <a:pt x="41" y="52"/>
                      <a:pt x="41" y="52"/>
                      <a:pt x="41" y="52"/>
                    </a:cubicBezTo>
                    <a:moveTo>
                      <a:pt x="4" y="42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moveTo>
                      <a:pt x="3" y="41"/>
                    </a:moveTo>
                    <a:cubicBezTo>
                      <a:pt x="3" y="41"/>
                      <a:pt x="4" y="42"/>
                      <a:pt x="4" y="42"/>
                    </a:cubicBezTo>
                    <a:cubicBezTo>
                      <a:pt x="4" y="42"/>
                      <a:pt x="3" y="41"/>
                      <a:pt x="3" y="41"/>
                    </a:cubicBezTo>
                    <a:moveTo>
                      <a:pt x="52" y="14"/>
                    </a:move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4" y="18"/>
                      <a:pt x="55" y="21"/>
                      <a:pt x="55" y="24"/>
                    </a:cubicBezTo>
                    <a:cubicBezTo>
                      <a:pt x="56" y="25"/>
                      <a:pt x="56" y="26"/>
                      <a:pt x="56" y="27"/>
                    </a:cubicBezTo>
                    <a:cubicBezTo>
                      <a:pt x="56" y="23"/>
                      <a:pt x="55" y="18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moveTo>
                      <a:pt x="52" y="13"/>
                    </a:moveTo>
                    <a:cubicBezTo>
                      <a:pt x="52" y="13"/>
                      <a:pt x="52" y="14"/>
                      <a:pt x="52" y="14"/>
                    </a:cubicBezTo>
                    <a:cubicBezTo>
                      <a:pt x="52" y="14"/>
                      <a:pt x="52" y="13"/>
                      <a:pt x="52" y="13"/>
                    </a:cubicBezTo>
                    <a:moveTo>
                      <a:pt x="28" y="0"/>
                    </a:moveTo>
                    <a:cubicBezTo>
                      <a:pt x="23" y="0"/>
                      <a:pt x="18" y="1"/>
                      <a:pt x="14" y="3"/>
                    </a:cubicBezTo>
                    <a:cubicBezTo>
                      <a:pt x="5" y="8"/>
                      <a:pt x="0" y="18"/>
                      <a:pt x="0" y="28"/>
                    </a:cubicBezTo>
                    <a:cubicBezTo>
                      <a:pt x="0" y="18"/>
                      <a:pt x="5" y="8"/>
                      <a:pt x="14" y="3"/>
                    </a:cubicBezTo>
                    <a:cubicBezTo>
                      <a:pt x="16" y="2"/>
                      <a:pt x="18" y="1"/>
                      <a:pt x="19" y="1"/>
                    </a:cubicBezTo>
                    <a:cubicBezTo>
                      <a:pt x="22" y="0"/>
                      <a:pt x="25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82C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50" name="Gruppieren 1849"/>
            <p:cNvGrpSpPr/>
            <p:nvPr/>
          </p:nvGrpSpPr>
          <p:grpSpPr bwMode="gray">
            <a:xfrm rot="609200" flipH="1">
              <a:off x="2590159" y="4629868"/>
              <a:ext cx="402366" cy="330337"/>
              <a:chOff x="1451549" y="1864458"/>
              <a:chExt cx="451118" cy="370362"/>
            </a:xfrm>
          </p:grpSpPr>
          <p:sp>
            <p:nvSpPr>
              <p:cNvPr id="1851" name="Wolkenförmige Legende 1850"/>
              <p:cNvSpPr/>
              <p:nvPr/>
            </p:nvSpPr>
            <p:spPr bwMode="gray">
              <a:xfrm rot="21326870" flipH="1">
                <a:off x="1451549" y="1864458"/>
                <a:ext cx="451118" cy="370362"/>
              </a:xfrm>
              <a:prstGeom prst="cloudCallout">
                <a:avLst>
                  <a:gd name="adj1" fmla="val -60683"/>
                  <a:gd name="adj2" fmla="val 61478"/>
                </a:avLst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ct val="90000"/>
                  </a:lnSpc>
                  <a:spcAft>
                    <a:spcPts val="1786"/>
                  </a:spcAft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52" name="Freeform 280"/>
              <p:cNvSpPr>
                <a:spLocks/>
              </p:cNvSpPr>
              <p:nvPr/>
            </p:nvSpPr>
            <p:spPr bwMode="gray">
              <a:xfrm rot="779954">
                <a:off x="1560054" y="1920645"/>
                <a:ext cx="229514" cy="248462"/>
              </a:xfrm>
              <a:custGeom>
                <a:avLst/>
                <a:gdLst>
                  <a:gd name="T0" fmla="*/ 751 w 751"/>
                  <a:gd name="T1" fmla="*/ 120 h 813"/>
                  <a:gd name="T2" fmla="*/ 659 w 751"/>
                  <a:gd name="T3" fmla="*/ 0 h 813"/>
                  <a:gd name="T4" fmla="*/ 407 w 751"/>
                  <a:gd name="T5" fmla="*/ 248 h 813"/>
                  <a:gd name="T6" fmla="*/ 168 w 751"/>
                  <a:gd name="T7" fmla="*/ 28 h 813"/>
                  <a:gd name="T8" fmla="*/ 81 w 751"/>
                  <a:gd name="T9" fmla="*/ 116 h 813"/>
                  <a:gd name="T10" fmla="*/ 291 w 751"/>
                  <a:gd name="T11" fmla="*/ 361 h 813"/>
                  <a:gd name="T12" fmla="*/ 0 w 751"/>
                  <a:gd name="T13" fmla="*/ 647 h 813"/>
                  <a:gd name="T14" fmla="*/ 166 w 751"/>
                  <a:gd name="T15" fmla="*/ 813 h 813"/>
                  <a:gd name="T16" fmla="*/ 421 w 751"/>
                  <a:gd name="T17" fmla="*/ 510 h 813"/>
                  <a:gd name="T18" fmla="*/ 591 w 751"/>
                  <a:gd name="T19" fmla="*/ 709 h 813"/>
                  <a:gd name="T20" fmla="*/ 749 w 751"/>
                  <a:gd name="T21" fmla="*/ 565 h 813"/>
                  <a:gd name="T22" fmla="*/ 539 w 751"/>
                  <a:gd name="T23" fmla="*/ 371 h 813"/>
                  <a:gd name="T24" fmla="*/ 751 w 751"/>
                  <a:gd name="T25" fmla="*/ 12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1" h="813">
                    <a:moveTo>
                      <a:pt x="751" y="120"/>
                    </a:moveTo>
                    <a:lnTo>
                      <a:pt x="659" y="0"/>
                    </a:lnTo>
                    <a:lnTo>
                      <a:pt x="407" y="248"/>
                    </a:lnTo>
                    <a:lnTo>
                      <a:pt x="168" y="28"/>
                    </a:lnTo>
                    <a:lnTo>
                      <a:pt x="81" y="116"/>
                    </a:lnTo>
                    <a:lnTo>
                      <a:pt x="291" y="361"/>
                    </a:lnTo>
                    <a:lnTo>
                      <a:pt x="0" y="647"/>
                    </a:lnTo>
                    <a:lnTo>
                      <a:pt x="166" y="813"/>
                    </a:lnTo>
                    <a:lnTo>
                      <a:pt x="421" y="510"/>
                    </a:lnTo>
                    <a:lnTo>
                      <a:pt x="591" y="709"/>
                    </a:lnTo>
                    <a:lnTo>
                      <a:pt x="749" y="565"/>
                    </a:lnTo>
                    <a:lnTo>
                      <a:pt x="539" y="371"/>
                    </a:lnTo>
                    <a:lnTo>
                      <a:pt x="751" y="1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91" name="Gruppieren 1890"/>
          <p:cNvGrpSpPr/>
          <p:nvPr/>
        </p:nvGrpSpPr>
        <p:grpSpPr bwMode="gray">
          <a:xfrm>
            <a:off x="12275268" y="6036756"/>
            <a:ext cx="4889052" cy="929565"/>
            <a:chOff x="8244605" y="3385686"/>
            <a:chExt cx="3276600" cy="830650"/>
          </a:xfrm>
        </p:grpSpPr>
        <p:sp>
          <p:nvSpPr>
            <p:cNvPr id="1892" name="Freeform 6"/>
            <p:cNvSpPr>
              <a:spLocks/>
            </p:cNvSpPr>
            <p:nvPr/>
          </p:nvSpPr>
          <p:spPr bwMode="gray">
            <a:xfrm>
              <a:off x="10038042" y="3858895"/>
              <a:ext cx="100567" cy="198795"/>
            </a:xfrm>
            <a:custGeom>
              <a:avLst/>
              <a:gdLst>
                <a:gd name="T0" fmla="*/ 0 w 109"/>
                <a:gd name="T1" fmla="*/ 7 h 216"/>
                <a:gd name="T2" fmla="*/ 57 w 109"/>
                <a:gd name="T3" fmla="*/ 216 h 216"/>
                <a:gd name="T4" fmla="*/ 109 w 109"/>
                <a:gd name="T5" fmla="*/ 212 h 216"/>
                <a:gd name="T6" fmla="*/ 25 w 109"/>
                <a:gd name="T7" fmla="*/ 0 h 216"/>
                <a:gd name="T8" fmla="*/ 0 w 109"/>
                <a:gd name="T9" fmla="*/ 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16">
                  <a:moveTo>
                    <a:pt x="0" y="7"/>
                  </a:moveTo>
                  <a:cubicBezTo>
                    <a:pt x="0" y="7"/>
                    <a:pt x="57" y="121"/>
                    <a:pt x="57" y="216"/>
                  </a:cubicBezTo>
                  <a:cubicBezTo>
                    <a:pt x="109" y="212"/>
                    <a:pt x="109" y="212"/>
                    <a:pt x="109" y="212"/>
                  </a:cubicBezTo>
                  <a:cubicBezTo>
                    <a:pt x="98" y="106"/>
                    <a:pt x="25" y="0"/>
                    <a:pt x="2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3" name="Rectangle 7"/>
            <p:cNvSpPr>
              <a:spLocks noChangeArrowheads="1"/>
            </p:cNvSpPr>
            <p:nvPr/>
          </p:nvSpPr>
          <p:spPr bwMode="gray">
            <a:xfrm>
              <a:off x="9656825" y="3956733"/>
              <a:ext cx="268957" cy="9745"/>
            </a:xfrm>
            <a:prstGeom prst="rect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4" name="Rectangle 8"/>
            <p:cNvSpPr>
              <a:spLocks noChangeArrowheads="1"/>
            </p:cNvSpPr>
            <p:nvPr/>
          </p:nvSpPr>
          <p:spPr bwMode="gray">
            <a:xfrm>
              <a:off x="9617456" y="3804714"/>
              <a:ext cx="196846" cy="1520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5" name="Rectangle 9"/>
            <p:cNvSpPr>
              <a:spLocks noChangeArrowheads="1"/>
            </p:cNvSpPr>
            <p:nvPr/>
          </p:nvSpPr>
          <p:spPr bwMode="gray">
            <a:xfrm>
              <a:off x="9633047" y="3821085"/>
              <a:ext cx="50673" cy="343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6" name="Rectangle 10"/>
            <p:cNvSpPr>
              <a:spLocks noChangeArrowheads="1"/>
            </p:cNvSpPr>
            <p:nvPr/>
          </p:nvSpPr>
          <p:spPr bwMode="gray">
            <a:xfrm>
              <a:off x="9633047" y="3861624"/>
              <a:ext cx="50673" cy="66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7" name="Rectangle 11"/>
            <p:cNvSpPr>
              <a:spLocks noChangeArrowheads="1"/>
            </p:cNvSpPr>
            <p:nvPr/>
          </p:nvSpPr>
          <p:spPr bwMode="gray">
            <a:xfrm>
              <a:off x="9633047" y="3870979"/>
              <a:ext cx="50673" cy="62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8" name="Rectangle 12"/>
            <p:cNvSpPr>
              <a:spLocks noChangeArrowheads="1"/>
            </p:cNvSpPr>
            <p:nvPr/>
          </p:nvSpPr>
          <p:spPr bwMode="gray">
            <a:xfrm>
              <a:off x="9732445" y="3802765"/>
              <a:ext cx="12084" cy="168391"/>
            </a:xfrm>
            <a:prstGeom prst="rect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3"/>
            <p:cNvSpPr>
              <a:spLocks/>
            </p:cNvSpPr>
            <p:nvPr/>
          </p:nvSpPr>
          <p:spPr bwMode="gray">
            <a:xfrm>
              <a:off x="9662282" y="3966478"/>
              <a:ext cx="263500" cy="141885"/>
            </a:xfrm>
            <a:custGeom>
              <a:avLst/>
              <a:gdLst>
                <a:gd name="T0" fmla="*/ 0 w 286"/>
                <a:gd name="T1" fmla="*/ 131 h 154"/>
                <a:gd name="T2" fmla="*/ 0 w 286"/>
                <a:gd name="T3" fmla="*/ 154 h 154"/>
                <a:gd name="T4" fmla="*/ 286 w 286"/>
                <a:gd name="T5" fmla="*/ 154 h 154"/>
                <a:gd name="T6" fmla="*/ 286 w 286"/>
                <a:gd name="T7" fmla="*/ 0 h 154"/>
                <a:gd name="T8" fmla="*/ 130 w 286"/>
                <a:gd name="T9" fmla="*/ 0 h 154"/>
                <a:gd name="T10" fmla="*/ 0 w 286"/>
                <a:gd name="T11" fmla="*/ 13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154">
                  <a:moveTo>
                    <a:pt x="0" y="131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286" y="154"/>
                    <a:pt x="286" y="154"/>
                    <a:pt x="286" y="154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58" y="0"/>
                    <a:pt x="0" y="59"/>
                    <a:pt x="0" y="131"/>
                  </a:cubicBezTo>
                  <a:close/>
                </a:path>
              </a:pathLst>
            </a:cu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4"/>
            <p:cNvSpPr>
              <a:spLocks/>
            </p:cNvSpPr>
            <p:nvPr/>
          </p:nvSpPr>
          <p:spPr bwMode="gray">
            <a:xfrm>
              <a:off x="9906292" y="3723637"/>
              <a:ext cx="40538" cy="53402"/>
            </a:xfrm>
            <a:custGeom>
              <a:avLst/>
              <a:gdLst>
                <a:gd name="T0" fmla="*/ 0 w 104"/>
                <a:gd name="T1" fmla="*/ 127 h 137"/>
                <a:gd name="T2" fmla="*/ 92 w 104"/>
                <a:gd name="T3" fmla="*/ 137 h 137"/>
                <a:gd name="T4" fmla="*/ 104 w 104"/>
                <a:gd name="T5" fmla="*/ 9 h 137"/>
                <a:gd name="T6" fmla="*/ 12 w 104"/>
                <a:gd name="T7" fmla="*/ 0 h 137"/>
                <a:gd name="T8" fmla="*/ 0 w 104"/>
                <a:gd name="T9" fmla="*/ 12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37">
                  <a:moveTo>
                    <a:pt x="0" y="127"/>
                  </a:moveTo>
                  <a:lnTo>
                    <a:pt x="92" y="137"/>
                  </a:lnTo>
                  <a:lnTo>
                    <a:pt x="104" y="9"/>
                  </a:lnTo>
                  <a:lnTo>
                    <a:pt x="12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E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5"/>
            <p:cNvSpPr>
              <a:spLocks/>
            </p:cNvSpPr>
            <p:nvPr/>
          </p:nvSpPr>
          <p:spPr bwMode="gray">
            <a:xfrm>
              <a:off x="9873160" y="3621511"/>
              <a:ext cx="115379" cy="131750"/>
            </a:xfrm>
            <a:custGeom>
              <a:avLst/>
              <a:gdLst>
                <a:gd name="T0" fmla="*/ 67 w 125"/>
                <a:gd name="T1" fmla="*/ 3 h 143"/>
                <a:gd name="T2" fmla="*/ 4 w 125"/>
                <a:gd name="T3" fmla="*/ 55 h 143"/>
                <a:gd name="T4" fmla="*/ 56 w 125"/>
                <a:gd name="T5" fmla="*/ 140 h 143"/>
                <a:gd name="T6" fmla="*/ 121 w 125"/>
                <a:gd name="T7" fmla="*/ 65 h 143"/>
                <a:gd name="T8" fmla="*/ 67 w 125"/>
                <a:gd name="T9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3">
                  <a:moveTo>
                    <a:pt x="67" y="3"/>
                  </a:moveTo>
                  <a:cubicBezTo>
                    <a:pt x="35" y="0"/>
                    <a:pt x="8" y="11"/>
                    <a:pt x="4" y="55"/>
                  </a:cubicBezTo>
                  <a:cubicBezTo>
                    <a:pt x="0" y="99"/>
                    <a:pt x="23" y="137"/>
                    <a:pt x="56" y="140"/>
                  </a:cubicBezTo>
                  <a:cubicBezTo>
                    <a:pt x="88" y="143"/>
                    <a:pt x="118" y="109"/>
                    <a:pt x="121" y="65"/>
                  </a:cubicBezTo>
                  <a:cubicBezTo>
                    <a:pt x="125" y="21"/>
                    <a:pt x="100" y="6"/>
                    <a:pt x="67" y="3"/>
                  </a:cubicBezTo>
                  <a:close/>
                </a:path>
              </a:pathLst>
            </a:custGeom>
            <a:solidFill>
              <a:srgbClr val="FA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6"/>
            <p:cNvSpPr>
              <a:spLocks/>
            </p:cNvSpPr>
            <p:nvPr/>
          </p:nvSpPr>
          <p:spPr bwMode="gray">
            <a:xfrm>
              <a:off x="9918376" y="3682319"/>
              <a:ext cx="12863" cy="15592"/>
            </a:xfrm>
            <a:custGeom>
              <a:avLst/>
              <a:gdLst>
                <a:gd name="T0" fmla="*/ 8 w 14"/>
                <a:gd name="T1" fmla="*/ 0 h 17"/>
                <a:gd name="T2" fmla="*/ 1 w 14"/>
                <a:gd name="T3" fmla="*/ 8 h 17"/>
                <a:gd name="T4" fmla="*/ 6 w 14"/>
                <a:gd name="T5" fmla="*/ 17 h 17"/>
                <a:gd name="T6" fmla="*/ 14 w 14"/>
                <a:gd name="T7" fmla="*/ 9 h 17"/>
                <a:gd name="T8" fmla="*/ 8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8" y="0"/>
                  </a:moveTo>
                  <a:cubicBezTo>
                    <a:pt x="4" y="0"/>
                    <a:pt x="1" y="4"/>
                    <a:pt x="1" y="8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10" y="17"/>
                    <a:pt x="13" y="14"/>
                    <a:pt x="14" y="9"/>
                  </a:cubicBezTo>
                  <a:cubicBezTo>
                    <a:pt x="14" y="5"/>
                    <a:pt x="11" y="1"/>
                    <a:pt x="8" y="0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7"/>
            <p:cNvSpPr>
              <a:spLocks/>
            </p:cNvSpPr>
            <p:nvPr/>
          </p:nvSpPr>
          <p:spPr bwMode="gray">
            <a:xfrm>
              <a:off x="9955017" y="3683878"/>
              <a:ext cx="13253" cy="15982"/>
            </a:xfrm>
            <a:custGeom>
              <a:avLst/>
              <a:gdLst>
                <a:gd name="T0" fmla="*/ 8 w 14"/>
                <a:gd name="T1" fmla="*/ 0 h 17"/>
                <a:gd name="T2" fmla="*/ 1 w 14"/>
                <a:gd name="T3" fmla="*/ 8 h 17"/>
                <a:gd name="T4" fmla="*/ 6 w 14"/>
                <a:gd name="T5" fmla="*/ 17 h 17"/>
                <a:gd name="T6" fmla="*/ 13 w 14"/>
                <a:gd name="T7" fmla="*/ 9 h 17"/>
                <a:gd name="T8" fmla="*/ 8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8" y="0"/>
                  </a:moveTo>
                  <a:cubicBezTo>
                    <a:pt x="4" y="0"/>
                    <a:pt x="1" y="3"/>
                    <a:pt x="1" y="8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10" y="17"/>
                    <a:pt x="13" y="14"/>
                    <a:pt x="13" y="9"/>
                  </a:cubicBezTo>
                  <a:cubicBezTo>
                    <a:pt x="14" y="5"/>
                    <a:pt x="11" y="1"/>
                    <a:pt x="8" y="0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8"/>
            <p:cNvSpPr>
              <a:spLocks/>
            </p:cNvSpPr>
            <p:nvPr/>
          </p:nvSpPr>
          <p:spPr bwMode="gray">
            <a:xfrm>
              <a:off x="9861466" y="3609427"/>
              <a:ext cx="139936" cy="70942"/>
            </a:xfrm>
            <a:custGeom>
              <a:avLst/>
              <a:gdLst>
                <a:gd name="T0" fmla="*/ 76 w 152"/>
                <a:gd name="T1" fmla="*/ 0 h 77"/>
                <a:gd name="T2" fmla="*/ 16 w 152"/>
                <a:gd name="T3" fmla="*/ 77 h 77"/>
                <a:gd name="T4" fmla="*/ 96 w 152"/>
                <a:gd name="T5" fmla="*/ 65 h 77"/>
                <a:gd name="T6" fmla="*/ 135 w 152"/>
                <a:gd name="T7" fmla="*/ 76 h 77"/>
                <a:gd name="T8" fmla="*/ 76 w 152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77">
                  <a:moveTo>
                    <a:pt x="76" y="0"/>
                  </a:moveTo>
                  <a:cubicBezTo>
                    <a:pt x="0" y="1"/>
                    <a:pt x="16" y="77"/>
                    <a:pt x="16" y="77"/>
                  </a:cubicBezTo>
                  <a:cubicBezTo>
                    <a:pt x="16" y="77"/>
                    <a:pt x="69" y="61"/>
                    <a:pt x="96" y="65"/>
                  </a:cubicBezTo>
                  <a:cubicBezTo>
                    <a:pt x="126" y="69"/>
                    <a:pt x="135" y="76"/>
                    <a:pt x="135" y="76"/>
                  </a:cubicBezTo>
                  <a:cubicBezTo>
                    <a:pt x="135" y="76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168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9"/>
            <p:cNvSpPr>
              <a:spLocks/>
            </p:cNvSpPr>
            <p:nvPr/>
          </p:nvSpPr>
          <p:spPr bwMode="gray">
            <a:xfrm>
              <a:off x="9898107" y="3614105"/>
              <a:ext cx="104854" cy="64316"/>
            </a:xfrm>
            <a:custGeom>
              <a:avLst/>
              <a:gdLst>
                <a:gd name="T0" fmla="*/ 87 w 114"/>
                <a:gd name="T1" fmla="*/ 15 h 70"/>
                <a:gd name="T2" fmla="*/ 0 w 114"/>
                <a:gd name="T3" fmla="*/ 65 h 70"/>
                <a:gd name="T4" fmla="*/ 56 w 114"/>
                <a:gd name="T5" fmla="*/ 59 h 70"/>
                <a:gd name="T6" fmla="*/ 94 w 114"/>
                <a:gd name="T7" fmla="*/ 70 h 70"/>
                <a:gd name="T8" fmla="*/ 95 w 114"/>
                <a:gd name="T9" fmla="*/ 70 h 70"/>
                <a:gd name="T10" fmla="*/ 113 w 114"/>
                <a:gd name="T11" fmla="*/ 45 h 70"/>
                <a:gd name="T12" fmla="*/ 87 w 114"/>
                <a:gd name="T13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0">
                  <a:moveTo>
                    <a:pt x="87" y="15"/>
                  </a:moveTo>
                  <a:cubicBezTo>
                    <a:pt x="41" y="0"/>
                    <a:pt x="1" y="46"/>
                    <a:pt x="0" y="65"/>
                  </a:cubicBezTo>
                  <a:cubicBezTo>
                    <a:pt x="18" y="61"/>
                    <a:pt x="41" y="57"/>
                    <a:pt x="56" y="59"/>
                  </a:cubicBezTo>
                  <a:cubicBezTo>
                    <a:pt x="81" y="63"/>
                    <a:pt x="92" y="69"/>
                    <a:pt x="94" y="70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5" y="64"/>
                    <a:pt x="112" y="55"/>
                    <a:pt x="113" y="45"/>
                  </a:cubicBezTo>
                  <a:cubicBezTo>
                    <a:pt x="114" y="30"/>
                    <a:pt x="105" y="21"/>
                    <a:pt x="87" y="15"/>
                  </a:cubicBezTo>
                  <a:close/>
                </a:path>
              </a:pathLst>
            </a:custGeom>
            <a:solidFill>
              <a:srgbClr val="229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20"/>
            <p:cNvSpPr>
              <a:spLocks/>
            </p:cNvSpPr>
            <p:nvPr/>
          </p:nvSpPr>
          <p:spPr bwMode="gray">
            <a:xfrm>
              <a:off x="9933968" y="3775090"/>
              <a:ext cx="117718" cy="114210"/>
            </a:xfrm>
            <a:custGeom>
              <a:avLst/>
              <a:gdLst>
                <a:gd name="T0" fmla="*/ 62 w 128"/>
                <a:gd name="T1" fmla="*/ 74 h 124"/>
                <a:gd name="T2" fmla="*/ 35 w 128"/>
                <a:gd name="T3" fmla="*/ 17 h 124"/>
                <a:gd name="T4" fmla="*/ 17 w 128"/>
                <a:gd name="T5" fmla="*/ 0 h 124"/>
                <a:gd name="T6" fmla="*/ 0 w 128"/>
                <a:gd name="T7" fmla="*/ 18 h 124"/>
                <a:gd name="T8" fmla="*/ 42 w 128"/>
                <a:gd name="T9" fmla="*/ 102 h 124"/>
                <a:gd name="T10" fmla="*/ 128 w 128"/>
                <a:gd name="T11" fmla="*/ 111 h 124"/>
                <a:gd name="T12" fmla="*/ 118 w 128"/>
                <a:gd name="T13" fmla="*/ 78 h 124"/>
                <a:gd name="T14" fmla="*/ 62 w 128"/>
                <a:gd name="T15" fmla="*/ 7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4">
                  <a:moveTo>
                    <a:pt x="62" y="74"/>
                  </a:moveTo>
                  <a:cubicBezTo>
                    <a:pt x="34" y="54"/>
                    <a:pt x="35" y="18"/>
                    <a:pt x="35" y="17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69"/>
                    <a:pt x="42" y="102"/>
                  </a:cubicBezTo>
                  <a:cubicBezTo>
                    <a:pt x="69" y="124"/>
                    <a:pt x="128" y="111"/>
                    <a:pt x="128" y="111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76" y="84"/>
                    <a:pt x="62" y="74"/>
                  </a:cubicBezTo>
                  <a:close/>
                </a:path>
              </a:pathLst>
            </a:custGeom>
            <a:solidFill>
              <a:srgbClr val="229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21"/>
            <p:cNvSpPr>
              <a:spLocks/>
            </p:cNvSpPr>
            <p:nvPr/>
          </p:nvSpPr>
          <p:spPr bwMode="gray">
            <a:xfrm>
              <a:off x="9841977" y="3758718"/>
              <a:ext cx="124344" cy="163713"/>
            </a:xfrm>
            <a:custGeom>
              <a:avLst/>
              <a:gdLst>
                <a:gd name="T0" fmla="*/ 114 w 135"/>
                <a:gd name="T1" fmla="*/ 2 h 178"/>
                <a:gd name="T2" fmla="*/ 49 w 135"/>
                <a:gd name="T3" fmla="*/ 0 h 178"/>
                <a:gd name="T4" fmla="*/ 22 w 135"/>
                <a:gd name="T5" fmla="*/ 26 h 178"/>
                <a:gd name="T6" fmla="*/ 0 w 135"/>
                <a:gd name="T7" fmla="*/ 178 h 178"/>
                <a:gd name="T8" fmla="*/ 113 w 135"/>
                <a:gd name="T9" fmla="*/ 178 h 178"/>
                <a:gd name="T10" fmla="*/ 135 w 135"/>
                <a:gd name="T11" fmla="*/ 24 h 178"/>
                <a:gd name="T12" fmla="*/ 114 w 135"/>
                <a:gd name="T13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78">
                  <a:moveTo>
                    <a:pt x="114" y="2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34" y="0"/>
                    <a:pt x="22" y="11"/>
                    <a:pt x="22" y="2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5" y="12"/>
                    <a:pt x="126" y="2"/>
                    <a:pt x="114" y="2"/>
                  </a:cubicBezTo>
                  <a:close/>
                </a:path>
              </a:pathLst>
            </a:custGeom>
            <a:solidFill>
              <a:srgbClr val="168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22"/>
            <p:cNvSpPr>
              <a:spLocks/>
            </p:cNvSpPr>
            <p:nvPr/>
          </p:nvSpPr>
          <p:spPr bwMode="gray">
            <a:xfrm>
              <a:off x="9879786" y="3775090"/>
              <a:ext cx="117718" cy="114210"/>
            </a:xfrm>
            <a:custGeom>
              <a:avLst/>
              <a:gdLst>
                <a:gd name="T0" fmla="*/ 62 w 128"/>
                <a:gd name="T1" fmla="*/ 74 h 124"/>
                <a:gd name="T2" fmla="*/ 34 w 128"/>
                <a:gd name="T3" fmla="*/ 17 h 124"/>
                <a:gd name="T4" fmla="*/ 17 w 128"/>
                <a:gd name="T5" fmla="*/ 0 h 124"/>
                <a:gd name="T6" fmla="*/ 0 w 128"/>
                <a:gd name="T7" fmla="*/ 18 h 124"/>
                <a:gd name="T8" fmla="*/ 42 w 128"/>
                <a:gd name="T9" fmla="*/ 102 h 124"/>
                <a:gd name="T10" fmla="*/ 128 w 128"/>
                <a:gd name="T11" fmla="*/ 111 h 124"/>
                <a:gd name="T12" fmla="*/ 117 w 128"/>
                <a:gd name="T13" fmla="*/ 78 h 124"/>
                <a:gd name="T14" fmla="*/ 62 w 128"/>
                <a:gd name="T15" fmla="*/ 7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4">
                  <a:moveTo>
                    <a:pt x="62" y="74"/>
                  </a:moveTo>
                  <a:cubicBezTo>
                    <a:pt x="33" y="54"/>
                    <a:pt x="34" y="18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21"/>
                    <a:pt x="0" y="69"/>
                    <a:pt x="42" y="102"/>
                  </a:cubicBezTo>
                  <a:cubicBezTo>
                    <a:pt x="68" y="124"/>
                    <a:pt x="128" y="111"/>
                    <a:pt x="128" y="111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7" y="78"/>
                    <a:pt x="75" y="84"/>
                    <a:pt x="62" y="74"/>
                  </a:cubicBezTo>
                  <a:close/>
                </a:path>
              </a:pathLst>
            </a:custGeom>
            <a:solidFill>
              <a:srgbClr val="45A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23"/>
            <p:cNvSpPr>
              <a:spLocks/>
            </p:cNvSpPr>
            <p:nvPr/>
          </p:nvSpPr>
          <p:spPr bwMode="gray">
            <a:xfrm>
              <a:off x="9841977" y="3922432"/>
              <a:ext cx="144613" cy="141885"/>
            </a:xfrm>
            <a:custGeom>
              <a:avLst/>
              <a:gdLst>
                <a:gd name="T0" fmla="*/ 143 w 157"/>
                <a:gd name="T1" fmla="*/ 0 h 154"/>
                <a:gd name="T2" fmla="*/ 0 w 157"/>
                <a:gd name="T3" fmla="*/ 0 h 154"/>
                <a:gd name="T4" fmla="*/ 0 w 157"/>
                <a:gd name="T5" fmla="*/ 5 h 154"/>
                <a:gd name="T6" fmla="*/ 38 w 157"/>
                <a:gd name="T7" fmla="*/ 43 h 154"/>
                <a:gd name="T8" fmla="*/ 92 w 157"/>
                <a:gd name="T9" fmla="*/ 43 h 154"/>
                <a:gd name="T10" fmla="*/ 78 w 157"/>
                <a:gd name="T11" fmla="*/ 154 h 154"/>
                <a:gd name="T12" fmla="*/ 132 w 157"/>
                <a:gd name="T13" fmla="*/ 154 h 154"/>
                <a:gd name="T14" fmla="*/ 156 w 157"/>
                <a:gd name="T15" fmla="*/ 16 h 154"/>
                <a:gd name="T16" fmla="*/ 143 w 157"/>
                <a:gd name="T1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4">
                  <a:moveTo>
                    <a:pt x="1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6"/>
                    <a:pt x="17" y="43"/>
                    <a:pt x="38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7" y="7"/>
                    <a:pt x="151" y="0"/>
                    <a:pt x="143" y="0"/>
                  </a:cubicBezTo>
                  <a:close/>
                </a:path>
              </a:pathLst>
            </a:custGeom>
            <a:solidFill>
              <a:srgbClr val="45A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0" name="Oval 24"/>
            <p:cNvSpPr>
              <a:spLocks noChangeArrowheads="1"/>
            </p:cNvSpPr>
            <p:nvPr/>
          </p:nvSpPr>
          <p:spPr bwMode="gray">
            <a:xfrm>
              <a:off x="9657604" y="4089263"/>
              <a:ext cx="126293" cy="127073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1" name="Oval 25"/>
            <p:cNvSpPr>
              <a:spLocks noChangeArrowheads="1"/>
            </p:cNvSpPr>
            <p:nvPr/>
          </p:nvSpPr>
          <p:spPr bwMode="gray">
            <a:xfrm>
              <a:off x="9664231" y="4095500"/>
              <a:ext cx="113430" cy="114210"/>
            </a:xfrm>
            <a:prstGeom prst="ellipse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2" name="Oval 26"/>
            <p:cNvSpPr>
              <a:spLocks noChangeArrowheads="1"/>
            </p:cNvSpPr>
            <p:nvPr/>
          </p:nvSpPr>
          <p:spPr bwMode="gray">
            <a:xfrm>
              <a:off x="9679823" y="4112261"/>
              <a:ext cx="81077" cy="81077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3" name="Oval 27"/>
            <p:cNvSpPr>
              <a:spLocks noChangeArrowheads="1"/>
            </p:cNvSpPr>
            <p:nvPr/>
          </p:nvSpPr>
          <p:spPr bwMode="gray">
            <a:xfrm>
              <a:off x="9682551" y="4114990"/>
              <a:ext cx="75620" cy="7523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28"/>
            <p:cNvSpPr>
              <a:spLocks/>
            </p:cNvSpPr>
            <p:nvPr/>
          </p:nvSpPr>
          <p:spPr bwMode="gray">
            <a:xfrm>
              <a:off x="9783897" y="4125124"/>
              <a:ext cx="275194" cy="54961"/>
            </a:xfrm>
            <a:custGeom>
              <a:avLst/>
              <a:gdLst>
                <a:gd name="T0" fmla="*/ 0 w 299"/>
                <a:gd name="T1" fmla="*/ 20 h 60"/>
                <a:gd name="T2" fmla="*/ 40 w 299"/>
                <a:gd name="T3" fmla="*/ 60 h 60"/>
                <a:gd name="T4" fmla="*/ 259 w 299"/>
                <a:gd name="T5" fmla="*/ 60 h 60"/>
                <a:gd name="T6" fmla="*/ 299 w 299"/>
                <a:gd name="T7" fmla="*/ 20 h 60"/>
                <a:gd name="T8" fmla="*/ 299 w 299"/>
                <a:gd name="T9" fmla="*/ 0 h 60"/>
                <a:gd name="T10" fmla="*/ 0 w 299"/>
                <a:gd name="T11" fmla="*/ 0 h 60"/>
                <a:gd name="T12" fmla="*/ 0 w 299"/>
                <a:gd name="T13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60">
                  <a:moveTo>
                    <a:pt x="0" y="20"/>
                  </a:moveTo>
                  <a:cubicBezTo>
                    <a:pt x="0" y="42"/>
                    <a:pt x="18" y="60"/>
                    <a:pt x="40" y="60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81" y="60"/>
                    <a:pt x="299" y="42"/>
                    <a:pt x="299" y="2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29"/>
            <p:cNvSpPr>
              <a:spLocks/>
            </p:cNvSpPr>
            <p:nvPr/>
          </p:nvSpPr>
          <p:spPr bwMode="gray">
            <a:xfrm>
              <a:off x="9820928" y="3937244"/>
              <a:ext cx="104854" cy="29235"/>
            </a:xfrm>
            <a:custGeom>
              <a:avLst/>
              <a:gdLst>
                <a:gd name="T0" fmla="*/ 100 w 114"/>
                <a:gd name="T1" fmla="*/ 13 h 32"/>
                <a:gd name="T2" fmla="*/ 21 w 114"/>
                <a:gd name="T3" fmla="*/ 1 h 32"/>
                <a:gd name="T4" fmla="*/ 2 w 114"/>
                <a:gd name="T5" fmla="*/ 16 h 32"/>
                <a:gd name="T6" fmla="*/ 0 w 114"/>
                <a:gd name="T7" fmla="*/ 32 h 32"/>
                <a:gd name="T8" fmla="*/ 114 w 114"/>
                <a:gd name="T9" fmla="*/ 32 h 32"/>
                <a:gd name="T10" fmla="*/ 114 w 114"/>
                <a:gd name="T11" fmla="*/ 29 h 32"/>
                <a:gd name="T12" fmla="*/ 100 w 114"/>
                <a:gd name="T1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2">
                  <a:moveTo>
                    <a:pt x="100" y="13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11" y="0"/>
                    <a:pt x="3" y="7"/>
                    <a:pt x="2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21"/>
                    <a:pt x="108" y="14"/>
                    <a:pt x="100" y="13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30"/>
            <p:cNvSpPr>
              <a:spLocks/>
            </p:cNvSpPr>
            <p:nvPr/>
          </p:nvSpPr>
          <p:spPr bwMode="gray">
            <a:xfrm>
              <a:off x="9617456" y="4023778"/>
              <a:ext cx="206201" cy="129022"/>
            </a:xfrm>
            <a:custGeom>
              <a:avLst/>
              <a:gdLst>
                <a:gd name="T0" fmla="*/ 165 w 224"/>
                <a:gd name="T1" fmla="*/ 0 h 140"/>
                <a:gd name="T2" fmla="*/ 59 w 224"/>
                <a:gd name="T3" fmla="*/ 0 h 140"/>
                <a:gd name="T4" fmla="*/ 0 w 224"/>
                <a:gd name="T5" fmla="*/ 59 h 140"/>
                <a:gd name="T6" fmla="*/ 0 w 224"/>
                <a:gd name="T7" fmla="*/ 140 h 140"/>
                <a:gd name="T8" fmla="*/ 224 w 224"/>
                <a:gd name="T9" fmla="*/ 140 h 140"/>
                <a:gd name="T10" fmla="*/ 224 w 224"/>
                <a:gd name="T11" fmla="*/ 59 h 140"/>
                <a:gd name="T12" fmla="*/ 165 w 224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40">
                  <a:moveTo>
                    <a:pt x="165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7" y="0"/>
                    <a:pt x="0" y="26"/>
                    <a:pt x="0" y="5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26"/>
                    <a:pt x="198" y="0"/>
                    <a:pt x="165" y="0"/>
                  </a:cubicBezTo>
                  <a:close/>
                </a:path>
              </a:pathLst>
            </a:cu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31"/>
            <p:cNvSpPr>
              <a:spLocks/>
            </p:cNvSpPr>
            <p:nvPr/>
          </p:nvSpPr>
          <p:spPr bwMode="gray">
            <a:xfrm>
              <a:off x="9823656" y="3860844"/>
              <a:ext cx="303649" cy="264280"/>
            </a:xfrm>
            <a:custGeom>
              <a:avLst/>
              <a:gdLst>
                <a:gd name="T0" fmla="*/ 253 w 330"/>
                <a:gd name="T1" fmla="*/ 0 h 287"/>
                <a:gd name="T2" fmla="*/ 233 w 330"/>
                <a:gd name="T3" fmla="*/ 5 h 287"/>
                <a:gd name="T4" fmla="*/ 275 w 330"/>
                <a:gd name="T5" fmla="*/ 221 h 287"/>
                <a:gd name="T6" fmla="*/ 227 w 330"/>
                <a:gd name="T7" fmla="*/ 269 h 287"/>
                <a:gd name="T8" fmla="*/ 0 w 330"/>
                <a:gd name="T9" fmla="*/ 269 h 287"/>
                <a:gd name="T10" fmla="*/ 0 w 330"/>
                <a:gd name="T11" fmla="*/ 287 h 287"/>
                <a:gd name="T12" fmla="*/ 330 w 330"/>
                <a:gd name="T13" fmla="*/ 287 h 287"/>
                <a:gd name="T14" fmla="*/ 329 w 330"/>
                <a:gd name="T15" fmla="*/ 249 h 287"/>
                <a:gd name="T16" fmla="*/ 253 w 330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287">
                  <a:moveTo>
                    <a:pt x="253" y="0"/>
                  </a:moveTo>
                  <a:cubicBezTo>
                    <a:pt x="233" y="5"/>
                    <a:pt x="233" y="5"/>
                    <a:pt x="233" y="5"/>
                  </a:cubicBezTo>
                  <a:cubicBezTo>
                    <a:pt x="233" y="5"/>
                    <a:pt x="275" y="126"/>
                    <a:pt x="275" y="221"/>
                  </a:cubicBezTo>
                  <a:cubicBezTo>
                    <a:pt x="275" y="247"/>
                    <a:pt x="253" y="269"/>
                    <a:pt x="227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30" y="287"/>
                    <a:pt x="330" y="287"/>
                    <a:pt x="330" y="287"/>
                  </a:cubicBezTo>
                  <a:cubicBezTo>
                    <a:pt x="329" y="249"/>
                    <a:pt x="329" y="249"/>
                    <a:pt x="329" y="249"/>
                  </a:cubicBezTo>
                  <a:cubicBezTo>
                    <a:pt x="329" y="129"/>
                    <a:pt x="253" y="0"/>
                    <a:pt x="253" y="0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32"/>
            <p:cNvSpPr>
              <a:spLocks/>
            </p:cNvSpPr>
            <p:nvPr/>
          </p:nvSpPr>
          <p:spPr bwMode="gray">
            <a:xfrm>
              <a:off x="10019722" y="4044047"/>
              <a:ext cx="190609" cy="108752"/>
            </a:xfrm>
            <a:custGeom>
              <a:avLst/>
              <a:gdLst>
                <a:gd name="T0" fmla="*/ 112 w 207"/>
                <a:gd name="T1" fmla="*/ 0 h 118"/>
                <a:gd name="T2" fmla="*/ 112 w 207"/>
                <a:gd name="T3" fmla="*/ 0 h 118"/>
                <a:gd name="T4" fmla="*/ 0 w 207"/>
                <a:gd name="T5" fmla="*/ 112 h 118"/>
                <a:gd name="T6" fmla="*/ 0 w 207"/>
                <a:gd name="T7" fmla="*/ 118 h 118"/>
                <a:gd name="T8" fmla="*/ 43 w 207"/>
                <a:gd name="T9" fmla="*/ 118 h 118"/>
                <a:gd name="T10" fmla="*/ 112 w 207"/>
                <a:gd name="T11" fmla="*/ 49 h 118"/>
                <a:gd name="T12" fmla="*/ 164 w 207"/>
                <a:gd name="T13" fmla="*/ 74 h 118"/>
                <a:gd name="T14" fmla="*/ 207 w 207"/>
                <a:gd name="T15" fmla="*/ 53 h 118"/>
                <a:gd name="T16" fmla="*/ 112 w 207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118">
                  <a:moveTo>
                    <a:pt x="112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8"/>
                    <a:pt x="0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80"/>
                    <a:pt x="74" y="49"/>
                    <a:pt x="112" y="49"/>
                  </a:cubicBezTo>
                  <a:cubicBezTo>
                    <a:pt x="133" y="49"/>
                    <a:pt x="152" y="59"/>
                    <a:pt x="164" y="74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188" y="21"/>
                    <a:pt x="152" y="0"/>
                    <a:pt x="112" y="0"/>
                  </a:cubicBezTo>
                  <a:close/>
                </a:path>
              </a:pathLst>
            </a:cu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9" name="Oval 33"/>
            <p:cNvSpPr>
              <a:spLocks noChangeArrowheads="1"/>
            </p:cNvSpPr>
            <p:nvPr/>
          </p:nvSpPr>
          <p:spPr bwMode="gray">
            <a:xfrm>
              <a:off x="10059091" y="4089263"/>
              <a:ext cx="127073" cy="127073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0" name="Oval 34"/>
            <p:cNvSpPr>
              <a:spLocks noChangeArrowheads="1"/>
            </p:cNvSpPr>
            <p:nvPr/>
          </p:nvSpPr>
          <p:spPr bwMode="gray">
            <a:xfrm>
              <a:off x="10065718" y="4095500"/>
              <a:ext cx="114209" cy="114210"/>
            </a:xfrm>
            <a:prstGeom prst="ellipse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1" name="Oval 35"/>
            <p:cNvSpPr>
              <a:spLocks noChangeArrowheads="1"/>
            </p:cNvSpPr>
            <p:nvPr/>
          </p:nvSpPr>
          <p:spPr bwMode="gray">
            <a:xfrm>
              <a:off x="10082089" y="4112261"/>
              <a:ext cx="81077" cy="81077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2" name="Oval 36"/>
            <p:cNvSpPr>
              <a:spLocks noChangeArrowheads="1"/>
            </p:cNvSpPr>
            <p:nvPr/>
          </p:nvSpPr>
          <p:spPr bwMode="gray">
            <a:xfrm>
              <a:off x="10085207" y="4114990"/>
              <a:ext cx="75230" cy="7523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37"/>
            <p:cNvSpPr>
              <a:spLocks/>
            </p:cNvSpPr>
            <p:nvPr/>
          </p:nvSpPr>
          <p:spPr bwMode="gray">
            <a:xfrm>
              <a:off x="9982692" y="3854218"/>
              <a:ext cx="78349" cy="12863"/>
            </a:xfrm>
            <a:custGeom>
              <a:avLst/>
              <a:gdLst>
                <a:gd name="T0" fmla="*/ 0 w 85"/>
                <a:gd name="T1" fmla="*/ 7 h 14"/>
                <a:gd name="T2" fmla="*/ 7 w 85"/>
                <a:gd name="T3" fmla="*/ 14 h 14"/>
                <a:gd name="T4" fmla="*/ 85 w 85"/>
                <a:gd name="T5" fmla="*/ 14 h 14"/>
                <a:gd name="T6" fmla="*/ 85 w 85"/>
                <a:gd name="T7" fmla="*/ 0 h 14"/>
                <a:gd name="T8" fmla="*/ 7 w 85"/>
                <a:gd name="T9" fmla="*/ 0 h 14"/>
                <a:gd name="T10" fmla="*/ 0 w 85"/>
                <a:gd name="T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38"/>
            <p:cNvSpPr>
              <a:spLocks/>
            </p:cNvSpPr>
            <p:nvPr/>
          </p:nvSpPr>
          <p:spPr bwMode="gray">
            <a:xfrm>
              <a:off x="10059091" y="3826542"/>
              <a:ext cx="39759" cy="58079"/>
            </a:xfrm>
            <a:custGeom>
              <a:avLst/>
              <a:gdLst>
                <a:gd name="T0" fmla="*/ 0 w 43"/>
                <a:gd name="T1" fmla="*/ 31 h 63"/>
                <a:gd name="T2" fmla="*/ 26 w 43"/>
                <a:gd name="T3" fmla="*/ 61 h 63"/>
                <a:gd name="T4" fmla="*/ 43 w 43"/>
                <a:gd name="T5" fmla="*/ 63 h 63"/>
                <a:gd name="T6" fmla="*/ 43 w 43"/>
                <a:gd name="T7" fmla="*/ 0 h 63"/>
                <a:gd name="T8" fmla="*/ 26 w 43"/>
                <a:gd name="T9" fmla="*/ 2 h 63"/>
                <a:gd name="T10" fmla="*/ 0 w 43"/>
                <a:gd name="T1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3">
                  <a:moveTo>
                    <a:pt x="0" y="31"/>
                  </a:moveTo>
                  <a:cubicBezTo>
                    <a:pt x="0" y="46"/>
                    <a:pt x="11" y="59"/>
                    <a:pt x="26" y="61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1" y="4"/>
                    <a:pt x="0" y="16"/>
                    <a:pt x="0" y="31"/>
                  </a:cubicBezTo>
                  <a:close/>
                </a:path>
              </a:pathLst>
            </a:cu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39"/>
            <p:cNvSpPr>
              <a:spLocks/>
            </p:cNvSpPr>
            <p:nvPr/>
          </p:nvSpPr>
          <p:spPr bwMode="gray">
            <a:xfrm>
              <a:off x="10098850" y="3826542"/>
              <a:ext cx="12084" cy="58079"/>
            </a:xfrm>
            <a:custGeom>
              <a:avLst/>
              <a:gdLst>
                <a:gd name="T0" fmla="*/ 0 w 13"/>
                <a:gd name="T1" fmla="*/ 0 h 63"/>
                <a:gd name="T2" fmla="*/ 0 w 13"/>
                <a:gd name="T3" fmla="*/ 63 h 63"/>
                <a:gd name="T4" fmla="*/ 13 w 13"/>
                <a:gd name="T5" fmla="*/ 50 h 63"/>
                <a:gd name="T6" fmla="*/ 13 w 13"/>
                <a:gd name="T7" fmla="*/ 13 h 63"/>
                <a:gd name="T8" fmla="*/ 0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0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7" y="63"/>
                    <a:pt x="13" y="57"/>
                    <a:pt x="13" y="5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6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40"/>
            <p:cNvSpPr>
              <a:spLocks/>
            </p:cNvSpPr>
            <p:nvPr/>
          </p:nvSpPr>
          <p:spPr bwMode="gray">
            <a:xfrm>
              <a:off x="11078400" y="3483134"/>
              <a:ext cx="442805" cy="733202"/>
            </a:xfrm>
            <a:custGeom>
              <a:avLst/>
              <a:gdLst>
                <a:gd name="T0" fmla="*/ 0 w 1136"/>
                <a:gd name="T1" fmla="*/ 1881 h 1881"/>
                <a:gd name="T2" fmla="*/ 121 w 1136"/>
                <a:gd name="T3" fmla="*/ 1881 h 1881"/>
                <a:gd name="T4" fmla="*/ 121 w 1136"/>
                <a:gd name="T5" fmla="*/ 121 h 1881"/>
                <a:gd name="T6" fmla="*/ 1018 w 1136"/>
                <a:gd name="T7" fmla="*/ 121 h 1881"/>
                <a:gd name="T8" fmla="*/ 1018 w 1136"/>
                <a:gd name="T9" fmla="*/ 1881 h 1881"/>
                <a:gd name="T10" fmla="*/ 1136 w 1136"/>
                <a:gd name="T11" fmla="*/ 1881 h 1881"/>
                <a:gd name="T12" fmla="*/ 1136 w 1136"/>
                <a:gd name="T13" fmla="*/ 0 h 1881"/>
                <a:gd name="T14" fmla="*/ 0 w 1136"/>
                <a:gd name="T15" fmla="*/ 0 h 1881"/>
                <a:gd name="T16" fmla="*/ 0 w 1136"/>
                <a:gd name="T17" fmla="*/ 1881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6" h="1881">
                  <a:moveTo>
                    <a:pt x="0" y="1881"/>
                  </a:moveTo>
                  <a:lnTo>
                    <a:pt x="121" y="1881"/>
                  </a:lnTo>
                  <a:lnTo>
                    <a:pt x="121" y="121"/>
                  </a:lnTo>
                  <a:lnTo>
                    <a:pt x="1018" y="121"/>
                  </a:lnTo>
                  <a:lnTo>
                    <a:pt x="1018" y="1881"/>
                  </a:lnTo>
                  <a:lnTo>
                    <a:pt x="1136" y="1881"/>
                  </a:lnTo>
                  <a:lnTo>
                    <a:pt x="1136" y="0"/>
                  </a:lnTo>
                  <a:lnTo>
                    <a:pt x="0" y="0"/>
                  </a:lnTo>
                  <a:lnTo>
                    <a:pt x="0" y="1881"/>
                  </a:lnTo>
                  <a:close/>
                </a:path>
              </a:pathLst>
            </a:cu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7" name="Rectangle 41"/>
            <p:cNvSpPr>
              <a:spLocks noChangeArrowheads="1"/>
            </p:cNvSpPr>
            <p:nvPr/>
          </p:nvSpPr>
          <p:spPr bwMode="gray">
            <a:xfrm>
              <a:off x="11123616" y="3530299"/>
              <a:ext cx="351593" cy="686036"/>
            </a:xfrm>
            <a:prstGeom prst="rect">
              <a:avLst/>
            </a:pr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8" name="Rectangle 42"/>
            <p:cNvSpPr>
              <a:spLocks noChangeArrowheads="1"/>
            </p:cNvSpPr>
            <p:nvPr/>
          </p:nvSpPr>
          <p:spPr bwMode="gray">
            <a:xfrm>
              <a:off x="11166883" y="4036641"/>
              <a:ext cx="262331" cy="117718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43"/>
            <p:cNvSpPr>
              <a:spLocks/>
            </p:cNvSpPr>
            <p:nvPr/>
          </p:nvSpPr>
          <p:spPr bwMode="gray">
            <a:xfrm>
              <a:off x="11166883" y="3609427"/>
              <a:ext cx="262331" cy="388624"/>
            </a:xfrm>
            <a:custGeom>
              <a:avLst/>
              <a:gdLst>
                <a:gd name="T0" fmla="*/ 0 w 285"/>
                <a:gd name="T1" fmla="*/ 41 h 422"/>
                <a:gd name="T2" fmla="*/ 0 w 285"/>
                <a:gd name="T3" fmla="*/ 422 h 422"/>
                <a:gd name="T4" fmla="*/ 285 w 285"/>
                <a:gd name="T5" fmla="*/ 422 h 422"/>
                <a:gd name="T6" fmla="*/ 285 w 285"/>
                <a:gd name="T7" fmla="*/ 41 h 422"/>
                <a:gd name="T8" fmla="*/ 143 w 285"/>
                <a:gd name="T9" fmla="*/ 0 h 422"/>
                <a:gd name="T10" fmla="*/ 0 w 285"/>
                <a:gd name="T11" fmla="*/ 4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22">
                  <a:moveTo>
                    <a:pt x="0" y="41"/>
                  </a:moveTo>
                  <a:cubicBezTo>
                    <a:pt x="0" y="422"/>
                    <a:pt x="0" y="422"/>
                    <a:pt x="0" y="422"/>
                  </a:cubicBezTo>
                  <a:cubicBezTo>
                    <a:pt x="285" y="422"/>
                    <a:pt x="285" y="422"/>
                    <a:pt x="285" y="422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5" y="41"/>
                    <a:pt x="235" y="0"/>
                    <a:pt x="143" y="0"/>
                  </a:cubicBezTo>
                  <a:cubicBezTo>
                    <a:pt x="52" y="0"/>
                    <a:pt x="0" y="41"/>
                    <a:pt x="0" y="41"/>
                  </a:cubicBezTo>
                  <a:close/>
                </a:path>
              </a:pathLst>
            </a:cu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0" name="Oval 44"/>
            <p:cNvSpPr>
              <a:spLocks noChangeArrowheads="1"/>
            </p:cNvSpPr>
            <p:nvPr/>
          </p:nvSpPr>
          <p:spPr bwMode="gray">
            <a:xfrm>
              <a:off x="11131022" y="3876436"/>
              <a:ext cx="32353" cy="31183"/>
            </a:xfrm>
            <a:prstGeom prst="ellipse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45"/>
            <p:cNvSpPr>
              <a:spLocks/>
            </p:cNvSpPr>
            <p:nvPr/>
          </p:nvSpPr>
          <p:spPr bwMode="gray">
            <a:xfrm>
              <a:off x="11089704" y="3886571"/>
              <a:ext cx="65096" cy="10914"/>
            </a:xfrm>
            <a:custGeom>
              <a:avLst/>
              <a:gdLst>
                <a:gd name="T0" fmla="*/ 64 w 71"/>
                <a:gd name="T1" fmla="*/ 0 h 12"/>
                <a:gd name="T2" fmla="*/ 6 w 71"/>
                <a:gd name="T3" fmla="*/ 0 h 12"/>
                <a:gd name="T4" fmla="*/ 0 w 71"/>
                <a:gd name="T5" fmla="*/ 6 h 12"/>
                <a:gd name="T6" fmla="*/ 6 w 71"/>
                <a:gd name="T7" fmla="*/ 12 h 12"/>
                <a:gd name="T8" fmla="*/ 64 w 71"/>
                <a:gd name="T9" fmla="*/ 12 h 12"/>
                <a:gd name="T10" fmla="*/ 71 w 71"/>
                <a:gd name="T11" fmla="*/ 6 h 12"/>
                <a:gd name="T12" fmla="*/ 64 w 7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8" y="12"/>
                    <a:pt x="71" y="10"/>
                    <a:pt x="71" y="6"/>
                  </a:cubicBezTo>
                  <a:cubicBezTo>
                    <a:pt x="71" y="3"/>
                    <a:pt x="68" y="0"/>
                    <a:pt x="64" y="0"/>
                  </a:cubicBezTo>
                  <a:close/>
                </a:path>
              </a:pathLst>
            </a:cu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46"/>
            <p:cNvSpPr>
              <a:spLocks/>
            </p:cNvSpPr>
            <p:nvPr/>
          </p:nvSpPr>
          <p:spPr bwMode="gray">
            <a:xfrm>
              <a:off x="10970817" y="3819526"/>
              <a:ext cx="54181" cy="52232"/>
            </a:xfrm>
            <a:custGeom>
              <a:avLst/>
              <a:gdLst>
                <a:gd name="T0" fmla="*/ 25 w 59"/>
                <a:gd name="T1" fmla="*/ 5 h 57"/>
                <a:gd name="T2" fmla="*/ 0 w 59"/>
                <a:gd name="T3" fmla="*/ 21 h 57"/>
                <a:gd name="T4" fmla="*/ 16 w 59"/>
                <a:gd name="T5" fmla="*/ 57 h 57"/>
                <a:gd name="T6" fmla="*/ 49 w 59"/>
                <a:gd name="T7" fmla="*/ 37 h 57"/>
                <a:gd name="T8" fmla="*/ 50 w 59"/>
                <a:gd name="T9" fmla="*/ 7 h 57"/>
                <a:gd name="T10" fmla="*/ 25 w 59"/>
                <a:gd name="T11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25" y="5"/>
                  </a:moveTo>
                  <a:cubicBezTo>
                    <a:pt x="19" y="10"/>
                    <a:pt x="10" y="16"/>
                    <a:pt x="0" y="21"/>
                  </a:cubicBezTo>
                  <a:cubicBezTo>
                    <a:pt x="5" y="33"/>
                    <a:pt x="12" y="47"/>
                    <a:pt x="16" y="57"/>
                  </a:cubicBezTo>
                  <a:cubicBezTo>
                    <a:pt x="29" y="51"/>
                    <a:pt x="40" y="44"/>
                    <a:pt x="49" y="37"/>
                  </a:cubicBezTo>
                  <a:cubicBezTo>
                    <a:pt x="59" y="29"/>
                    <a:pt x="59" y="15"/>
                    <a:pt x="50" y="7"/>
                  </a:cubicBezTo>
                  <a:cubicBezTo>
                    <a:pt x="43" y="0"/>
                    <a:pt x="33" y="0"/>
                    <a:pt x="25" y="5"/>
                  </a:cubicBezTo>
                  <a:close/>
                </a:path>
              </a:pathLst>
            </a:custGeom>
            <a:solidFill>
              <a:srgbClr val="149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47"/>
            <p:cNvSpPr>
              <a:spLocks/>
            </p:cNvSpPr>
            <p:nvPr/>
          </p:nvSpPr>
          <p:spPr bwMode="gray">
            <a:xfrm>
              <a:off x="10831661" y="3826542"/>
              <a:ext cx="153968" cy="66655"/>
            </a:xfrm>
            <a:custGeom>
              <a:avLst/>
              <a:gdLst>
                <a:gd name="T0" fmla="*/ 23 w 167"/>
                <a:gd name="T1" fmla="*/ 0 h 72"/>
                <a:gd name="T2" fmla="*/ 0 w 167"/>
                <a:gd name="T3" fmla="*/ 32 h 72"/>
                <a:gd name="T4" fmla="*/ 71 w 167"/>
                <a:gd name="T5" fmla="*/ 64 h 72"/>
                <a:gd name="T6" fmla="*/ 167 w 167"/>
                <a:gd name="T7" fmla="*/ 49 h 72"/>
                <a:gd name="T8" fmla="*/ 151 w 167"/>
                <a:gd name="T9" fmla="*/ 13 h 72"/>
                <a:gd name="T10" fmla="*/ 23 w 16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72">
                  <a:moveTo>
                    <a:pt x="23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25" y="50"/>
                    <a:pt x="48" y="60"/>
                    <a:pt x="71" y="64"/>
                  </a:cubicBezTo>
                  <a:cubicBezTo>
                    <a:pt x="106" y="72"/>
                    <a:pt x="140" y="63"/>
                    <a:pt x="167" y="49"/>
                  </a:cubicBezTo>
                  <a:cubicBezTo>
                    <a:pt x="163" y="39"/>
                    <a:pt x="156" y="25"/>
                    <a:pt x="151" y="13"/>
                  </a:cubicBezTo>
                  <a:cubicBezTo>
                    <a:pt x="121" y="28"/>
                    <a:pt x="75" y="37"/>
                    <a:pt x="23" y="0"/>
                  </a:cubicBezTo>
                  <a:close/>
                </a:path>
              </a:pathLst>
            </a:custGeom>
            <a:solidFill>
              <a:srgbClr val="D48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48"/>
            <p:cNvSpPr>
              <a:spLocks/>
            </p:cNvSpPr>
            <p:nvPr/>
          </p:nvSpPr>
          <p:spPr bwMode="gray">
            <a:xfrm>
              <a:off x="11010186" y="3776259"/>
              <a:ext cx="46385" cy="63536"/>
            </a:xfrm>
            <a:custGeom>
              <a:avLst/>
              <a:gdLst>
                <a:gd name="T0" fmla="*/ 0 w 119"/>
                <a:gd name="T1" fmla="*/ 163 h 163"/>
                <a:gd name="T2" fmla="*/ 119 w 119"/>
                <a:gd name="T3" fmla="*/ 163 h 163"/>
                <a:gd name="T4" fmla="*/ 119 w 119"/>
                <a:gd name="T5" fmla="*/ 0 h 163"/>
                <a:gd name="T6" fmla="*/ 3 w 119"/>
                <a:gd name="T7" fmla="*/ 0 h 163"/>
                <a:gd name="T8" fmla="*/ 0 w 119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63">
                  <a:moveTo>
                    <a:pt x="0" y="163"/>
                  </a:moveTo>
                  <a:lnTo>
                    <a:pt x="119" y="163"/>
                  </a:lnTo>
                  <a:lnTo>
                    <a:pt x="119" y="0"/>
                  </a:lnTo>
                  <a:lnTo>
                    <a:pt x="3" y="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D48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49"/>
            <p:cNvSpPr>
              <a:spLocks/>
            </p:cNvSpPr>
            <p:nvPr/>
          </p:nvSpPr>
          <p:spPr bwMode="gray">
            <a:xfrm>
              <a:off x="10966140" y="3652695"/>
              <a:ext cx="137987" cy="153969"/>
            </a:xfrm>
            <a:custGeom>
              <a:avLst/>
              <a:gdLst>
                <a:gd name="T0" fmla="*/ 75 w 150"/>
                <a:gd name="T1" fmla="*/ 0 h 167"/>
                <a:gd name="T2" fmla="*/ 0 w 150"/>
                <a:gd name="T3" fmla="*/ 65 h 167"/>
                <a:gd name="T4" fmla="*/ 75 w 150"/>
                <a:gd name="T5" fmla="*/ 167 h 167"/>
                <a:gd name="T6" fmla="*/ 150 w 150"/>
                <a:gd name="T7" fmla="*/ 65 h 167"/>
                <a:gd name="T8" fmla="*/ 75 w 150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67">
                  <a:moveTo>
                    <a:pt x="75" y="0"/>
                  </a:moveTo>
                  <a:cubicBezTo>
                    <a:pt x="34" y="0"/>
                    <a:pt x="1" y="9"/>
                    <a:pt x="0" y="65"/>
                  </a:cubicBezTo>
                  <a:cubicBezTo>
                    <a:pt x="0" y="121"/>
                    <a:pt x="33" y="167"/>
                    <a:pt x="75" y="167"/>
                  </a:cubicBezTo>
                  <a:cubicBezTo>
                    <a:pt x="116" y="167"/>
                    <a:pt x="149" y="122"/>
                    <a:pt x="150" y="65"/>
                  </a:cubicBezTo>
                  <a:cubicBezTo>
                    <a:pt x="150" y="9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F8B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50"/>
            <p:cNvSpPr>
              <a:spLocks/>
            </p:cNvSpPr>
            <p:nvPr/>
          </p:nvSpPr>
          <p:spPr bwMode="gray">
            <a:xfrm>
              <a:off x="10987189" y="3718959"/>
              <a:ext cx="15982" cy="19490"/>
            </a:xfrm>
            <a:custGeom>
              <a:avLst/>
              <a:gdLst>
                <a:gd name="T0" fmla="*/ 8 w 17"/>
                <a:gd name="T1" fmla="*/ 0 h 21"/>
                <a:gd name="T2" fmla="*/ 0 w 17"/>
                <a:gd name="T3" fmla="*/ 11 h 21"/>
                <a:gd name="T4" fmla="*/ 8 w 17"/>
                <a:gd name="T5" fmla="*/ 21 h 21"/>
                <a:gd name="T6" fmla="*/ 16 w 17"/>
                <a:gd name="T7" fmla="*/ 11 h 21"/>
                <a:gd name="T8" fmla="*/ 8 w 1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8" y="21"/>
                  </a:cubicBezTo>
                  <a:cubicBezTo>
                    <a:pt x="13" y="21"/>
                    <a:pt x="16" y="17"/>
                    <a:pt x="16" y="11"/>
                  </a:cubicBezTo>
                  <a:cubicBezTo>
                    <a:pt x="17" y="5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51"/>
            <p:cNvSpPr>
              <a:spLocks/>
            </p:cNvSpPr>
            <p:nvPr/>
          </p:nvSpPr>
          <p:spPr bwMode="gray">
            <a:xfrm>
              <a:off x="11027727" y="3718959"/>
              <a:ext cx="15982" cy="19490"/>
            </a:xfrm>
            <a:custGeom>
              <a:avLst/>
              <a:gdLst>
                <a:gd name="T0" fmla="*/ 9 w 17"/>
                <a:gd name="T1" fmla="*/ 0 h 21"/>
                <a:gd name="T2" fmla="*/ 0 w 17"/>
                <a:gd name="T3" fmla="*/ 11 h 21"/>
                <a:gd name="T4" fmla="*/ 9 w 17"/>
                <a:gd name="T5" fmla="*/ 21 h 21"/>
                <a:gd name="T6" fmla="*/ 17 w 17"/>
                <a:gd name="T7" fmla="*/ 11 h 21"/>
                <a:gd name="T8" fmla="*/ 9 w 1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9" y="0"/>
                  </a:moveTo>
                  <a:cubicBezTo>
                    <a:pt x="4" y="0"/>
                    <a:pt x="1" y="5"/>
                    <a:pt x="0" y="11"/>
                  </a:cubicBezTo>
                  <a:cubicBezTo>
                    <a:pt x="0" y="17"/>
                    <a:pt x="4" y="21"/>
                    <a:pt x="9" y="21"/>
                  </a:cubicBezTo>
                  <a:cubicBezTo>
                    <a:pt x="13" y="21"/>
                    <a:pt x="17" y="17"/>
                    <a:pt x="17" y="11"/>
                  </a:cubicBezTo>
                  <a:cubicBezTo>
                    <a:pt x="17" y="5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52"/>
            <p:cNvSpPr>
              <a:spLocks/>
            </p:cNvSpPr>
            <p:nvPr/>
          </p:nvSpPr>
          <p:spPr bwMode="gray">
            <a:xfrm>
              <a:off x="10942362" y="3617613"/>
              <a:ext cx="203472" cy="155528"/>
            </a:xfrm>
            <a:custGeom>
              <a:avLst/>
              <a:gdLst>
                <a:gd name="T0" fmla="*/ 125 w 221"/>
                <a:gd name="T1" fmla="*/ 14 h 169"/>
                <a:gd name="T2" fmla="*/ 54 w 221"/>
                <a:gd name="T3" fmla="*/ 14 h 169"/>
                <a:gd name="T4" fmla="*/ 27 w 221"/>
                <a:gd name="T5" fmla="*/ 6 h 169"/>
                <a:gd name="T6" fmla="*/ 24 w 221"/>
                <a:gd name="T7" fmla="*/ 0 h 169"/>
                <a:gd name="T8" fmla="*/ 10 w 221"/>
                <a:gd name="T9" fmla="*/ 71 h 169"/>
                <a:gd name="T10" fmla="*/ 26 w 221"/>
                <a:gd name="T11" fmla="*/ 94 h 169"/>
                <a:gd name="T12" fmla="*/ 137 w 221"/>
                <a:gd name="T13" fmla="*/ 89 h 169"/>
                <a:gd name="T14" fmla="*/ 137 w 221"/>
                <a:gd name="T15" fmla="*/ 121 h 169"/>
                <a:gd name="T16" fmla="*/ 145 w 221"/>
                <a:gd name="T17" fmla="*/ 124 h 169"/>
                <a:gd name="T18" fmla="*/ 158 w 221"/>
                <a:gd name="T19" fmla="*/ 106 h 169"/>
                <a:gd name="T20" fmla="*/ 170 w 221"/>
                <a:gd name="T21" fmla="*/ 135 h 169"/>
                <a:gd name="T22" fmla="*/ 160 w 221"/>
                <a:gd name="T23" fmla="*/ 166 h 169"/>
                <a:gd name="T24" fmla="*/ 168 w 221"/>
                <a:gd name="T25" fmla="*/ 169 h 169"/>
                <a:gd name="T26" fmla="*/ 171 w 221"/>
                <a:gd name="T27" fmla="*/ 37 h 169"/>
                <a:gd name="T28" fmla="*/ 125 w 221"/>
                <a:gd name="T29" fmla="*/ 1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169">
                  <a:moveTo>
                    <a:pt x="125" y="14"/>
                  </a:moveTo>
                  <a:cubicBezTo>
                    <a:pt x="93" y="5"/>
                    <a:pt x="70" y="7"/>
                    <a:pt x="54" y="14"/>
                  </a:cubicBezTo>
                  <a:cubicBezTo>
                    <a:pt x="44" y="18"/>
                    <a:pt x="32" y="15"/>
                    <a:pt x="27" y="6"/>
                  </a:cubicBezTo>
                  <a:cubicBezTo>
                    <a:pt x="24" y="2"/>
                    <a:pt x="24" y="0"/>
                    <a:pt x="24" y="0"/>
                  </a:cubicBezTo>
                  <a:cubicBezTo>
                    <a:pt x="0" y="42"/>
                    <a:pt x="6" y="60"/>
                    <a:pt x="10" y="71"/>
                  </a:cubicBezTo>
                  <a:cubicBezTo>
                    <a:pt x="14" y="83"/>
                    <a:pt x="20" y="93"/>
                    <a:pt x="26" y="94"/>
                  </a:cubicBezTo>
                  <a:cubicBezTo>
                    <a:pt x="26" y="94"/>
                    <a:pt x="78" y="45"/>
                    <a:pt x="137" y="89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5" y="124"/>
                    <a:pt x="141" y="106"/>
                    <a:pt x="158" y="106"/>
                  </a:cubicBezTo>
                  <a:cubicBezTo>
                    <a:pt x="175" y="107"/>
                    <a:pt x="171" y="127"/>
                    <a:pt x="170" y="135"/>
                  </a:cubicBezTo>
                  <a:cubicBezTo>
                    <a:pt x="170" y="143"/>
                    <a:pt x="160" y="166"/>
                    <a:pt x="160" y="166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221" y="84"/>
                    <a:pt x="171" y="37"/>
                  </a:cubicBezTo>
                  <a:cubicBezTo>
                    <a:pt x="171" y="37"/>
                    <a:pt x="155" y="22"/>
                    <a:pt x="125" y="14"/>
                  </a:cubicBezTo>
                  <a:close/>
                </a:path>
              </a:pathLst>
            </a:custGeom>
            <a:solidFill>
              <a:srgbClr val="BC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53"/>
            <p:cNvSpPr>
              <a:spLocks/>
            </p:cNvSpPr>
            <p:nvPr/>
          </p:nvSpPr>
          <p:spPr bwMode="gray">
            <a:xfrm>
              <a:off x="10984460" y="3810951"/>
              <a:ext cx="106803" cy="212827"/>
            </a:xfrm>
            <a:custGeom>
              <a:avLst/>
              <a:gdLst>
                <a:gd name="T0" fmla="*/ 95 w 116"/>
                <a:gd name="T1" fmla="*/ 0 h 231"/>
                <a:gd name="T2" fmla="*/ 21 w 116"/>
                <a:gd name="T3" fmla="*/ 0 h 231"/>
                <a:gd name="T4" fmla="*/ 0 w 116"/>
                <a:gd name="T5" fmla="*/ 21 h 231"/>
                <a:gd name="T6" fmla="*/ 0 w 116"/>
                <a:gd name="T7" fmla="*/ 231 h 231"/>
                <a:gd name="T8" fmla="*/ 116 w 116"/>
                <a:gd name="T9" fmla="*/ 231 h 231"/>
                <a:gd name="T10" fmla="*/ 116 w 116"/>
                <a:gd name="T11" fmla="*/ 21 h 231"/>
                <a:gd name="T12" fmla="*/ 95 w 116"/>
                <a:gd name="T1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31">
                  <a:moveTo>
                    <a:pt x="95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16" y="231"/>
                    <a:pt x="116" y="231"/>
                    <a:pt x="116" y="23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10"/>
                    <a:pt x="107" y="0"/>
                    <a:pt x="95" y="0"/>
                  </a:cubicBezTo>
                  <a:close/>
                </a:path>
              </a:pathLst>
            </a:custGeom>
            <a:solidFill>
              <a:srgbClr val="0A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54"/>
            <p:cNvSpPr>
              <a:spLocks/>
            </p:cNvSpPr>
            <p:nvPr/>
          </p:nvSpPr>
          <p:spPr bwMode="gray">
            <a:xfrm>
              <a:off x="10976274" y="4023778"/>
              <a:ext cx="147342" cy="187880"/>
            </a:xfrm>
            <a:custGeom>
              <a:avLst/>
              <a:gdLst>
                <a:gd name="T0" fmla="*/ 295 w 378"/>
                <a:gd name="T1" fmla="*/ 0 h 482"/>
                <a:gd name="T2" fmla="*/ 21 w 378"/>
                <a:gd name="T3" fmla="*/ 0 h 482"/>
                <a:gd name="T4" fmla="*/ 0 w 378"/>
                <a:gd name="T5" fmla="*/ 248 h 482"/>
                <a:gd name="T6" fmla="*/ 43 w 378"/>
                <a:gd name="T7" fmla="*/ 482 h 482"/>
                <a:gd name="T8" fmla="*/ 139 w 378"/>
                <a:gd name="T9" fmla="*/ 482 h 482"/>
                <a:gd name="T10" fmla="*/ 121 w 378"/>
                <a:gd name="T11" fmla="*/ 250 h 482"/>
                <a:gd name="T12" fmla="*/ 149 w 378"/>
                <a:gd name="T13" fmla="*/ 120 h 482"/>
                <a:gd name="T14" fmla="*/ 165 w 378"/>
                <a:gd name="T15" fmla="*/ 120 h 482"/>
                <a:gd name="T16" fmla="*/ 189 w 378"/>
                <a:gd name="T17" fmla="*/ 276 h 482"/>
                <a:gd name="T18" fmla="*/ 272 w 378"/>
                <a:gd name="T19" fmla="*/ 482 h 482"/>
                <a:gd name="T20" fmla="*/ 378 w 378"/>
                <a:gd name="T21" fmla="*/ 482 h 482"/>
                <a:gd name="T22" fmla="*/ 307 w 378"/>
                <a:gd name="T23" fmla="*/ 250 h 482"/>
                <a:gd name="T24" fmla="*/ 295 w 378"/>
                <a:gd name="T25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482">
                  <a:moveTo>
                    <a:pt x="295" y="0"/>
                  </a:moveTo>
                  <a:lnTo>
                    <a:pt x="21" y="0"/>
                  </a:lnTo>
                  <a:lnTo>
                    <a:pt x="0" y="248"/>
                  </a:lnTo>
                  <a:lnTo>
                    <a:pt x="43" y="482"/>
                  </a:lnTo>
                  <a:lnTo>
                    <a:pt x="139" y="482"/>
                  </a:lnTo>
                  <a:lnTo>
                    <a:pt x="121" y="250"/>
                  </a:lnTo>
                  <a:lnTo>
                    <a:pt x="149" y="120"/>
                  </a:lnTo>
                  <a:lnTo>
                    <a:pt x="165" y="120"/>
                  </a:lnTo>
                  <a:lnTo>
                    <a:pt x="189" y="276"/>
                  </a:lnTo>
                  <a:lnTo>
                    <a:pt x="272" y="482"/>
                  </a:lnTo>
                  <a:lnTo>
                    <a:pt x="378" y="482"/>
                  </a:lnTo>
                  <a:lnTo>
                    <a:pt x="307" y="25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60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55"/>
            <p:cNvSpPr>
              <a:spLocks/>
            </p:cNvSpPr>
            <p:nvPr/>
          </p:nvSpPr>
          <p:spPr bwMode="gray">
            <a:xfrm>
              <a:off x="11037082" y="3825763"/>
              <a:ext cx="46775" cy="57300"/>
            </a:xfrm>
            <a:custGeom>
              <a:avLst/>
              <a:gdLst>
                <a:gd name="T0" fmla="*/ 30 w 51"/>
                <a:gd name="T1" fmla="*/ 1 h 62"/>
                <a:gd name="T2" fmla="*/ 10 w 51"/>
                <a:gd name="T3" fmla="*/ 16 h 62"/>
                <a:gd name="T4" fmla="*/ 0 w 51"/>
                <a:gd name="T5" fmla="*/ 44 h 62"/>
                <a:gd name="T6" fmla="*/ 36 w 51"/>
                <a:gd name="T7" fmla="*/ 62 h 62"/>
                <a:gd name="T8" fmla="*/ 48 w 51"/>
                <a:gd name="T9" fmla="*/ 25 h 62"/>
                <a:gd name="T10" fmla="*/ 30 w 51"/>
                <a:gd name="T1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2">
                  <a:moveTo>
                    <a:pt x="30" y="1"/>
                  </a:moveTo>
                  <a:cubicBezTo>
                    <a:pt x="21" y="0"/>
                    <a:pt x="12" y="7"/>
                    <a:pt x="10" y="16"/>
                  </a:cubicBezTo>
                  <a:cubicBezTo>
                    <a:pt x="8" y="23"/>
                    <a:pt x="5" y="33"/>
                    <a:pt x="0" y="44"/>
                  </a:cubicBezTo>
                  <a:cubicBezTo>
                    <a:pt x="12" y="50"/>
                    <a:pt x="26" y="57"/>
                    <a:pt x="36" y="62"/>
                  </a:cubicBezTo>
                  <a:cubicBezTo>
                    <a:pt x="42" y="49"/>
                    <a:pt x="46" y="36"/>
                    <a:pt x="48" y="25"/>
                  </a:cubicBezTo>
                  <a:cubicBezTo>
                    <a:pt x="51" y="13"/>
                    <a:pt x="42" y="2"/>
                    <a:pt x="30" y="1"/>
                  </a:cubicBezTo>
                  <a:close/>
                </a:path>
              </a:pathLst>
            </a:custGeom>
            <a:solidFill>
              <a:srgbClr val="149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56"/>
            <p:cNvSpPr>
              <a:spLocks/>
            </p:cNvSpPr>
            <p:nvPr/>
          </p:nvSpPr>
          <p:spPr bwMode="gray">
            <a:xfrm>
              <a:off x="10939634" y="3866301"/>
              <a:ext cx="130581" cy="101346"/>
            </a:xfrm>
            <a:custGeom>
              <a:avLst/>
              <a:gdLst>
                <a:gd name="T0" fmla="*/ 0 w 142"/>
                <a:gd name="T1" fmla="*/ 71 h 110"/>
                <a:gd name="T2" fmla="*/ 2 w 142"/>
                <a:gd name="T3" fmla="*/ 110 h 110"/>
                <a:gd name="T4" fmla="*/ 77 w 142"/>
                <a:gd name="T5" fmla="*/ 91 h 110"/>
                <a:gd name="T6" fmla="*/ 142 w 142"/>
                <a:gd name="T7" fmla="*/ 18 h 110"/>
                <a:gd name="T8" fmla="*/ 106 w 142"/>
                <a:gd name="T9" fmla="*/ 0 h 110"/>
                <a:gd name="T10" fmla="*/ 0 w 142"/>
                <a:gd name="T11" fmla="*/ 7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10">
                  <a:moveTo>
                    <a:pt x="0" y="71"/>
                  </a:moveTo>
                  <a:cubicBezTo>
                    <a:pt x="2" y="110"/>
                    <a:pt x="2" y="110"/>
                    <a:pt x="2" y="110"/>
                  </a:cubicBezTo>
                  <a:cubicBezTo>
                    <a:pt x="32" y="108"/>
                    <a:pt x="57" y="101"/>
                    <a:pt x="77" y="91"/>
                  </a:cubicBezTo>
                  <a:cubicBezTo>
                    <a:pt x="110" y="74"/>
                    <a:pt x="130" y="45"/>
                    <a:pt x="142" y="18"/>
                  </a:cubicBezTo>
                  <a:cubicBezTo>
                    <a:pt x="132" y="13"/>
                    <a:pt x="118" y="6"/>
                    <a:pt x="106" y="0"/>
                  </a:cubicBezTo>
                  <a:cubicBezTo>
                    <a:pt x="92" y="31"/>
                    <a:pt x="63" y="67"/>
                    <a:pt x="0" y="71"/>
                  </a:cubicBezTo>
                  <a:close/>
                </a:path>
              </a:pathLst>
            </a:custGeom>
            <a:solidFill>
              <a:srgbClr val="F8B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57"/>
            <p:cNvSpPr>
              <a:spLocks/>
            </p:cNvSpPr>
            <p:nvPr/>
          </p:nvSpPr>
          <p:spPr bwMode="gray">
            <a:xfrm>
              <a:off x="10613377" y="3799257"/>
              <a:ext cx="176966" cy="135258"/>
            </a:xfrm>
            <a:custGeom>
              <a:avLst/>
              <a:gdLst>
                <a:gd name="T0" fmla="*/ 97 w 192"/>
                <a:gd name="T1" fmla="*/ 85 h 147"/>
                <a:gd name="T2" fmla="*/ 46 w 192"/>
                <a:gd name="T3" fmla="*/ 20 h 147"/>
                <a:gd name="T4" fmla="*/ 19 w 192"/>
                <a:gd name="T5" fmla="*/ 3 h 147"/>
                <a:gd name="T6" fmla="*/ 2 w 192"/>
                <a:gd name="T7" fmla="*/ 30 h 147"/>
                <a:gd name="T8" fmla="*/ 79 w 192"/>
                <a:gd name="T9" fmla="*/ 127 h 147"/>
                <a:gd name="T10" fmla="*/ 192 w 192"/>
                <a:gd name="T11" fmla="*/ 113 h 147"/>
                <a:gd name="T12" fmla="*/ 169 w 192"/>
                <a:gd name="T13" fmla="*/ 74 h 147"/>
                <a:gd name="T14" fmla="*/ 97 w 192"/>
                <a:gd name="T15" fmla="*/ 8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47">
                  <a:moveTo>
                    <a:pt x="97" y="85"/>
                  </a:moveTo>
                  <a:cubicBezTo>
                    <a:pt x="55" y="67"/>
                    <a:pt x="47" y="20"/>
                    <a:pt x="46" y="20"/>
                  </a:cubicBezTo>
                  <a:cubicBezTo>
                    <a:pt x="44" y="8"/>
                    <a:pt x="31" y="0"/>
                    <a:pt x="19" y="3"/>
                  </a:cubicBezTo>
                  <a:cubicBezTo>
                    <a:pt x="7" y="6"/>
                    <a:pt x="0" y="18"/>
                    <a:pt x="2" y="30"/>
                  </a:cubicBezTo>
                  <a:cubicBezTo>
                    <a:pt x="3" y="34"/>
                    <a:pt x="18" y="96"/>
                    <a:pt x="79" y="127"/>
                  </a:cubicBezTo>
                  <a:cubicBezTo>
                    <a:pt x="119" y="147"/>
                    <a:pt x="192" y="113"/>
                    <a:pt x="192" y="113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4"/>
                    <a:pt x="117" y="94"/>
                    <a:pt x="97" y="85"/>
                  </a:cubicBezTo>
                  <a:close/>
                </a:path>
              </a:pathLst>
            </a:custGeom>
            <a:solidFill>
              <a:srgbClr val="229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58"/>
            <p:cNvSpPr>
              <a:spLocks/>
            </p:cNvSpPr>
            <p:nvPr/>
          </p:nvSpPr>
          <p:spPr bwMode="gray">
            <a:xfrm>
              <a:off x="10523335" y="4006237"/>
              <a:ext cx="162933" cy="203472"/>
            </a:xfrm>
            <a:custGeom>
              <a:avLst/>
              <a:gdLst>
                <a:gd name="T0" fmla="*/ 83 w 418"/>
                <a:gd name="T1" fmla="*/ 45 h 522"/>
                <a:gd name="T2" fmla="*/ 85 w 418"/>
                <a:gd name="T3" fmla="*/ 272 h 522"/>
                <a:gd name="T4" fmla="*/ 0 w 418"/>
                <a:gd name="T5" fmla="*/ 522 h 522"/>
                <a:gd name="T6" fmla="*/ 113 w 418"/>
                <a:gd name="T7" fmla="*/ 522 h 522"/>
                <a:gd name="T8" fmla="*/ 213 w 418"/>
                <a:gd name="T9" fmla="*/ 298 h 522"/>
                <a:gd name="T10" fmla="*/ 238 w 418"/>
                <a:gd name="T11" fmla="*/ 132 h 522"/>
                <a:gd name="T12" fmla="*/ 257 w 418"/>
                <a:gd name="T13" fmla="*/ 130 h 522"/>
                <a:gd name="T14" fmla="*/ 288 w 418"/>
                <a:gd name="T15" fmla="*/ 272 h 522"/>
                <a:gd name="T16" fmla="*/ 255 w 418"/>
                <a:gd name="T17" fmla="*/ 522 h 522"/>
                <a:gd name="T18" fmla="*/ 361 w 418"/>
                <a:gd name="T19" fmla="*/ 522 h 522"/>
                <a:gd name="T20" fmla="*/ 418 w 418"/>
                <a:gd name="T21" fmla="*/ 267 h 522"/>
                <a:gd name="T22" fmla="*/ 394 w 418"/>
                <a:gd name="T23" fmla="*/ 0 h 522"/>
                <a:gd name="T24" fmla="*/ 83 w 418"/>
                <a:gd name="T25" fmla="*/ 4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522">
                  <a:moveTo>
                    <a:pt x="83" y="45"/>
                  </a:moveTo>
                  <a:lnTo>
                    <a:pt x="85" y="272"/>
                  </a:lnTo>
                  <a:lnTo>
                    <a:pt x="0" y="522"/>
                  </a:lnTo>
                  <a:lnTo>
                    <a:pt x="113" y="522"/>
                  </a:lnTo>
                  <a:lnTo>
                    <a:pt x="213" y="298"/>
                  </a:lnTo>
                  <a:lnTo>
                    <a:pt x="238" y="132"/>
                  </a:lnTo>
                  <a:lnTo>
                    <a:pt x="257" y="130"/>
                  </a:lnTo>
                  <a:lnTo>
                    <a:pt x="288" y="272"/>
                  </a:lnTo>
                  <a:lnTo>
                    <a:pt x="255" y="522"/>
                  </a:lnTo>
                  <a:lnTo>
                    <a:pt x="361" y="522"/>
                  </a:lnTo>
                  <a:lnTo>
                    <a:pt x="418" y="267"/>
                  </a:lnTo>
                  <a:lnTo>
                    <a:pt x="394" y="0"/>
                  </a:lnTo>
                  <a:lnTo>
                    <a:pt x="83" y="45"/>
                  </a:lnTo>
                  <a:close/>
                </a:path>
              </a:pathLst>
            </a:custGeom>
            <a:solidFill>
              <a:srgbClr val="45A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59"/>
            <p:cNvSpPr>
              <a:spLocks/>
            </p:cNvSpPr>
            <p:nvPr/>
          </p:nvSpPr>
          <p:spPr bwMode="gray">
            <a:xfrm>
              <a:off x="10565822" y="3755990"/>
              <a:ext cx="53402" cy="69773"/>
            </a:xfrm>
            <a:custGeom>
              <a:avLst/>
              <a:gdLst>
                <a:gd name="T0" fmla="*/ 0 w 137"/>
                <a:gd name="T1" fmla="*/ 11 h 179"/>
                <a:gd name="T2" fmla="*/ 14 w 137"/>
                <a:gd name="T3" fmla="*/ 179 h 179"/>
                <a:gd name="T4" fmla="*/ 137 w 137"/>
                <a:gd name="T5" fmla="*/ 167 h 179"/>
                <a:gd name="T6" fmla="*/ 120 w 137"/>
                <a:gd name="T7" fmla="*/ 0 h 179"/>
                <a:gd name="T8" fmla="*/ 0 w 137"/>
                <a:gd name="T9" fmla="*/ 1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9">
                  <a:moveTo>
                    <a:pt x="0" y="11"/>
                  </a:moveTo>
                  <a:lnTo>
                    <a:pt x="14" y="179"/>
                  </a:lnTo>
                  <a:lnTo>
                    <a:pt x="137" y="167"/>
                  </a:lnTo>
                  <a:lnTo>
                    <a:pt x="1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E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60"/>
            <p:cNvSpPr>
              <a:spLocks/>
            </p:cNvSpPr>
            <p:nvPr/>
          </p:nvSpPr>
          <p:spPr bwMode="gray">
            <a:xfrm>
              <a:off x="10526063" y="3790681"/>
              <a:ext cx="159425" cy="233096"/>
            </a:xfrm>
            <a:custGeom>
              <a:avLst/>
              <a:gdLst>
                <a:gd name="T0" fmla="*/ 148 w 173"/>
                <a:gd name="T1" fmla="*/ 26 h 253"/>
                <a:gd name="T2" fmla="*/ 117 w 173"/>
                <a:gd name="T3" fmla="*/ 2 h 253"/>
                <a:gd name="T4" fmla="*/ 32 w 173"/>
                <a:gd name="T5" fmla="*/ 12 h 253"/>
                <a:gd name="T6" fmla="*/ 2 w 173"/>
                <a:gd name="T7" fmla="*/ 51 h 253"/>
                <a:gd name="T8" fmla="*/ 32 w 173"/>
                <a:gd name="T9" fmla="*/ 253 h 253"/>
                <a:gd name="T10" fmla="*/ 163 w 173"/>
                <a:gd name="T11" fmla="*/ 234 h 253"/>
                <a:gd name="T12" fmla="*/ 172 w 173"/>
                <a:gd name="T13" fmla="*/ 221 h 253"/>
                <a:gd name="T14" fmla="*/ 148 w 173"/>
                <a:gd name="T15" fmla="*/ 2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253">
                  <a:moveTo>
                    <a:pt x="148" y="26"/>
                  </a:moveTo>
                  <a:cubicBezTo>
                    <a:pt x="147" y="11"/>
                    <a:pt x="133" y="0"/>
                    <a:pt x="117" y="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13" y="14"/>
                    <a:pt x="0" y="32"/>
                    <a:pt x="2" y="51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163" y="234"/>
                    <a:pt x="163" y="234"/>
                    <a:pt x="163" y="234"/>
                  </a:cubicBezTo>
                  <a:cubicBezTo>
                    <a:pt x="169" y="233"/>
                    <a:pt x="173" y="227"/>
                    <a:pt x="172" y="221"/>
                  </a:cubicBezTo>
                  <a:lnTo>
                    <a:pt x="148" y="26"/>
                  </a:lnTo>
                  <a:close/>
                </a:path>
              </a:pathLst>
            </a:custGeom>
            <a:solidFill>
              <a:srgbClr val="168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61"/>
            <p:cNvSpPr>
              <a:spLocks/>
            </p:cNvSpPr>
            <p:nvPr/>
          </p:nvSpPr>
          <p:spPr bwMode="gray">
            <a:xfrm>
              <a:off x="10502286" y="3622291"/>
              <a:ext cx="152799" cy="173068"/>
            </a:xfrm>
            <a:custGeom>
              <a:avLst/>
              <a:gdLst>
                <a:gd name="T0" fmla="*/ 75 w 166"/>
                <a:gd name="T1" fmla="*/ 4 h 188"/>
                <a:gd name="T2" fmla="*/ 7 w 166"/>
                <a:gd name="T3" fmla="*/ 87 h 188"/>
                <a:gd name="T4" fmla="*/ 95 w 166"/>
                <a:gd name="T5" fmla="*/ 184 h 188"/>
                <a:gd name="T6" fmla="*/ 160 w 166"/>
                <a:gd name="T7" fmla="*/ 71 h 188"/>
                <a:gd name="T8" fmla="*/ 75 w 166"/>
                <a:gd name="T9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8">
                  <a:moveTo>
                    <a:pt x="75" y="4"/>
                  </a:moveTo>
                  <a:cubicBezTo>
                    <a:pt x="33" y="9"/>
                    <a:pt x="0" y="29"/>
                    <a:pt x="7" y="87"/>
                  </a:cubicBezTo>
                  <a:cubicBezTo>
                    <a:pt x="13" y="145"/>
                    <a:pt x="52" y="188"/>
                    <a:pt x="95" y="184"/>
                  </a:cubicBezTo>
                  <a:cubicBezTo>
                    <a:pt x="137" y="179"/>
                    <a:pt x="166" y="129"/>
                    <a:pt x="160" y="71"/>
                  </a:cubicBezTo>
                  <a:cubicBezTo>
                    <a:pt x="154" y="13"/>
                    <a:pt x="118" y="0"/>
                    <a:pt x="75" y="4"/>
                  </a:cubicBezTo>
                  <a:close/>
                </a:path>
              </a:pathLst>
            </a:custGeom>
            <a:solidFill>
              <a:srgbClr val="FA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62"/>
            <p:cNvSpPr>
              <a:spLocks/>
            </p:cNvSpPr>
            <p:nvPr/>
          </p:nvSpPr>
          <p:spPr bwMode="gray">
            <a:xfrm>
              <a:off x="10566602" y="3703368"/>
              <a:ext cx="16371" cy="21049"/>
            </a:xfrm>
            <a:custGeom>
              <a:avLst/>
              <a:gdLst>
                <a:gd name="T0" fmla="*/ 8 w 18"/>
                <a:gd name="T1" fmla="*/ 1 h 23"/>
                <a:gd name="T2" fmla="*/ 0 w 18"/>
                <a:gd name="T3" fmla="*/ 12 h 23"/>
                <a:gd name="T4" fmla="*/ 10 w 18"/>
                <a:gd name="T5" fmla="*/ 22 h 23"/>
                <a:gd name="T6" fmla="*/ 17 w 18"/>
                <a:gd name="T7" fmla="*/ 11 h 23"/>
                <a:gd name="T8" fmla="*/ 8 w 1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8" y="1"/>
                  </a:moveTo>
                  <a:cubicBezTo>
                    <a:pt x="3" y="1"/>
                    <a:pt x="0" y="6"/>
                    <a:pt x="0" y="12"/>
                  </a:cubicBezTo>
                  <a:cubicBezTo>
                    <a:pt x="1" y="18"/>
                    <a:pt x="5" y="23"/>
                    <a:pt x="10" y="22"/>
                  </a:cubicBezTo>
                  <a:cubicBezTo>
                    <a:pt x="15" y="22"/>
                    <a:pt x="18" y="16"/>
                    <a:pt x="17" y="11"/>
                  </a:cubicBezTo>
                  <a:cubicBezTo>
                    <a:pt x="17" y="5"/>
                    <a:pt x="12" y="0"/>
                    <a:pt x="8" y="1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63"/>
            <p:cNvSpPr>
              <a:spLocks/>
            </p:cNvSpPr>
            <p:nvPr/>
          </p:nvSpPr>
          <p:spPr bwMode="gray">
            <a:xfrm>
              <a:off x="10613377" y="3696741"/>
              <a:ext cx="17541" cy="20269"/>
            </a:xfrm>
            <a:custGeom>
              <a:avLst/>
              <a:gdLst>
                <a:gd name="T0" fmla="*/ 8 w 19"/>
                <a:gd name="T1" fmla="*/ 0 h 22"/>
                <a:gd name="T2" fmla="*/ 1 w 19"/>
                <a:gd name="T3" fmla="*/ 12 h 22"/>
                <a:gd name="T4" fmla="*/ 11 w 19"/>
                <a:gd name="T5" fmla="*/ 22 h 22"/>
                <a:gd name="T6" fmla="*/ 18 w 19"/>
                <a:gd name="T7" fmla="*/ 10 h 22"/>
                <a:gd name="T8" fmla="*/ 8 w 1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cubicBezTo>
                    <a:pt x="4" y="1"/>
                    <a:pt x="0" y="6"/>
                    <a:pt x="1" y="12"/>
                  </a:cubicBezTo>
                  <a:cubicBezTo>
                    <a:pt x="2" y="18"/>
                    <a:pt x="6" y="22"/>
                    <a:pt x="11" y="22"/>
                  </a:cubicBezTo>
                  <a:cubicBezTo>
                    <a:pt x="15" y="21"/>
                    <a:pt x="19" y="16"/>
                    <a:pt x="18" y="10"/>
                  </a:cubicBezTo>
                  <a:cubicBezTo>
                    <a:pt x="17" y="4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64"/>
            <p:cNvSpPr>
              <a:spLocks/>
            </p:cNvSpPr>
            <p:nvPr/>
          </p:nvSpPr>
          <p:spPr bwMode="gray">
            <a:xfrm>
              <a:off x="10472662" y="3591107"/>
              <a:ext cx="180474" cy="122395"/>
            </a:xfrm>
            <a:custGeom>
              <a:avLst/>
              <a:gdLst>
                <a:gd name="T0" fmla="*/ 98 w 196"/>
                <a:gd name="T1" fmla="*/ 20 h 133"/>
                <a:gd name="T2" fmla="*/ 40 w 196"/>
                <a:gd name="T3" fmla="*/ 133 h 133"/>
                <a:gd name="T4" fmla="*/ 140 w 196"/>
                <a:gd name="T5" fmla="*/ 97 h 133"/>
                <a:gd name="T6" fmla="*/ 192 w 196"/>
                <a:gd name="T7" fmla="*/ 102 h 133"/>
                <a:gd name="T8" fmla="*/ 98 w 196"/>
                <a:gd name="T9" fmla="*/ 2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33">
                  <a:moveTo>
                    <a:pt x="98" y="20"/>
                  </a:moveTo>
                  <a:cubicBezTo>
                    <a:pt x="0" y="39"/>
                    <a:pt x="40" y="133"/>
                    <a:pt x="40" y="133"/>
                  </a:cubicBezTo>
                  <a:cubicBezTo>
                    <a:pt x="40" y="133"/>
                    <a:pt x="104" y="99"/>
                    <a:pt x="140" y="97"/>
                  </a:cubicBezTo>
                  <a:cubicBezTo>
                    <a:pt x="179" y="95"/>
                    <a:pt x="192" y="102"/>
                    <a:pt x="192" y="102"/>
                  </a:cubicBezTo>
                  <a:cubicBezTo>
                    <a:pt x="192" y="102"/>
                    <a:pt x="196" y="0"/>
                    <a:pt x="98" y="20"/>
                  </a:cubicBezTo>
                  <a:close/>
                </a:path>
              </a:pathLst>
            </a:custGeom>
            <a:solidFill>
              <a:srgbClr val="168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65"/>
            <p:cNvSpPr>
              <a:spLocks/>
            </p:cNvSpPr>
            <p:nvPr/>
          </p:nvSpPr>
          <p:spPr bwMode="gray">
            <a:xfrm>
              <a:off x="10533469" y="3613325"/>
              <a:ext cx="133309" cy="86534"/>
            </a:xfrm>
            <a:custGeom>
              <a:avLst/>
              <a:gdLst>
                <a:gd name="T0" fmla="*/ 103 w 145"/>
                <a:gd name="T1" fmla="*/ 8 h 94"/>
                <a:gd name="T2" fmla="*/ 4 w 145"/>
                <a:gd name="T3" fmla="*/ 94 h 94"/>
                <a:gd name="T4" fmla="*/ 73 w 145"/>
                <a:gd name="T5" fmla="*/ 73 h 94"/>
                <a:gd name="T6" fmla="*/ 125 w 145"/>
                <a:gd name="T7" fmla="*/ 77 h 94"/>
                <a:gd name="T8" fmla="*/ 126 w 145"/>
                <a:gd name="T9" fmla="*/ 77 h 94"/>
                <a:gd name="T10" fmla="*/ 143 w 145"/>
                <a:gd name="T11" fmla="*/ 40 h 94"/>
                <a:gd name="T12" fmla="*/ 103 w 145"/>
                <a:gd name="T13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94">
                  <a:moveTo>
                    <a:pt x="103" y="8"/>
                  </a:moveTo>
                  <a:cubicBezTo>
                    <a:pt x="39" y="0"/>
                    <a:pt x="0" y="69"/>
                    <a:pt x="4" y="94"/>
                  </a:cubicBezTo>
                  <a:cubicBezTo>
                    <a:pt x="25" y="85"/>
                    <a:pt x="53" y="74"/>
                    <a:pt x="73" y="73"/>
                  </a:cubicBezTo>
                  <a:cubicBezTo>
                    <a:pt x="107" y="71"/>
                    <a:pt x="122" y="76"/>
                    <a:pt x="125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38" y="66"/>
                    <a:pt x="145" y="53"/>
                    <a:pt x="143" y="40"/>
                  </a:cubicBezTo>
                  <a:cubicBezTo>
                    <a:pt x="140" y="21"/>
                    <a:pt x="126" y="12"/>
                    <a:pt x="103" y="8"/>
                  </a:cubicBezTo>
                  <a:close/>
                </a:path>
              </a:pathLst>
            </a:custGeom>
            <a:solidFill>
              <a:srgbClr val="229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2" name="Rectangle 66"/>
            <p:cNvSpPr>
              <a:spLocks noChangeArrowheads="1"/>
            </p:cNvSpPr>
            <p:nvPr/>
          </p:nvSpPr>
          <p:spPr bwMode="gray">
            <a:xfrm>
              <a:off x="10653136" y="3800816"/>
              <a:ext cx="231147" cy="1769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3" name="Rectangle 67"/>
            <p:cNvSpPr>
              <a:spLocks noChangeArrowheads="1"/>
            </p:cNvSpPr>
            <p:nvPr/>
          </p:nvSpPr>
          <p:spPr bwMode="gray">
            <a:xfrm>
              <a:off x="10670677" y="3819526"/>
              <a:ext cx="60808" cy="405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4" name="Rectangle 68"/>
            <p:cNvSpPr>
              <a:spLocks noChangeArrowheads="1"/>
            </p:cNvSpPr>
            <p:nvPr/>
          </p:nvSpPr>
          <p:spPr bwMode="gray">
            <a:xfrm>
              <a:off x="10670677" y="3866301"/>
              <a:ext cx="60808" cy="81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5" name="Rectangle 69"/>
            <p:cNvSpPr>
              <a:spLocks noChangeArrowheads="1"/>
            </p:cNvSpPr>
            <p:nvPr/>
          </p:nvSpPr>
          <p:spPr bwMode="gray">
            <a:xfrm>
              <a:off x="10670677" y="3877216"/>
              <a:ext cx="60808" cy="74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70"/>
            <p:cNvSpPr>
              <a:spLocks/>
            </p:cNvSpPr>
            <p:nvPr/>
          </p:nvSpPr>
          <p:spPr bwMode="gray">
            <a:xfrm>
              <a:off x="10528012" y="3823034"/>
              <a:ext cx="171119" cy="140716"/>
            </a:xfrm>
            <a:custGeom>
              <a:avLst/>
              <a:gdLst>
                <a:gd name="T0" fmla="*/ 93 w 186"/>
                <a:gd name="T1" fmla="*/ 90 h 153"/>
                <a:gd name="T2" fmla="*/ 47 w 186"/>
                <a:gd name="T3" fmla="*/ 21 h 153"/>
                <a:gd name="T4" fmla="*/ 21 w 186"/>
                <a:gd name="T5" fmla="*/ 2 h 153"/>
                <a:gd name="T6" fmla="*/ 2 w 186"/>
                <a:gd name="T7" fmla="*/ 28 h 153"/>
                <a:gd name="T8" fmla="*/ 72 w 186"/>
                <a:gd name="T9" fmla="*/ 130 h 153"/>
                <a:gd name="T10" fmla="*/ 186 w 186"/>
                <a:gd name="T11" fmla="*/ 125 h 153"/>
                <a:gd name="T12" fmla="*/ 166 w 186"/>
                <a:gd name="T13" fmla="*/ 84 h 153"/>
                <a:gd name="T14" fmla="*/ 93 w 186"/>
                <a:gd name="T15" fmla="*/ 9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153">
                  <a:moveTo>
                    <a:pt x="93" y="90"/>
                  </a:moveTo>
                  <a:cubicBezTo>
                    <a:pt x="53" y="69"/>
                    <a:pt x="47" y="22"/>
                    <a:pt x="47" y="21"/>
                  </a:cubicBezTo>
                  <a:cubicBezTo>
                    <a:pt x="45" y="9"/>
                    <a:pt x="33" y="0"/>
                    <a:pt x="21" y="2"/>
                  </a:cubicBezTo>
                  <a:cubicBezTo>
                    <a:pt x="9" y="4"/>
                    <a:pt x="0" y="16"/>
                    <a:pt x="2" y="28"/>
                  </a:cubicBezTo>
                  <a:cubicBezTo>
                    <a:pt x="3" y="32"/>
                    <a:pt x="13" y="95"/>
                    <a:pt x="72" y="130"/>
                  </a:cubicBezTo>
                  <a:cubicBezTo>
                    <a:pt x="111" y="153"/>
                    <a:pt x="186" y="125"/>
                    <a:pt x="186" y="125"/>
                  </a:cubicBezTo>
                  <a:cubicBezTo>
                    <a:pt x="166" y="84"/>
                    <a:pt x="166" y="84"/>
                    <a:pt x="166" y="84"/>
                  </a:cubicBezTo>
                  <a:cubicBezTo>
                    <a:pt x="166" y="84"/>
                    <a:pt x="112" y="100"/>
                    <a:pt x="93" y="90"/>
                  </a:cubicBezTo>
                  <a:close/>
                </a:path>
              </a:pathLst>
            </a:custGeom>
            <a:solidFill>
              <a:srgbClr val="45A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7" name="Rectangle 153"/>
            <p:cNvSpPr>
              <a:spLocks noChangeArrowheads="1"/>
            </p:cNvSpPr>
            <p:nvPr/>
          </p:nvSpPr>
          <p:spPr bwMode="gray">
            <a:xfrm>
              <a:off x="9000413" y="3385686"/>
              <a:ext cx="18320" cy="560913"/>
            </a:xfrm>
            <a:prstGeom prst="rect">
              <a:avLst/>
            </a:prstGeom>
            <a:solidFill>
              <a:srgbClr val="32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8" name="Freeform 154"/>
            <p:cNvSpPr>
              <a:spLocks/>
            </p:cNvSpPr>
            <p:nvPr/>
          </p:nvSpPr>
          <p:spPr bwMode="gray">
            <a:xfrm>
              <a:off x="8755623" y="3665558"/>
              <a:ext cx="97448" cy="97838"/>
            </a:xfrm>
            <a:custGeom>
              <a:avLst/>
              <a:gdLst>
                <a:gd name="T0" fmla="*/ 4 w 106"/>
                <a:gd name="T1" fmla="*/ 89 h 106"/>
                <a:gd name="T2" fmla="*/ 89 w 106"/>
                <a:gd name="T3" fmla="*/ 4 h 106"/>
                <a:gd name="T4" fmla="*/ 102 w 106"/>
                <a:gd name="T5" fmla="*/ 4 h 106"/>
                <a:gd name="T6" fmla="*/ 102 w 106"/>
                <a:gd name="T7" fmla="*/ 17 h 106"/>
                <a:gd name="T8" fmla="*/ 93 w 106"/>
                <a:gd name="T9" fmla="*/ 26 h 106"/>
                <a:gd name="T10" fmla="*/ 93 w 106"/>
                <a:gd name="T11" fmla="*/ 57 h 106"/>
                <a:gd name="T12" fmla="*/ 56 w 106"/>
                <a:gd name="T13" fmla="*/ 93 h 106"/>
                <a:gd name="T14" fmla="*/ 26 w 106"/>
                <a:gd name="T15" fmla="*/ 93 h 106"/>
                <a:gd name="T16" fmla="*/ 17 w 106"/>
                <a:gd name="T17" fmla="*/ 102 h 106"/>
                <a:gd name="T18" fmla="*/ 4 w 106"/>
                <a:gd name="T19" fmla="*/ 102 h 106"/>
                <a:gd name="T20" fmla="*/ 4 w 106"/>
                <a:gd name="T21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6">
                  <a:moveTo>
                    <a:pt x="4" y="89"/>
                  </a:moveTo>
                  <a:cubicBezTo>
                    <a:pt x="89" y="4"/>
                    <a:pt x="89" y="4"/>
                    <a:pt x="89" y="4"/>
                  </a:cubicBezTo>
                  <a:cubicBezTo>
                    <a:pt x="92" y="0"/>
                    <a:pt x="98" y="0"/>
                    <a:pt x="102" y="4"/>
                  </a:cubicBezTo>
                  <a:cubicBezTo>
                    <a:pt x="106" y="8"/>
                    <a:pt x="106" y="14"/>
                    <a:pt x="102" y="1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85" y="35"/>
                    <a:pt x="85" y="48"/>
                    <a:pt x="93" y="57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8" y="85"/>
                    <a:pt x="35" y="85"/>
                    <a:pt x="26" y="93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6"/>
                    <a:pt x="7" y="106"/>
                    <a:pt x="4" y="102"/>
                  </a:cubicBezTo>
                  <a:cubicBezTo>
                    <a:pt x="0" y="99"/>
                    <a:pt x="0" y="92"/>
                    <a:pt x="4" y="89"/>
                  </a:cubicBezTo>
                  <a:close/>
                </a:path>
              </a:pathLst>
            </a:custGeom>
            <a:solidFill>
              <a:srgbClr val="32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9" name="Freeform 155"/>
            <p:cNvSpPr>
              <a:spLocks/>
            </p:cNvSpPr>
            <p:nvPr/>
          </p:nvSpPr>
          <p:spPr bwMode="gray">
            <a:xfrm>
              <a:off x="8816041" y="3726365"/>
              <a:ext cx="51843" cy="51453"/>
            </a:xfrm>
            <a:custGeom>
              <a:avLst/>
              <a:gdLst>
                <a:gd name="T0" fmla="*/ 90 w 133"/>
                <a:gd name="T1" fmla="*/ 132 h 132"/>
                <a:gd name="T2" fmla="*/ 133 w 133"/>
                <a:gd name="T3" fmla="*/ 90 h 132"/>
                <a:gd name="T4" fmla="*/ 43 w 133"/>
                <a:gd name="T5" fmla="*/ 0 h 132"/>
                <a:gd name="T6" fmla="*/ 0 w 133"/>
                <a:gd name="T7" fmla="*/ 43 h 132"/>
                <a:gd name="T8" fmla="*/ 90 w 133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2">
                  <a:moveTo>
                    <a:pt x="90" y="132"/>
                  </a:moveTo>
                  <a:lnTo>
                    <a:pt x="133" y="90"/>
                  </a:lnTo>
                  <a:lnTo>
                    <a:pt x="43" y="0"/>
                  </a:lnTo>
                  <a:lnTo>
                    <a:pt x="0" y="43"/>
                  </a:lnTo>
                  <a:lnTo>
                    <a:pt x="90" y="132"/>
                  </a:lnTo>
                  <a:close/>
                </a:path>
              </a:pathLst>
            </a:cu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0" name="Freeform 156"/>
            <p:cNvSpPr>
              <a:spLocks/>
            </p:cNvSpPr>
            <p:nvPr/>
          </p:nvSpPr>
          <p:spPr bwMode="gray">
            <a:xfrm>
              <a:off x="8550202" y="3624240"/>
              <a:ext cx="182423" cy="195287"/>
            </a:xfrm>
            <a:custGeom>
              <a:avLst/>
              <a:gdLst>
                <a:gd name="T0" fmla="*/ 46 w 198"/>
                <a:gd name="T1" fmla="*/ 46 h 212"/>
                <a:gd name="T2" fmla="*/ 46 w 198"/>
                <a:gd name="T3" fmla="*/ 166 h 212"/>
                <a:gd name="T4" fmla="*/ 152 w 198"/>
                <a:gd name="T5" fmla="*/ 166 h 212"/>
                <a:gd name="T6" fmla="*/ 198 w 198"/>
                <a:gd name="T7" fmla="*/ 212 h 212"/>
                <a:gd name="T8" fmla="*/ 0 w 198"/>
                <a:gd name="T9" fmla="*/ 212 h 212"/>
                <a:gd name="T10" fmla="*/ 0 w 198"/>
                <a:gd name="T11" fmla="*/ 0 h 212"/>
                <a:gd name="T12" fmla="*/ 46 w 198"/>
                <a:gd name="T13" fmla="*/ 4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212">
                  <a:moveTo>
                    <a:pt x="46" y="46"/>
                  </a:moveTo>
                  <a:cubicBezTo>
                    <a:pt x="46" y="166"/>
                    <a:pt x="46" y="166"/>
                    <a:pt x="46" y="166"/>
                  </a:cubicBezTo>
                  <a:cubicBezTo>
                    <a:pt x="152" y="166"/>
                    <a:pt x="152" y="166"/>
                    <a:pt x="152" y="166"/>
                  </a:cubicBezTo>
                  <a:cubicBezTo>
                    <a:pt x="178" y="166"/>
                    <a:pt x="198" y="187"/>
                    <a:pt x="198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46" y="21"/>
                    <a:pt x="46" y="46"/>
                  </a:cubicBezTo>
                  <a:close/>
                </a:path>
              </a:pathLst>
            </a:cu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1" name="Freeform 157"/>
            <p:cNvSpPr>
              <a:spLocks noEditPoints="1"/>
            </p:cNvSpPr>
            <p:nvPr/>
          </p:nvSpPr>
          <p:spPr bwMode="gray">
            <a:xfrm>
              <a:off x="8378693" y="3385686"/>
              <a:ext cx="604179" cy="633414"/>
            </a:xfrm>
            <a:custGeom>
              <a:avLst/>
              <a:gdLst>
                <a:gd name="T0" fmla="*/ 0 w 656"/>
                <a:gd name="T1" fmla="*/ 0 h 688"/>
                <a:gd name="T2" fmla="*/ 367 w 656"/>
                <a:gd name="T3" fmla="*/ 0 h 688"/>
                <a:gd name="T4" fmla="*/ 524 w 656"/>
                <a:gd name="T5" fmla="*/ 124 h 688"/>
                <a:gd name="T6" fmla="*/ 656 w 656"/>
                <a:gd name="T7" fmla="*/ 688 h 688"/>
                <a:gd name="T8" fmla="*/ 0 w 656"/>
                <a:gd name="T9" fmla="*/ 688 h 688"/>
                <a:gd name="T10" fmla="*/ 0 w 656"/>
                <a:gd name="T11" fmla="*/ 0 h 688"/>
                <a:gd name="T12" fmla="*/ 497 w 656"/>
                <a:gd name="T13" fmla="*/ 131 h 688"/>
                <a:gd name="T14" fmla="*/ 367 w 656"/>
                <a:gd name="T15" fmla="*/ 28 h 688"/>
                <a:gd name="T16" fmla="*/ 70 w 656"/>
                <a:gd name="T17" fmla="*/ 28 h 688"/>
                <a:gd name="T18" fmla="*/ 70 w 656"/>
                <a:gd name="T19" fmla="*/ 661 h 688"/>
                <a:gd name="T20" fmla="*/ 621 w 656"/>
                <a:gd name="T21" fmla="*/ 661 h 688"/>
                <a:gd name="T22" fmla="*/ 497 w 656"/>
                <a:gd name="T23" fmla="*/ 1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6" h="688">
                  <a:moveTo>
                    <a:pt x="0" y="0"/>
                  </a:moveTo>
                  <a:cubicBezTo>
                    <a:pt x="367" y="0"/>
                    <a:pt x="367" y="0"/>
                    <a:pt x="367" y="0"/>
                  </a:cubicBezTo>
                  <a:cubicBezTo>
                    <a:pt x="442" y="0"/>
                    <a:pt x="507" y="51"/>
                    <a:pt x="524" y="124"/>
                  </a:cubicBezTo>
                  <a:cubicBezTo>
                    <a:pt x="656" y="688"/>
                    <a:pt x="656" y="688"/>
                    <a:pt x="656" y="688"/>
                  </a:cubicBezTo>
                  <a:cubicBezTo>
                    <a:pt x="0" y="688"/>
                    <a:pt x="0" y="688"/>
                    <a:pt x="0" y="688"/>
                  </a:cubicBezTo>
                  <a:lnTo>
                    <a:pt x="0" y="0"/>
                  </a:lnTo>
                  <a:close/>
                  <a:moveTo>
                    <a:pt x="497" y="131"/>
                  </a:moveTo>
                  <a:cubicBezTo>
                    <a:pt x="482" y="70"/>
                    <a:pt x="429" y="28"/>
                    <a:pt x="367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661"/>
                    <a:pt x="70" y="661"/>
                    <a:pt x="70" y="661"/>
                  </a:cubicBezTo>
                  <a:cubicBezTo>
                    <a:pt x="621" y="661"/>
                    <a:pt x="621" y="661"/>
                    <a:pt x="621" y="661"/>
                  </a:cubicBezTo>
                  <a:lnTo>
                    <a:pt x="497" y="131"/>
                  </a:lnTo>
                  <a:close/>
                </a:path>
              </a:pathLst>
            </a:cu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2" name="Rectangle 158"/>
            <p:cNvSpPr>
              <a:spLocks noChangeArrowheads="1"/>
            </p:cNvSpPr>
            <p:nvPr/>
          </p:nvSpPr>
          <p:spPr bwMode="gray">
            <a:xfrm>
              <a:off x="8793043" y="3946599"/>
              <a:ext cx="225690" cy="120446"/>
            </a:xfrm>
            <a:prstGeom prst="rect">
              <a:avLst/>
            </a:prstGeom>
            <a:solidFill>
              <a:srgbClr val="32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3" name="Freeform 159"/>
            <p:cNvSpPr>
              <a:spLocks/>
            </p:cNvSpPr>
            <p:nvPr/>
          </p:nvSpPr>
          <p:spPr bwMode="gray">
            <a:xfrm>
              <a:off x="9101759" y="3535757"/>
              <a:ext cx="348865" cy="208929"/>
            </a:xfrm>
            <a:custGeom>
              <a:avLst/>
              <a:gdLst>
                <a:gd name="T0" fmla="*/ 75 w 895"/>
                <a:gd name="T1" fmla="*/ 0 h 536"/>
                <a:gd name="T2" fmla="*/ 75 w 895"/>
                <a:gd name="T3" fmla="*/ 439 h 536"/>
                <a:gd name="T4" fmla="*/ 895 w 895"/>
                <a:gd name="T5" fmla="*/ 439 h 536"/>
                <a:gd name="T6" fmla="*/ 895 w 895"/>
                <a:gd name="T7" fmla="*/ 489 h 536"/>
                <a:gd name="T8" fmla="*/ 0 w 895"/>
                <a:gd name="T9" fmla="*/ 536 h 536"/>
                <a:gd name="T10" fmla="*/ 0 w 895"/>
                <a:gd name="T11" fmla="*/ 0 h 536"/>
                <a:gd name="T12" fmla="*/ 75 w 895"/>
                <a:gd name="T1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5" h="536">
                  <a:moveTo>
                    <a:pt x="75" y="0"/>
                  </a:moveTo>
                  <a:lnTo>
                    <a:pt x="75" y="439"/>
                  </a:lnTo>
                  <a:lnTo>
                    <a:pt x="895" y="439"/>
                  </a:lnTo>
                  <a:lnTo>
                    <a:pt x="895" y="489"/>
                  </a:lnTo>
                  <a:lnTo>
                    <a:pt x="0" y="536"/>
                  </a:lnTo>
                  <a:lnTo>
                    <a:pt x="0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4" name="Rectangle 160"/>
            <p:cNvSpPr>
              <a:spLocks noChangeArrowheads="1"/>
            </p:cNvSpPr>
            <p:nvPr/>
          </p:nvSpPr>
          <p:spPr bwMode="gray">
            <a:xfrm>
              <a:off x="9084998" y="3463255"/>
              <a:ext cx="16761" cy="281431"/>
            </a:xfrm>
            <a:prstGeom prst="rect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5" name="Freeform 161"/>
            <p:cNvSpPr>
              <a:spLocks/>
            </p:cNvSpPr>
            <p:nvPr/>
          </p:nvSpPr>
          <p:spPr bwMode="gray">
            <a:xfrm>
              <a:off x="8972738" y="3385686"/>
              <a:ext cx="112260" cy="734761"/>
            </a:xfrm>
            <a:custGeom>
              <a:avLst/>
              <a:gdLst>
                <a:gd name="T0" fmla="*/ 0 w 122"/>
                <a:gd name="T1" fmla="*/ 0 h 798"/>
                <a:gd name="T2" fmla="*/ 122 w 122"/>
                <a:gd name="T3" fmla="*/ 0 h 798"/>
                <a:gd name="T4" fmla="*/ 122 w 122"/>
                <a:gd name="T5" fmla="*/ 798 h 798"/>
                <a:gd name="T6" fmla="*/ 50 w 122"/>
                <a:gd name="T7" fmla="*/ 798 h 798"/>
                <a:gd name="T8" fmla="*/ 50 w 122"/>
                <a:gd name="T9" fmla="*/ 51 h 798"/>
                <a:gd name="T10" fmla="*/ 0 w 122"/>
                <a:gd name="T11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798">
                  <a:moveTo>
                    <a:pt x="0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798"/>
                    <a:pt x="122" y="798"/>
                    <a:pt x="122" y="798"/>
                  </a:cubicBezTo>
                  <a:cubicBezTo>
                    <a:pt x="50" y="798"/>
                    <a:pt x="50" y="798"/>
                    <a:pt x="50" y="79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22" y="51"/>
                    <a:pt x="0" y="28"/>
                    <a:pt x="0" y="0"/>
                  </a:cubicBezTo>
                  <a:close/>
                </a:path>
              </a:pathLst>
            </a:cu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6" name="Freeform 162"/>
            <p:cNvSpPr>
              <a:spLocks/>
            </p:cNvSpPr>
            <p:nvPr/>
          </p:nvSpPr>
          <p:spPr bwMode="gray">
            <a:xfrm>
              <a:off x="8263704" y="3838626"/>
              <a:ext cx="561692" cy="215556"/>
            </a:xfrm>
            <a:custGeom>
              <a:avLst/>
              <a:gdLst>
                <a:gd name="T0" fmla="*/ 0 w 610"/>
                <a:gd name="T1" fmla="*/ 234 h 234"/>
                <a:gd name="T2" fmla="*/ 610 w 610"/>
                <a:gd name="T3" fmla="*/ 234 h 234"/>
                <a:gd name="T4" fmla="*/ 552 w 610"/>
                <a:gd name="T5" fmla="*/ 0 h 234"/>
                <a:gd name="T6" fmla="*/ 157 w 610"/>
                <a:gd name="T7" fmla="*/ 0 h 234"/>
                <a:gd name="T8" fmla="*/ 0 w 610"/>
                <a:gd name="T9" fmla="*/ 157 h 234"/>
                <a:gd name="T10" fmla="*/ 0 w 610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234">
                  <a:moveTo>
                    <a:pt x="0" y="234"/>
                  </a:moveTo>
                  <a:cubicBezTo>
                    <a:pt x="610" y="234"/>
                    <a:pt x="610" y="234"/>
                    <a:pt x="610" y="234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71" y="0"/>
                    <a:pt x="0" y="71"/>
                    <a:pt x="0" y="157"/>
                  </a:cubicBezTo>
                  <a:lnTo>
                    <a:pt x="0" y="234"/>
                  </a:lnTo>
                  <a:close/>
                </a:path>
              </a:pathLst>
            </a:cu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7" name="Freeform 163"/>
            <p:cNvSpPr>
              <a:spLocks/>
            </p:cNvSpPr>
            <p:nvPr/>
          </p:nvSpPr>
          <p:spPr bwMode="gray">
            <a:xfrm>
              <a:off x="8244605" y="3991425"/>
              <a:ext cx="672003" cy="173068"/>
            </a:xfrm>
            <a:custGeom>
              <a:avLst/>
              <a:gdLst>
                <a:gd name="T0" fmla="*/ 0 w 730"/>
                <a:gd name="T1" fmla="*/ 188 h 188"/>
                <a:gd name="T2" fmla="*/ 730 w 730"/>
                <a:gd name="T3" fmla="*/ 188 h 188"/>
                <a:gd name="T4" fmla="*/ 730 w 730"/>
                <a:gd name="T5" fmla="*/ 59 h 188"/>
                <a:gd name="T6" fmla="*/ 131 w 730"/>
                <a:gd name="T7" fmla="*/ 6 h 188"/>
                <a:gd name="T8" fmla="*/ 0 w 730"/>
                <a:gd name="T9" fmla="*/ 126 h 188"/>
                <a:gd name="T10" fmla="*/ 0 w 730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188">
                  <a:moveTo>
                    <a:pt x="0" y="188"/>
                  </a:moveTo>
                  <a:cubicBezTo>
                    <a:pt x="730" y="188"/>
                    <a:pt x="730" y="188"/>
                    <a:pt x="730" y="188"/>
                  </a:cubicBezTo>
                  <a:cubicBezTo>
                    <a:pt x="730" y="59"/>
                    <a:pt x="730" y="59"/>
                    <a:pt x="730" y="59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61" y="0"/>
                    <a:pt x="0" y="55"/>
                    <a:pt x="0" y="126"/>
                  </a:cubicBezTo>
                  <a:lnTo>
                    <a:pt x="0" y="188"/>
                  </a:lnTo>
                  <a:close/>
                </a:path>
              </a:pathLst>
            </a:cu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8" name="Freeform 164"/>
            <p:cNvSpPr>
              <a:spLocks/>
            </p:cNvSpPr>
            <p:nvPr/>
          </p:nvSpPr>
          <p:spPr bwMode="gray">
            <a:xfrm>
              <a:off x="8814482" y="3721688"/>
              <a:ext cx="128632" cy="225691"/>
            </a:xfrm>
            <a:custGeom>
              <a:avLst/>
              <a:gdLst>
                <a:gd name="T0" fmla="*/ 53 w 140"/>
                <a:gd name="T1" fmla="*/ 245 h 245"/>
                <a:gd name="T2" fmla="*/ 140 w 140"/>
                <a:gd name="T3" fmla="*/ 245 h 245"/>
                <a:gd name="T4" fmla="*/ 78 w 140"/>
                <a:gd name="T5" fmla="*/ 0 h 245"/>
                <a:gd name="T6" fmla="*/ 78 w 140"/>
                <a:gd name="T7" fmla="*/ 0 h 245"/>
                <a:gd name="T8" fmla="*/ 12 w 140"/>
                <a:gd name="T9" fmla="*/ 86 h 245"/>
                <a:gd name="T10" fmla="*/ 53 w 140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245">
                  <a:moveTo>
                    <a:pt x="53" y="245"/>
                  </a:moveTo>
                  <a:cubicBezTo>
                    <a:pt x="140" y="245"/>
                    <a:pt x="140" y="245"/>
                    <a:pt x="140" y="245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3" y="0"/>
                    <a:pt x="0" y="42"/>
                    <a:pt x="12" y="86"/>
                  </a:cubicBezTo>
                  <a:lnTo>
                    <a:pt x="53" y="245"/>
                  </a:lnTo>
                  <a:close/>
                </a:path>
              </a:pathLst>
            </a:custGeom>
            <a:solidFill>
              <a:srgbClr val="F8B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9" name="Freeform 165"/>
            <p:cNvSpPr>
              <a:spLocks/>
            </p:cNvSpPr>
            <p:nvPr/>
          </p:nvSpPr>
          <p:spPr bwMode="gray">
            <a:xfrm>
              <a:off x="8356865" y="3881114"/>
              <a:ext cx="95499" cy="15592"/>
            </a:xfrm>
            <a:custGeom>
              <a:avLst/>
              <a:gdLst>
                <a:gd name="T0" fmla="*/ 8 w 104"/>
                <a:gd name="T1" fmla="*/ 0 h 17"/>
                <a:gd name="T2" fmla="*/ 95 w 104"/>
                <a:gd name="T3" fmla="*/ 0 h 17"/>
                <a:gd name="T4" fmla="*/ 104 w 104"/>
                <a:gd name="T5" fmla="*/ 8 h 17"/>
                <a:gd name="T6" fmla="*/ 95 w 104"/>
                <a:gd name="T7" fmla="*/ 17 h 17"/>
                <a:gd name="T8" fmla="*/ 8 w 104"/>
                <a:gd name="T9" fmla="*/ 17 h 17"/>
                <a:gd name="T10" fmla="*/ 0 w 104"/>
                <a:gd name="T11" fmla="*/ 8 h 17"/>
                <a:gd name="T12" fmla="*/ 8 w 10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7">
                  <a:moveTo>
                    <a:pt x="8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100" y="0"/>
                    <a:pt x="104" y="4"/>
                    <a:pt x="104" y="8"/>
                  </a:cubicBezTo>
                  <a:cubicBezTo>
                    <a:pt x="104" y="13"/>
                    <a:pt x="100" y="17"/>
                    <a:pt x="95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0" name="Freeform 166"/>
            <p:cNvSpPr>
              <a:spLocks/>
            </p:cNvSpPr>
            <p:nvPr/>
          </p:nvSpPr>
          <p:spPr bwMode="gray">
            <a:xfrm>
              <a:off x="8356865" y="3904111"/>
              <a:ext cx="95499" cy="15592"/>
            </a:xfrm>
            <a:custGeom>
              <a:avLst/>
              <a:gdLst>
                <a:gd name="T0" fmla="*/ 8 w 104"/>
                <a:gd name="T1" fmla="*/ 0 h 17"/>
                <a:gd name="T2" fmla="*/ 95 w 104"/>
                <a:gd name="T3" fmla="*/ 0 h 17"/>
                <a:gd name="T4" fmla="*/ 104 w 104"/>
                <a:gd name="T5" fmla="*/ 8 h 17"/>
                <a:gd name="T6" fmla="*/ 95 w 104"/>
                <a:gd name="T7" fmla="*/ 17 h 17"/>
                <a:gd name="T8" fmla="*/ 8 w 104"/>
                <a:gd name="T9" fmla="*/ 17 h 17"/>
                <a:gd name="T10" fmla="*/ 0 w 104"/>
                <a:gd name="T11" fmla="*/ 8 h 17"/>
                <a:gd name="T12" fmla="*/ 8 w 10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7">
                  <a:moveTo>
                    <a:pt x="8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100" y="0"/>
                    <a:pt x="104" y="4"/>
                    <a:pt x="104" y="8"/>
                  </a:cubicBezTo>
                  <a:cubicBezTo>
                    <a:pt x="104" y="13"/>
                    <a:pt x="100" y="17"/>
                    <a:pt x="95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1" name="Freeform 167"/>
            <p:cNvSpPr>
              <a:spLocks/>
            </p:cNvSpPr>
            <p:nvPr/>
          </p:nvSpPr>
          <p:spPr bwMode="gray">
            <a:xfrm>
              <a:off x="8356865" y="3927109"/>
              <a:ext cx="95499" cy="15592"/>
            </a:xfrm>
            <a:custGeom>
              <a:avLst/>
              <a:gdLst>
                <a:gd name="T0" fmla="*/ 8 w 104"/>
                <a:gd name="T1" fmla="*/ 0 h 17"/>
                <a:gd name="T2" fmla="*/ 95 w 104"/>
                <a:gd name="T3" fmla="*/ 0 h 17"/>
                <a:gd name="T4" fmla="*/ 104 w 104"/>
                <a:gd name="T5" fmla="*/ 8 h 17"/>
                <a:gd name="T6" fmla="*/ 95 w 104"/>
                <a:gd name="T7" fmla="*/ 17 h 17"/>
                <a:gd name="T8" fmla="*/ 8 w 104"/>
                <a:gd name="T9" fmla="*/ 17 h 17"/>
                <a:gd name="T10" fmla="*/ 0 w 104"/>
                <a:gd name="T11" fmla="*/ 8 h 17"/>
                <a:gd name="T12" fmla="*/ 8 w 10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7">
                  <a:moveTo>
                    <a:pt x="8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100" y="0"/>
                    <a:pt x="104" y="4"/>
                    <a:pt x="104" y="8"/>
                  </a:cubicBezTo>
                  <a:cubicBezTo>
                    <a:pt x="104" y="13"/>
                    <a:pt x="100" y="17"/>
                    <a:pt x="95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2" name="Freeform 168"/>
            <p:cNvSpPr>
              <a:spLocks/>
            </p:cNvSpPr>
            <p:nvPr/>
          </p:nvSpPr>
          <p:spPr bwMode="gray">
            <a:xfrm>
              <a:off x="8356865" y="3950107"/>
              <a:ext cx="95499" cy="15592"/>
            </a:xfrm>
            <a:custGeom>
              <a:avLst/>
              <a:gdLst>
                <a:gd name="T0" fmla="*/ 8 w 104"/>
                <a:gd name="T1" fmla="*/ 0 h 17"/>
                <a:gd name="T2" fmla="*/ 95 w 104"/>
                <a:gd name="T3" fmla="*/ 0 h 17"/>
                <a:gd name="T4" fmla="*/ 104 w 104"/>
                <a:gd name="T5" fmla="*/ 8 h 17"/>
                <a:gd name="T6" fmla="*/ 95 w 104"/>
                <a:gd name="T7" fmla="*/ 17 h 17"/>
                <a:gd name="T8" fmla="*/ 8 w 104"/>
                <a:gd name="T9" fmla="*/ 17 h 17"/>
                <a:gd name="T10" fmla="*/ 0 w 104"/>
                <a:gd name="T11" fmla="*/ 8 h 17"/>
                <a:gd name="T12" fmla="*/ 8 w 10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7">
                  <a:moveTo>
                    <a:pt x="8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100" y="0"/>
                    <a:pt x="104" y="4"/>
                    <a:pt x="104" y="8"/>
                  </a:cubicBezTo>
                  <a:cubicBezTo>
                    <a:pt x="104" y="13"/>
                    <a:pt x="100" y="17"/>
                    <a:pt x="95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3" name="Rectangle 169"/>
            <p:cNvSpPr>
              <a:spLocks noChangeArrowheads="1"/>
            </p:cNvSpPr>
            <p:nvPr/>
          </p:nvSpPr>
          <p:spPr bwMode="gray">
            <a:xfrm>
              <a:off x="8550202" y="3819526"/>
              <a:ext cx="182423" cy="19100"/>
            </a:xfrm>
            <a:prstGeom prst="rect">
              <a:avLst/>
            </a:prstGeom>
            <a:solidFill>
              <a:srgbClr val="32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4" name="Rectangle 170"/>
            <p:cNvSpPr>
              <a:spLocks noChangeArrowheads="1"/>
            </p:cNvSpPr>
            <p:nvPr/>
          </p:nvSpPr>
          <p:spPr bwMode="gray">
            <a:xfrm>
              <a:off x="8244605" y="4129802"/>
              <a:ext cx="672003" cy="34692"/>
            </a:xfrm>
            <a:prstGeom prst="rect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5" name="Oval 171"/>
            <p:cNvSpPr>
              <a:spLocks noChangeArrowheads="1"/>
            </p:cNvSpPr>
            <p:nvPr/>
          </p:nvSpPr>
          <p:spPr bwMode="gray">
            <a:xfrm>
              <a:off x="8253570" y="4018321"/>
              <a:ext cx="198794" cy="198015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6" name="Oval 172"/>
            <p:cNvSpPr>
              <a:spLocks noChangeArrowheads="1"/>
            </p:cNvSpPr>
            <p:nvPr/>
          </p:nvSpPr>
          <p:spPr bwMode="gray">
            <a:xfrm>
              <a:off x="8263704" y="4028455"/>
              <a:ext cx="178525" cy="177746"/>
            </a:xfrm>
            <a:prstGeom prst="ellipse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7" name="Oval 173"/>
            <p:cNvSpPr>
              <a:spLocks noChangeArrowheads="1"/>
            </p:cNvSpPr>
            <p:nvPr/>
          </p:nvSpPr>
          <p:spPr bwMode="gray">
            <a:xfrm>
              <a:off x="8289431" y="4054182"/>
              <a:ext cx="127073" cy="125903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8" name="Oval 174"/>
            <p:cNvSpPr>
              <a:spLocks noChangeArrowheads="1"/>
            </p:cNvSpPr>
            <p:nvPr/>
          </p:nvSpPr>
          <p:spPr bwMode="gray">
            <a:xfrm>
              <a:off x="8294108" y="4058859"/>
              <a:ext cx="118107" cy="116938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9" name="Oval 175"/>
            <p:cNvSpPr>
              <a:spLocks noChangeArrowheads="1"/>
            </p:cNvSpPr>
            <p:nvPr/>
          </p:nvSpPr>
          <p:spPr bwMode="gray">
            <a:xfrm>
              <a:off x="8327241" y="4090822"/>
              <a:ext cx="51453" cy="52622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0" name="Oval 176"/>
            <p:cNvSpPr>
              <a:spLocks noChangeArrowheads="1"/>
            </p:cNvSpPr>
            <p:nvPr/>
          </p:nvSpPr>
          <p:spPr bwMode="gray">
            <a:xfrm>
              <a:off x="8334647" y="4098228"/>
              <a:ext cx="37030" cy="37810"/>
            </a:xfrm>
            <a:prstGeom prst="ellipse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1" name="Oval 177"/>
            <p:cNvSpPr>
              <a:spLocks noChangeArrowheads="1"/>
            </p:cNvSpPr>
            <p:nvPr/>
          </p:nvSpPr>
          <p:spPr bwMode="gray">
            <a:xfrm>
              <a:off x="8867884" y="4018321"/>
              <a:ext cx="198015" cy="198015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2" name="Oval 178"/>
            <p:cNvSpPr>
              <a:spLocks noChangeArrowheads="1"/>
            </p:cNvSpPr>
            <p:nvPr/>
          </p:nvSpPr>
          <p:spPr bwMode="gray">
            <a:xfrm>
              <a:off x="8876849" y="4028455"/>
              <a:ext cx="178915" cy="177746"/>
            </a:xfrm>
            <a:prstGeom prst="ellipse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3" name="Oval 179"/>
            <p:cNvSpPr>
              <a:spLocks noChangeArrowheads="1"/>
            </p:cNvSpPr>
            <p:nvPr/>
          </p:nvSpPr>
          <p:spPr bwMode="gray">
            <a:xfrm>
              <a:off x="8902965" y="4054182"/>
              <a:ext cx="127073" cy="125903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4" name="Oval 180"/>
            <p:cNvSpPr>
              <a:spLocks noChangeArrowheads="1"/>
            </p:cNvSpPr>
            <p:nvPr/>
          </p:nvSpPr>
          <p:spPr bwMode="gray">
            <a:xfrm>
              <a:off x="8907253" y="4058859"/>
              <a:ext cx="118107" cy="116938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5" name="Oval 181"/>
            <p:cNvSpPr>
              <a:spLocks noChangeArrowheads="1"/>
            </p:cNvSpPr>
            <p:nvPr/>
          </p:nvSpPr>
          <p:spPr bwMode="gray">
            <a:xfrm>
              <a:off x="8940385" y="4090822"/>
              <a:ext cx="51843" cy="52622"/>
            </a:xfrm>
            <a:prstGeom prst="ellipse">
              <a:avLst/>
            </a:prstGeom>
            <a:solidFill>
              <a:srgbClr val="3C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6" name="Oval 182"/>
            <p:cNvSpPr>
              <a:spLocks noChangeArrowheads="1"/>
            </p:cNvSpPr>
            <p:nvPr/>
          </p:nvSpPr>
          <p:spPr bwMode="gray">
            <a:xfrm>
              <a:off x="8947791" y="4098228"/>
              <a:ext cx="37030" cy="37810"/>
            </a:xfrm>
            <a:prstGeom prst="ellipse">
              <a:avLst/>
            </a:prstGeom>
            <a:solidFill>
              <a:srgbClr val="6B7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7" name="Freeform 183"/>
            <p:cNvSpPr>
              <a:spLocks/>
            </p:cNvSpPr>
            <p:nvPr/>
          </p:nvSpPr>
          <p:spPr bwMode="gray">
            <a:xfrm>
              <a:off x="8690138" y="3591887"/>
              <a:ext cx="129022" cy="114989"/>
            </a:xfrm>
            <a:custGeom>
              <a:avLst/>
              <a:gdLst>
                <a:gd name="T0" fmla="*/ 50 w 140"/>
                <a:gd name="T1" fmla="*/ 105 h 125"/>
                <a:gd name="T2" fmla="*/ 140 w 140"/>
                <a:gd name="T3" fmla="*/ 107 h 125"/>
                <a:gd name="T4" fmla="*/ 127 w 140"/>
                <a:gd name="T5" fmla="*/ 74 h 125"/>
                <a:gd name="T6" fmla="*/ 69 w 140"/>
                <a:gd name="T7" fmla="*/ 74 h 125"/>
                <a:gd name="T8" fmla="*/ 37 w 140"/>
                <a:gd name="T9" fmla="*/ 17 h 125"/>
                <a:gd name="T10" fmla="*/ 17 w 140"/>
                <a:gd name="T11" fmla="*/ 1 h 125"/>
                <a:gd name="T12" fmla="*/ 1 w 140"/>
                <a:gd name="T13" fmla="*/ 20 h 125"/>
                <a:gd name="T14" fmla="*/ 50 w 140"/>
                <a:gd name="T15" fmla="*/ 10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25">
                  <a:moveTo>
                    <a:pt x="50" y="105"/>
                  </a:moveTo>
                  <a:cubicBezTo>
                    <a:pt x="79" y="125"/>
                    <a:pt x="140" y="107"/>
                    <a:pt x="140" y="107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84" y="83"/>
                    <a:pt x="69" y="74"/>
                  </a:cubicBezTo>
                  <a:cubicBezTo>
                    <a:pt x="38" y="55"/>
                    <a:pt x="37" y="18"/>
                    <a:pt x="37" y="17"/>
                  </a:cubicBezTo>
                  <a:cubicBezTo>
                    <a:pt x="36" y="7"/>
                    <a:pt x="27" y="0"/>
                    <a:pt x="17" y="1"/>
                  </a:cubicBezTo>
                  <a:cubicBezTo>
                    <a:pt x="7" y="2"/>
                    <a:pt x="0" y="10"/>
                    <a:pt x="1" y="20"/>
                  </a:cubicBezTo>
                  <a:cubicBezTo>
                    <a:pt x="1" y="23"/>
                    <a:pt x="5" y="73"/>
                    <a:pt x="50" y="105"/>
                  </a:cubicBezTo>
                  <a:close/>
                </a:path>
              </a:pathLst>
            </a:custGeom>
            <a:solidFill>
              <a:srgbClr val="C6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8" name="Freeform 184"/>
            <p:cNvSpPr>
              <a:spLocks/>
            </p:cNvSpPr>
            <p:nvPr/>
          </p:nvSpPr>
          <p:spPr bwMode="gray">
            <a:xfrm>
              <a:off x="8655836" y="3552518"/>
              <a:ext cx="40538" cy="54181"/>
            </a:xfrm>
            <a:custGeom>
              <a:avLst/>
              <a:gdLst>
                <a:gd name="T0" fmla="*/ 8 w 104"/>
                <a:gd name="T1" fmla="*/ 0 h 139"/>
                <a:gd name="T2" fmla="*/ 0 w 104"/>
                <a:gd name="T3" fmla="*/ 134 h 139"/>
                <a:gd name="T4" fmla="*/ 97 w 104"/>
                <a:gd name="T5" fmla="*/ 139 h 139"/>
                <a:gd name="T6" fmla="*/ 104 w 104"/>
                <a:gd name="T7" fmla="*/ 4 h 139"/>
                <a:gd name="T8" fmla="*/ 8 w 104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39">
                  <a:moveTo>
                    <a:pt x="8" y="0"/>
                  </a:moveTo>
                  <a:lnTo>
                    <a:pt x="0" y="134"/>
                  </a:lnTo>
                  <a:lnTo>
                    <a:pt x="97" y="139"/>
                  </a:lnTo>
                  <a:lnTo>
                    <a:pt x="10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9" name="Freeform 185"/>
            <p:cNvSpPr>
              <a:spLocks/>
            </p:cNvSpPr>
            <p:nvPr/>
          </p:nvSpPr>
          <p:spPr bwMode="gray">
            <a:xfrm>
              <a:off x="8621145" y="3583701"/>
              <a:ext cx="108362" cy="173848"/>
            </a:xfrm>
            <a:custGeom>
              <a:avLst/>
              <a:gdLst>
                <a:gd name="T0" fmla="*/ 117 w 118"/>
                <a:gd name="T1" fmla="*/ 189 h 189"/>
                <a:gd name="T2" fmla="*/ 117 w 118"/>
                <a:gd name="T3" fmla="*/ 25 h 189"/>
                <a:gd name="T4" fmla="*/ 96 w 118"/>
                <a:gd name="T5" fmla="*/ 2 h 189"/>
                <a:gd name="T6" fmla="*/ 28 w 118"/>
                <a:gd name="T7" fmla="*/ 1 h 189"/>
                <a:gd name="T8" fmla="*/ 0 w 118"/>
                <a:gd name="T9" fmla="*/ 28 h 189"/>
                <a:gd name="T10" fmla="*/ 0 w 118"/>
                <a:gd name="T11" fmla="*/ 189 h 189"/>
                <a:gd name="T12" fmla="*/ 117 w 118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89">
                  <a:moveTo>
                    <a:pt x="117" y="189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8" y="13"/>
                    <a:pt x="108" y="3"/>
                    <a:pt x="96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89"/>
                    <a:pt x="0" y="189"/>
                    <a:pt x="0" y="189"/>
                  </a:cubicBezTo>
                  <a:lnTo>
                    <a:pt x="117" y="189"/>
                  </a:lnTo>
                  <a:close/>
                </a:path>
              </a:pathLst>
            </a:custGeom>
            <a:solidFill>
              <a:srgbClr val="E54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0" name="Freeform 186"/>
            <p:cNvSpPr>
              <a:spLocks/>
            </p:cNvSpPr>
            <p:nvPr/>
          </p:nvSpPr>
          <p:spPr bwMode="gray">
            <a:xfrm>
              <a:off x="8619196" y="3447273"/>
              <a:ext cx="116158" cy="133699"/>
            </a:xfrm>
            <a:custGeom>
              <a:avLst/>
              <a:gdLst>
                <a:gd name="T0" fmla="*/ 124 w 126"/>
                <a:gd name="T1" fmla="*/ 63 h 145"/>
                <a:gd name="T2" fmla="*/ 65 w 126"/>
                <a:gd name="T3" fmla="*/ 1 h 145"/>
                <a:gd name="T4" fmla="*/ 2 w 126"/>
                <a:gd name="T5" fmla="*/ 58 h 145"/>
                <a:gd name="T6" fmla="*/ 60 w 126"/>
                <a:gd name="T7" fmla="*/ 144 h 145"/>
                <a:gd name="T8" fmla="*/ 124 w 126"/>
                <a:gd name="T9" fmla="*/ 6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5">
                  <a:moveTo>
                    <a:pt x="124" y="63"/>
                  </a:moveTo>
                  <a:cubicBezTo>
                    <a:pt x="126" y="17"/>
                    <a:pt x="99" y="2"/>
                    <a:pt x="65" y="1"/>
                  </a:cubicBezTo>
                  <a:cubicBezTo>
                    <a:pt x="31" y="0"/>
                    <a:pt x="4" y="12"/>
                    <a:pt x="2" y="58"/>
                  </a:cubicBezTo>
                  <a:cubicBezTo>
                    <a:pt x="0" y="104"/>
                    <a:pt x="26" y="142"/>
                    <a:pt x="60" y="144"/>
                  </a:cubicBezTo>
                  <a:cubicBezTo>
                    <a:pt x="94" y="145"/>
                    <a:pt x="122" y="109"/>
                    <a:pt x="124" y="63"/>
                  </a:cubicBezTo>
                  <a:close/>
                </a:path>
              </a:pathLst>
            </a:custGeom>
            <a:solidFill>
              <a:srgbClr val="FA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1" name="Freeform 187"/>
            <p:cNvSpPr>
              <a:spLocks/>
            </p:cNvSpPr>
            <p:nvPr/>
          </p:nvSpPr>
          <p:spPr bwMode="gray">
            <a:xfrm>
              <a:off x="8665191" y="3509251"/>
              <a:ext cx="12863" cy="16371"/>
            </a:xfrm>
            <a:custGeom>
              <a:avLst/>
              <a:gdLst>
                <a:gd name="T0" fmla="*/ 14 w 14"/>
                <a:gd name="T1" fmla="*/ 9 h 18"/>
                <a:gd name="T2" fmla="*/ 7 w 14"/>
                <a:gd name="T3" fmla="*/ 0 h 18"/>
                <a:gd name="T4" fmla="*/ 0 w 14"/>
                <a:gd name="T5" fmla="*/ 9 h 18"/>
                <a:gd name="T6" fmla="*/ 7 w 14"/>
                <a:gd name="T7" fmla="*/ 17 h 18"/>
                <a:gd name="T8" fmla="*/ 14 w 1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4"/>
                    <a:pt x="11" y="0"/>
                    <a:pt x="7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7" y="17"/>
                  </a:cubicBezTo>
                  <a:cubicBezTo>
                    <a:pt x="10" y="18"/>
                    <a:pt x="13" y="14"/>
                    <a:pt x="14" y="9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2" name="Freeform 188"/>
            <p:cNvSpPr>
              <a:spLocks/>
            </p:cNvSpPr>
            <p:nvPr/>
          </p:nvSpPr>
          <p:spPr bwMode="gray">
            <a:xfrm>
              <a:off x="8703001" y="3509251"/>
              <a:ext cx="12863" cy="16371"/>
            </a:xfrm>
            <a:custGeom>
              <a:avLst/>
              <a:gdLst>
                <a:gd name="T0" fmla="*/ 14 w 14"/>
                <a:gd name="T1" fmla="*/ 9 h 18"/>
                <a:gd name="T2" fmla="*/ 8 w 14"/>
                <a:gd name="T3" fmla="*/ 0 h 18"/>
                <a:gd name="T4" fmla="*/ 1 w 14"/>
                <a:gd name="T5" fmla="*/ 9 h 18"/>
                <a:gd name="T6" fmla="*/ 7 w 14"/>
                <a:gd name="T7" fmla="*/ 17 h 18"/>
                <a:gd name="T8" fmla="*/ 14 w 1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4"/>
                    <a:pt x="11" y="0"/>
                    <a:pt x="8" y="0"/>
                  </a:cubicBezTo>
                  <a:cubicBezTo>
                    <a:pt x="4" y="0"/>
                    <a:pt x="1" y="4"/>
                    <a:pt x="1" y="9"/>
                  </a:cubicBezTo>
                  <a:cubicBezTo>
                    <a:pt x="0" y="13"/>
                    <a:pt x="3" y="17"/>
                    <a:pt x="7" y="17"/>
                  </a:cubicBezTo>
                  <a:cubicBezTo>
                    <a:pt x="11" y="18"/>
                    <a:pt x="14" y="14"/>
                    <a:pt x="14" y="9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3" name="Freeform 189"/>
            <p:cNvSpPr>
              <a:spLocks/>
            </p:cNvSpPr>
            <p:nvPr/>
          </p:nvSpPr>
          <p:spPr bwMode="gray">
            <a:xfrm>
              <a:off x="8601655" y="3429733"/>
              <a:ext cx="145393" cy="79518"/>
            </a:xfrm>
            <a:custGeom>
              <a:avLst/>
              <a:gdLst>
                <a:gd name="T0" fmla="*/ 103 w 158"/>
                <a:gd name="T1" fmla="*/ 70 h 86"/>
                <a:gd name="T2" fmla="*/ 143 w 158"/>
                <a:gd name="T3" fmla="*/ 79 h 86"/>
                <a:gd name="T4" fmla="*/ 79 w 158"/>
                <a:gd name="T5" fmla="*/ 4 h 86"/>
                <a:gd name="T6" fmla="*/ 21 w 158"/>
                <a:gd name="T7" fmla="*/ 86 h 86"/>
                <a:gd name="T8" fmla="*/ 103 w 158"/>
                <a:gd name="T9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86">
                  <a:moveTo>
                    <a:pt x="103" y="70"/>
                  </a:moveTo>
                  <a:cubicBezTo>
                    <a:pt x="134" y="72"/>
                    <a:pt x="143" y="79"/>
                    <a:pt x="143" y="79"/>
                  </a:cubicBezTo>
                  <a:cubicBezTo>
                    <a:pt x="143" y="79"/>
                    <a:pt x="158" y="0"/>
                    <a:pt x="79" y="4"/>
                  </a:cubicBezTo>
                  <a:cubicBezTo>
                    <a:pt x="0" y="9"/>
                    <a:pt x="21" y="86"/>
                    <a:pt x="21" y="86"/>
                  </a:cubicBezTo>
                  <a:cubicBezTo>
                    <a:pt x="21" y="86"/>
                    <a:pt x="74" y="67"/>
                    <a:pt x="103" y="70"/>
                  </a:cubicBezTo>
                  <a:close/>
                </a:path>
              </a:pathLst>
            </a:custGeom>
            <a:solidFill>
              <a:srgbClr val="E54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4" name="Freeform 190"/>
            <p:cNvSpPr>
              <a:spLocks/>
            </p:cNvSpPr>
            <p:nvPr/>
          </p:nvSpPr>
          <p:spPr bwMode="gray">
            <a:xfrm>
              <a:off x="8642973" y="3437139"/>
              <a:ext cx="106803" cy="65485"/>
            </a:xfrm>
            <a:custGeom>
              <a:avLst/>
              <a:gdLst>
                <a:gd name="T0" fmla="*/ 57 w 116"/>
                <a:gd name="T1" fmla="*/ 61 h 71"/>
                <a:gd name="T2" fmla="*/ 98 w 116"/>
                <a:gd name="T3" fmla="*/ 71 h 71"/>
                <a:gd name="T4" fmla="*/ 98 w 116"/>
                <a:gd name="T5" fmla="*/ 70 h 71"/>
                <a:gd name="T6" fmla="*/ 116 w 116"/>
                <a:gd name="T7" fmla="*/ 44 h 71"/>
                <a:gd name="T8" fmla="*/ 88 w 116"/>
                <a:gd name="T9" fmla="*/ 14 h 71"/>
                <a:gd name="T10" fmla="*/ 0 w 116"/>
                <a:gd name="T11" fmla="*/ 70 h 71"/>
                <a:gd name="T12" fmla="*/ 57 w 116"/>
                <a:gd name="T1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71">
                  <a:moveTo>
                    <a:pt x="57" y="61"/>
                  </a:moveTo>
                  <a:cubicBezTo>
                    <a:pt x="84" y="64"/>
                    <a:pt x="95" y="69"/>
                    <a:pt x="98" y="71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109" y="64"/>
                    <a:pt x="116" y="54"/>
                    <a:pt x="116" y="44"/>
                  </a:cubicBezTo>
                  <a:cubicBezTo>
                    <a:pt x="116" y="29"/>
                    <a:pt x="106" y="19"/>
                    <a:pt x="88" y="14"/>
                  </a:cubicBezTo>
                  <a:cubicBezTo>
                    <a:pt x="39" y="0"/>
                    <a:pt x="0" y="50"/>
                    <a:pt x="0" y="70"/>
                  </a:cubicBezTo>
                  <a:cubicBezTo>
                    <a:pt x="18" y="65"/>
                    <a:pt x="41" y="60"/>
                    <a:pt x="57" y="61"/>
                  </a:cubicBezTo>
                  <a:close/>
                </a:path>
              </a:pathLst>
            </a:custGeom>
            <a:solidFill>
              <a:srgbClr val="C6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5" name="Freeform 191"/>
            <p:cNvSpPr>
              <a:spLocks/>
            </p:cNvSpPr>
            <p:nvPr/>
          </p:nvSpPr>
          <p:spPr bwMode="gray">
            <a:xfrm>
              <a:off x="8621145" y="3601242"/>
              <a:ext cx="122395" cy="117718"/>
            </a:xfrm>
            <a:custGeom>
              <a:avLst/>
              <a:gdLst>
                <a:gd name="T0" fmla="*/ 36 w 133"/>
                <a:gd name="T1" fmla="*/ 18 h 128"/>
                <a:gd name="T2" fmla="*/ 18 w 133"/>
                <a:gd name="T3" fmla="*/ 0 h 128"/>
                <a:gd name="T4" fmla="*/ 0 w 133"/>
                <a:gd name="T5" fmla="*/ 18 h 128"/>
                <a:gd name="T6" fmla="*/ 43 w 133"/>
                <a:gd name="T7" fmla="*/ 106 h 128"/>
                <a:gd name="T8" fmla="*/ 133 w 133"/>
                <a:gd name="T9" fmla="*/ 115 h 128"/>
                <a:gd name="T10" fmla="*/ 122 w 133"/>
                <a:gd name="T11" fmla="*/ 81 h 128"/>
                <a:gd name="T12" fmla="*/ 64 w 133"/>
                <a:gd name="T13" fmla="*/ 77 h 128"/>
                <a:gd name="T14" fmla="*/ 36 w 133"/>
                <a:gd name="T1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8">
                  <a:moveTo>
                    <a:pt x="36" y="18"/>
                  </a:move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9"/>
                    <a:pt x="0" y="18"/>
                  </a:cubicBezTo>
                  <a:cubicBezTo>
                    <a:pt x="0" y="21"/>
                    <a:pt x="1" y="72"/>
                    <a:pt x="43" y="106"/>
                  </a:cubicBezTo>
                  <a:cubicBezTo>
                    <a:pt x="71" y="128"/>
                    <a:pt x="133" y="115"/>
                    <a:pt x="133" y="115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78" y="87"/>
                    <a:pt x="64" y="77"/>
                  </a:cubicBezTo>
                  <a:cubicBezTo>
                    <a:pt x="35" y="56"/>
                    <a:pt x="36" y="19"/>
                    <a:pt x="36" y="18"/>
                  </a:cubicBezTo>
                  <a:close/>
                </a:path>
              </a:pathLst>
            </a:custGeom>
            <a:solidFill>
              <a:srgbClr val="C6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6" name="Freeform 192"/>
            <p:cNvSpPr>
              <a:spLocks/>
            </p:cNvSpPr>
            <p:nvPr/>
          </p:nvSpPr>
          <p:spPr bwMode="gray">
            <a:xfrm>
              <a:off x="8621145" y="3757549"/>
              <a:ext cx="188660" cy="111481"/>
            </a:xfrm>
            <a:custGeom>
              <a:avLst/>
              <a:gdLst>
                <a:gd name="T0" fmla="*/ 0 w 205"/>
                <a:gd name="T1" fmla="*/ 0 h 121"/>
                <a:gd name="T2" fmla="*/ 140 w 205"/>
                <a:gd name="T3" fmla="*/ 0 h 121"/>
                <a:gd name="T4" fmla="*/ 205 w 205"/>
                <a:gd name="T5" fmla="*/ 95 h 121"/>
                <a:gd name="T6" fmla="*/ 177 w 205"/>
                <a:gd name="T7" fmla="*/ 121 h 121"/>
                <a:gd name="T8" fmla="*/ 118 w 205"/>
                <a:gd name="T9" fmla="*/ 46 h 121"/>
                <a:gd name="T10" fmla="*/ 40 w 205"/>
                <a:gd name="T11" fmla="*/ 46 h 121"/>
                <a:gd name="T12" fmla="*/ 0 w 205"/>
                <a:gd name="T13" fmla="*/ 6 h 121"/>
                <a:gd name="T14" fmla="*/ 0 w 205"/>
                <a:gd name="T1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121">
                  <a:moveTo>
                    <a:pt x="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18" y="46"/>
                    <a:pt x="0" y="28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7" name="Rectangle 193"/>
            <p:cNvSpPr>
              <a:spLocks noChangeArrowheads="1"/>
            </p:cNvSpPr>
            <p:nvPr/>
          </p:nvSpPr>
          <p:spPr bwMode="gray">
            <a:xfrm>
              <a:off x="9152432" y="3694013"/>
              <a:ext cx="344967" cy="12863"/>
            </a:xfrm>
            <a:prstGeom prst="rect">
              <a:avLst/>
            </a:pr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8" name="Rectangle 194"/>
            <p:cNvSpPr>
              <a:spLocks noChangeArrowheads="1"/>
            </p:cNvSpPr>
            <p:nvPr/>
          </p:nvSpPr>
          <p:spPr bwMode="gray">
            <a:xfrm>
              <a:off x="9152432" y="3738449"/>
              <a:ext cx="344967" cy="12863"/>
            </a:xfrm>
            <a:prstGeom prst="rect">
              <a:avLst/>
            </a:prstGeom>
            <a:solidFill>
              <a:srgbClr val="FFC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9" name="Rectangle 195"/>
            <p:cNvSpPr>
              <a:spLocks noChangeArrowheads="1"/>
            </p:cNvSpPr>
            <p:nvPr/>
          </p:nvSpPr>
          <p:spPr bwMode="gray">
            <a:xfrm>
              <a:off x="9152432" y="3706876"/>
              <a:ext cx="21828" cy="31573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0" name="Rectangle 196"/>
            <p:cNvSpPr>
              <a:spLocks noChangeArrowheads="1"/>
            </p:cNvSpPr>
            <p:nvPr/>
          </p:nvSpPr>
          <p:spPr bwMode="gray">
            <a:xfrm>
              <a:off x="9475571" y="3706876"/>
              <a:ext cx="21828" cy="31573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1" name="Rectangle 197"/>
            <p:cNvSpPr>
              <a:spLocks noChangeArrowheads="1"/>
            </p:cNvSpPr>
            <p:nvPr/>
          </p:nvSpPr>
          <p:spPr bwMode="gray">
            <a:xfrm>
              <a:off x="9313417" y="3706876"/>
              <a:ext cx="22218" cy="31573"/>
            </a:xfrm>
            <a:prstGeom prst="rect">
              <a:avLst/>
            </a:pr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2" name="Rectangle 198"/>
            <p:cNvSpPr>
              <a:spLocks noChangeArrowheads="1"/>
            </p:cNvSpPr>
            <p:nvPr/>
          </p:nvSpPr>
          <p:spPr bwMode="gray">
            <a:xfrm>
              <a:off x="9152432" y="3566940"/>
              <a:ext cx="164883" cy="1270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3" name="Rectangle 199"/>
            <p:cNvSpPr>
              <a:spLocks noChangeArrowheads="1"/>
            </p:cNvSpPr>
            <p:nvPr/>
          </p:nvSpPr>
          <p:spPr bwMode="gray">
            <a:xfrm>
              <a:off x="9165296" y="3580973"/>
              <a:ext cx="42098" cy="284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4" name="Rectangle 200"/>
            <p:cNvSpPr>
              <a:spLocks noChangeArrowheads="1"/>
            </p:cNvSpPr>
            <p:nvPr/>
          </p:nvSpPr>
          <p:spPr bwMode="gray">
            <a:xfrm>
              <a:off x="9165296" y="3614105"/>
              <a:ext cx="42098" cy="54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5" name="Rectangle 201"/>
            <p:cNvSpPr>
              <a:spLocks noChangeArrowheads="1"/>
            </p:cNvSpPr>
            <p:nvPr/>
          </p:nvSpPr>
          <p:spPr bwMode="gray">
            <a:xfrm>
              <a:off x="9165296" y="3622291"/>
              <a:ext cx="42098" cy="54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6" name="Rectangle 202"/>
            <p:cNvSpPr>
              <a:spLocks noChangeArrowheads="1"/>
            </p:cNvSpPr>
            <p:nvPr/>
          </p:nvSpPr>
          <p:spPr bwMode="gray">
            <a:xfrm>
              <a:off x="9332907" y="3566940"/>
              <a:ext cx="164493" cy="1270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7" name="Rectangle 203"/>
            <p:cNvSpPr>
              <a:spLocks noChangeArrowheads="1"/>
            </p:cNvSpPr>
            <p:nvPr/>
          </p:nvSpPr>
          <p:spPr bwMode="gray">
            <a:xfrm>
              <a:off x="9345770" y="3580973"/>
              <a:ext cx="43267" cy="284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8" name="Rectangle 204"/>
            <p:cNvSpPr>
              <a:spLocks noChangeArrowheads="1"/>
            </p:cNvSpPr>
            <p:nvPr/>
          </p:nvSpPr>
          <p:spPr bwMode="gray">
            <a:xfrm>
              <a:off x="9345770" y="3614105"/>
              <a:ext cx="43267" cy="54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9" name="Rectangle 205"/>
            <p:cNvSpPr>
              <a:spLocks noChangeArrowheads="1"/>
            </p:cNvSpPr>
            <p:nvPr/>
          </p:nvSpPr>
          <p:spPr bwMode="gray">
            <a:xfrm>
              <a:off x="9345770" y="3622291"/>
              <a:ext cx="43267" cy="54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0" name="Rectangle 207"/>
            <p:cNvSpPr>
              <a:spLocks noChangeArrowheads="1"/>
            </p:cNvSpPr>
            <p:nvPr/>
          </p:nvSpPr>
          <p:spPr bwMode="gray">
            <a:xfrm>
              <a:off x="9152432" y="3435580"/>
              <a:ext cx="164883" cy="1270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1" name="Rectangle 208"/>
            <p:cNvSpPr>
              <a:spLocks noChangeArrowheads="1"/>
            </p:cNvSpPr>
            <p:nvPr/>
          </p:nvSpPr>
          <p:spPr bwMode="gray">
            <a:xfrm>
              <a:off x="9165296" y="3449222"/>
              <a:ext cx="42098" cy="284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2" name="Rectangle 209"/>
            <p:cNvSpPr>
              <a:spLocks noChangeArrowheads="1"/>
            </p:cNvSpPr>
            <p:nvPr/>
          </p:nvSpPr>
          <p:spPr bwMode="gray">
            <a:xfrm>
              <a:off x="9165296" y="3483134"/>
              <a:ext cx="42098" cy="46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3" name="Rectangle 210"/>
            <p:cNvSpPr>
              <a:spLocks noChangeArrowheads="1"/>
            </p:cNvSpPr>
            <p:nvPr/>
          </p:nvSpPr>
          <p:spPr bwMode="gray">
            <a:xfrm>
              <a:off x="9165296" y="3490541"/>
              <a:ext cx="42098" cy="58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4" name="Rectangle 211"/>
            <p:cNvSpPr>
              <a:spLocks noChangeArrowheads="1"/>
            </p:cNvSpPr>
            <p:nvPr/>
          </p:nvSpPr>
          <p:spPr bwMode="gray">
            <a:xfrm>
              <a:off x="9332907" y="3435580"/>
              <a:ext cx="164493" cy="1270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5" name="Rectangle 212"/>
            <p:cNvSpPr>
              <a:spLocks noChangeArrowheads="1"/>
            </p:cNvSpPr>
            <p:nvPr/>
          </p:nvSpPr>
          <p:spPr bwMode="gray">
            <a:xfrm>
              <a:off x="9345770" y="3449222"/>
              <a:ext cx="43267" cy="284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6" name="Rectangle 213"/>
            <p:cNvSpPr>
              <a:spLocks noChangeArrowheads="1"/>
            </p:cNvSpPr>
            <p:nvPr/>
          </p:nvSpPr>
          <p:spPr bwMode="gray">
            <a:xfrm>
              <a:off x="9345770" y="3483134"/>
              <a:ext cx="43267" cy="46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7" name="Rectangle 214"/>
            <p:cNvSpPr>
              <a:spLocks noChangeArrowheads="1"/>
            </p:cNvSpPr>
            <p:nvPr/>
          </p:nvSpPr>
          <p:spPr bwMode="gray">
            <a:xfrm>
              <a:off x="9345770" y="3490541"/>
              <a:ext cx="43267" cy="58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18" name="Gruppieren 2017"/>
          <p:cNvGrpSpPr/>
          <p:nvPr/>
        </p:nvGrpSpPr>
        <p:grpSpPr bwMode="gray">
          <a:xfrm>
            <a:off x="12736870" y="7971026"/>
            <a:ext cx="4366264" cy="1349379"/>
            <a:chOff x="254000" y="-3649663"/>
            <a:chExt cx="6896101" cy="2841625"/>
          </a:xfrm>
        </p:grpSpPr>
        <p:sp>
          <p:nvSpPr>
            <p:cNvPr id="2019" name="Freeform 220"/>
            <p:cNvSpPr>
              <a:spLocks/>
            </p:cNvSpPr>
            <p:nvPr/>
          </p:nvSpPr>
          <p:spPr bwMode="gray">
            <a:xfrm>
              <a:off x="1435100" y="-1373188"/>
              <a:ext cx="415925" cy="239713"/>
            </a:xfrm>
            <a:custGeom>
              <a:avLst/>
              <a:gdLst>
                <a:gd name="T0" fmla="*/ 108 w 111"/>
                <a:gd name="T1" fmla="*/ 64 h 64"/>
                <a:gd name="T2" fmla="*/ 111 w 111"/>
                <a:gd name="T3" fmla="*/ 61 h 64"/>
                <a:gd name="T4" fmla="*/ 111 w 111"/>
                <a:gd name="T5" fmla="*/ 0 h 64"/>
                <a:gd name="T6" fmla="*/ 0 w 111"/>
                <a:gd name="T7" fmla="*/ 0 h 64"/>
                <a:gd name="T8" fmla="*/ 0 w 111"/>
                <a:gd name="T9" fmla="*/ 61 h 64"/>
                <a:gd name="T10" fmla="*/ 3 w 111"/>
                <a:gd name="T11" fmla="*/ 64 h 64"/>
                <a:gd name="T12" fmla="*/ 108 w 111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64">
                  <a:moveTo>
                    <a:pt x="108" y="64"/>
                  </a:moveTo>
                  <a:cubicBezTo>
                    <a:pt x="110" y="64"/>
                    <a:pt x="111" y="62"/>
                    <a:pt x="111" y="6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1" y="64"/>
                    <a:pt x="3" y="64"/>
                  </a:cubicBezTo>
                  <a:lnTo>
                    <a:pt x="108" y="64"/>
                  </a:lnTo>
                  <a:close/>
                </a:path>
              </a:pathLst>
            </a:custGeom>
            <a:solidFill>
              <a:srgbClr val="733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0" name="Freeform 221"/>
            <p:cNvSpPr>
              <a:spLocks/>
            </p:cNvSpPr>
            <p:nvPr/>
          </p:nvSpPr>
          <p:spPr bwMode="gray">
            <a:xfrm>
              <a:off x="1423988" y="-1449388"/>
              <a:ext cx="441325" cy="173038"/>
            </a:xfrm>
            <a:custGeom>
              <a:avLst/>
              <a:gdLst>
                <a:gd name="T0" fmla="*/ 118 w 118"/>
                <a:gd name="T1" fmla="*/ 2 h 46"/>
                <a:gd name="T2" fmla="*/ 115 w 118"/>
                <a:gd name="T3" fmla="*/ 0 h 46"/>
                <a:gd name="T4" fmla="*/ 2 w 118"/>
                <a:gd name="T5" fmla="*/ 0 h 46"/>
                <a:gd name="T6" fmla="*/ 0 w 118"/>
                <a:gd name="T7" fmla="*/ 2 h 46"/>
                <a:gd name="T8" fmla="*/ 0 w 118"/>
                <a:gd name="T9" fmla="*/ 34 h 46"/>
                <a:gd name="T10" fmla="*/ 59 w 118"/>
                <a:gd name="T11" fmla="*/ 46 h 46"/>
                <a:gd name="T12" fmla="*/ 118 w 118"/>
                <a:gd name="T13" fmla="*/ 34 h 46"/>
                <a:gd name="T14" fmla="*/ 118 w 118"/>
                <a:gd name="T1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46">
                  <a:moveTo>
                    <a:pt x="118" y="2"/>
                  </a:moveTo>
                  <a:cubicBezTo>
                    <a:pt x="118" y="1"/>
                    <a:pt x="116" y="0"/>
                    <a:pt x="11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11" y="46"/>
                    <a:pt x="59" y="46"/>
                  </a:cubicBezTo>
                  <a:cubicBezTo>
                    <a:pt x="106" y="46"/>
                    <a:pt x="118" y="34"/>
                    <a:pt x="118" y="34"/>
                  </a:cubicBezTo>
                  <a:lnTo>
                    <a:pt x="118" y="2"/>
                  </a:lnTo>
                  <a:close/>
                </a:path>
              </a:pathLst>
            </a:custGeom>
            <a:solidFill>
              <a:srgbClr val="8D4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1" name="Rectangle 222"/>
            <p:cNvSpPr>
              <a:spLocks noChangeArrowheads="1"/>
            </p:cNvSpPr>
            <p:nvPr/>
          </p:nvSpPr>
          <p:spPr bwMode="gray">
            <a:xfrm>
              <a:off x="1206500" y="-2201863"/>
              <a:ext cx="138113" cy="193675"/>
            </a:xfrm>
            <a:prstGeom prst="rect">
              <a:avLst/>
            </a:prstGeom>
            <a:solidFill>
              <a:srgbClr val="DA9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2" name="Freeform 223"/>
            <p:cNvSpPr>
              <a:spLocks/>
            </p:cNvSpPr>
            <p:nvPr/>
          </p:nvSpPr>
          <p:spPr bwMode="gray">
            <a:xfrm>
              <a:off x="1047750" y="-2074863"/>
              <a:ext cx="461963" cy="674688"/>
            </a:xfrm>
            <a:custGeom>
              <a:avLst/>
              <a:gdLst>
                <a:gd name="T0" fmla="*/ 114 w 123"/>
                <a:gd name="T1" fmla="*/ 180 h 180"/>
                <a:gd name="T2" fmla="*/ 123 w 123"/>
                <a:gd name="T3" fmla="*/ 171 h 180"/>
                <a:gd name="T4" fmla="*/ 123 w 123"/>
                <a:gd name="T5" fmla="*/ 8 h 180"/>
                <a:gd name="T6" fmla="*/ 114 w 123"/>
                <a:gd name="T7" fmla="*/ 0 h 180"/>
                <a:gd name="T8" fmla="*/ 8 w 123"/>
                <a:gd name="T9" fmla="*/ 0 h 180"/>
                <a:gd name="T10" fmla="*/ 0 w 123"/>
                <a:gd name="T11" fmla="*/ 8 h 180"/>
                <a:gd name="T12" fmla="*/ 0 w 123"/>
                <a:gd name="T13" fmla="*/ 171 h 180"/>
                <a:gd name="T14" fmla="*/ 8 w 123"/>
                <a:gd name="T15" fmla="*/ 180 h 180"/>
                <a:gd name="T16" fmla="*/ 114 w 123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80">
                  <a:moveTo>
                    <a:pt x="114" y="180"/>
                  </a:moveTo>
                  <a:cubicBezTo>
                    <a:pt x="119" y="180"/>
                    <a:pt x="123" y="176"/>
                    <a:pt x="123" y="171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3"/>
                    <a:pt x="119" y="0"/>
                    <a:pt x="11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6"/>
                    <a:pt x="4" y="180"/>
                    <a:pt x="8" y="180"/>
                  </a:cubicBezTo>
                  <a:lnTo>
                    <a:pt x="114" y="180"/>
                  </a:lnTo>
                  <a:close/>
                </a:path>
              </a:pathLst>
            </a:custGeom>
            <a:solidFill>
              <a:srgbClr val="585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3" name="Freeform 224"/>
            <p:cNvSpPr>
              <a:spLocks/>
            </p:cNvSpPr>
            <p:nvPr/>
          </p:nvSpPr>
          <p:spPr bwMode="gray">
            <a:xfrm>
              <a:off x="642938" y="-2432051"/>
              <a:ext cx="404813" cy="514350"/>
            </a:xfrm>
            <a:custGeom>
              <a:avLst/>
              <a:gdLst>
                <a:gd name="T0" fmla="*/ 108 w 108"/>
                <a:gd name="T1" fmla="*/ 103 h 137"/>
                <a:gd name="T2" fmla="*/ 108 w 108"/>
                <a:gd name="T3" fmla="*/ 103 h 137"/>
                <a:gd name="T4" fmla="*/ 74 w 108"/>
                <a:gd name="T5" fmla="*/ 91 h 137"/>
                <a:gd name="T6" fmla="*/ 33 w 108"/>
                <a:gd name="T7" fmla="*/ 0 h 137"/>
                <a:gd name="T8" fmla="*/ 0 w 108"/>
                <a:gd name="T9" fmla="*/ 0 h 137"/>
                <a:gd name="T10" fmla="*/ 108 w 108"/>
                <a:gd name="T11" fmla="*/ 137 h 137"/>
                <a:gd name="T12" fmla="*/ 108 w 108"/>
                <a:gd name="T13" fmla="*/ 10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37">
                  <a:moveTo>
                    <a:pt x="108" y="103"/>
                  </a:moveTo>
                  <a:cubicBezTo>
                    <a:pt x="108" y="103"/>
                    <a:pt x="108" y="103"/>
                    <a:pt x="108" y="103"/>
                  </a:cubicBezTo>
                  <a:cubicBezTo>
                    <a:pt x="99" y="102"/>
                    <a:pt x="87" y="98"/>
                    <a:pt x="74" y="91"/>
                  </a:cubicBezTo>
                  <a:cubicBezTo>
                    <a:pt x="47" y="74"/>
                    <a:pt x="33" y="43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80" y="133"/>
                    <a:pt x="108" y="137"/>
                  </a:cubicBezTo>
                  <a:lnTo>
                    <a:pt x="108" y="103"/>
                  </a:lnTo>
                  <a:close/>
                </a:path>
              </a:pathLst>
            </a:custGeom>
            <a:solidFill>
              <a:srgbClr val="4A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4" name="Freeform 225"/>
            <p:cNvSpPr>
              <a:spLocks/>
            </p:cNvSpPr>
            <p:nvPr/>
          </p:nvSpPr>
          <p:spPr bwMode="gray">
            <a:xfrm>
              <a:off x="1509713" y="-2044701"/>
              <a:ext cx="217488" cy="565150"/>
            </a:xfrm>
            <a:custGeom>
              <a:avLst/>
              <a:gdLst>
                <a:gd name="T0" fmla="*/ 0 w 58"/>
                <a:gd name="T1" fmla="*/ 0 h 151"/>
                <a:gd name="T2" fmla="*/ 0 w 58"/>
                <a:gd name="T3" fmla="*/ 38 h 151"/>
                <a:gd name="T4" fmla="*/ 0 w 58"/>
                <a:gd name="T5" fmla="*/ 55 h 151"/>
                <a:gd name="T6" fmla="*/ 25 w 58"/>
                <a:gd name="T7" fmla="*/ 151 h 151"/>
                <a:gd name="T8" fmla="*/ 58 w 58"/>
                <a:gd name="T9" fmla="*/ 146 h 151"/>
                <a:gd name="T10" fmla="*/ 0 w 58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51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9" y="73"/>
                    <a:pt x="18" y="103"/>
                    <a:pt x="25" y="151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44" y="52"/>
                    <a:pt x="19" y="15"/>
                    <a:pt x="0" y="0"/>
                  </a:cubicBezTo>
                  <a:close/>
                </a:path>
              </a:pathLst>
            </a:custGeom>
            <a:solidFill>
              <a:srgbClr val="4A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5" name="Freeform 226"/>
            <p:cNvSpPr>
              <a:spLocks/>
            </p:cNvSpPr>
            <p:nvPr/>
          </p:nvSpPr>
          <p:spPr bwMode="gray">
            <a:xfrm>
              <a:off x="1077913" y="-1400176"/>
              <a:ext cx="401638" cy="592138"/>
            </a:xfrm>
            <a:custGeom>
              <a:avLst/>
              <a:gdLst>
                <a:gd name="T0" fmla="*/ 161 w 253"/>
                <a:gd name="T1" fmla="*/ 85 h 373"/>
                <a:gd name="T2" fmla="*/ 173 w 253"/>
                <a:gd name="T3" fmla="*/ 373 h 373"/>
                <a:gd name="T4" fmla="*/ 253 w 253"/>
                <a:gd name="T5" fmla="*/ 373 h 373"/>
                <a:gd name="T6" fmla="*/ 253 w 253"/>
                <a:gd name="T7" fmla="*/ 0 h 373"/>
                <a:gd name="T8" fmla="*/ 0 w 253"/>
                <a:gd name="T9" fmla="*/ 0 h 373"/>
                <a:gd name="T10" fmla="*/ 0 w 253"/>
                <a:gd name="T11" fmla="*/ 373 h 373"/>
                <a:gd name="T12" fmla="*/ 78 w 253"/>
                <a:gd name="T13" fmla="*/ 373 h 373"/>
                <a:gd name="T14" fmla="*/ 90 w 253"/>
                <a:gd name="T15" fmla="*/ 85 h 373"/>
                <a:gd name="T16" fmla="*/ 161 w 253"/>
                <a:gd name="T17" fmla="*/ 8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373">
                  <a:moveTo>
                    <a:pt x="161" y="85"/>
                  </a:moveTo>
                  <a:lnTo>
                    <a:pt x="173" y="373"/>
                  </a:lnTo>
                  <a:lnTo>
                    <a:pt x="253" y="373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373"/>
                  </a:lnTo>
                  <a:lnTo>
                    <a:pt x="78" y="373"/>
                  </a:lnTo>
                  <a:lnTo>
                    <a:pt x="90" y="85"/>
                  </a:lnTo>
                  <a:lnTo>
                    <a:pt x="161" y="85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6" name="Freeform 227"/>
            <p:cNvSpPr>
              <a:spLocks/>
            </p:cNvSpPr>
            <p:nvPr/>
          </p:nvSpPr>
          <p:spPr bwMode="gray">
            <a:xfrm>
              <a:off x="1152525" y="-2074863"/>
              <a:ext cx="236538" cy="674688"/>
            </a:xfrm>
            <a:custGeom>
              <a:avLst/>
              <a:gdLst>
                <a:gd name="T0" fmla="*/ 119 w 149"/>
                <a:gd name="T1" fmla="*/ 425 h 425"/>
                <a:gd name="T2" fmla="*/ 119 w 149"/>
                <a:gd name="T3" fmla="*/ 146 h 425"/>
                <a:gd name="T4" fmla="*/ 149 w 149"/>
                <a:gd name="T5" fmla="*/ 0 h 425"/>
                <a:gd name="T6" fmla="*/ 0 w 149"/>
                <a:gd name="T7" fmla="*/ 0 h 425"/>
                <a:gd name="T8" fmla="*/ 34 w 149"/>
                <a:gd name="T9" fmla="*/ 146 h 425"/>
                <a:gd name="T10" fmla="*/ 34 w 149"/>
                <a:gd name="T11" fmla="*/ 425 h 425"/>
                <a:gd name="T12" fmla="*/ 119 w 149"/>
                <a:gd name="T13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425">
                  <a:moveTo>
                    <a:pt x="119" y="425"/>
                  </a:moveTo>
                  <a:lnTo>
                    <a:pt x="119" y="146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34" y="146"/>
                  </a:lnTo>
                  <a:lnTo>
                    <a:pt x="34" y="425"/>
                  </a:lnTo>
                  <a:lnTo>
                    <a:pt x="119" y="425"/>
                  </a:ln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7" name="Oval 228"/>
            <p:cNvSpPr>
              <a:spLocks noChangeArrowheads="1"/>
            </p:cNvSpPr>
            <p:nvPr/>
          </p:nvSpPr>
          <p:spPr bwMode="gray">
            <a:xfrm>
              <a:off x="1055688" y="-2584451"/>
              <a:ext cx="427038" cy="476250"/>
            </a:xfrm>
            <a:prstGeom prst="ellipse">
              <a:avLst/>
            </a:prstGeom>
            <a:solidFill>
              <a:srgbClr val="F8B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8" name="Oval 229"/>
            <p:cNvSpPr>
              <a:spLocks noChangeArrowheads="1"/>
            </p:cNvSpPr>
            <p:nvPr/>
          </p:nvSpPr>
          <p:spPr bwMode="gray">
            <a:xfrm>
              <a:off x="1165225" y="-2360613"/>
              <a:ext cx="47625" cy="60325"/>
            </a:xfrm>
            <a:prstGeom prst="ellipse">
              <a:avLst/>
            </a:prstGeom>
            <a:solidFill>
              <a:srgbClr val="14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9" name="Oval 230"/>
            <p:cNvSpPr>
              <a:spLocks noChangeArrowheads="1"/>
            </p:cNvSpPr>
            <p:nvPr/>
          </p:nvSpPr>
          <p:spPr bwMode="gray">
            <a:xfrm>
              <a:off x="1370013" y="-2360613"/>
              <a:ext cx="49213" cy="60325"/>
            </a:xfrm>
            <a:prstGeom prst="ellipse">
              <a:avLst/>
            </a:prstGeom>
            <a:solidFill>
              <a:srgbClr val="14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0" name="Freeform 231"/>
            <p:cNvSpPr>
              <a:spLocks/>
            </p:cNvSpPr>
            <p:nvPr/>
          </p:nvSpPr>
          <p:spPr bwMode="gray">
            <a:xfrm>
              <a:off x="935038" y="-2749551"/>
              <a:ext cx="630238" cy="407988"/>
            </a:xfrm>
            <a:custGeom>
              <a:avLst/>
              <a:gdLst>
                <a:gd name="T0" fmla="*/ 12 w 168"/>
                <a:gd name="T1" fmla="*/ 51 h 109"/>
                <a:gd name="T2" fmla="*/ 127 w 168"/>
                <a:gd name="T3" fmla="*/ 82 h 109"/>
                <a:gd name="T4" fmla="*/ 119 w 168"/>
                <a:gd name="T5" fmla="*/ 8 h 109"/>
                <a:gd name="T6" fmla="*/ 47 w 168"/>
                <a:gd name="T7" fmla="*/ 28 h 109"/>
                <a:gd name="T8" fmla="*/ 37 w 168"/>
                <a:gd name="T9" fmla="*/ 32 h 109"/>
                <a:gd name="T10" fmla="*/ 25 w 168"/>
                <a:gd name="T11" fmla="*/ 24 h 109"/>
                <a:gd name="T12" fmla="*/ 29 w 168"/>
                <a:gd name="T13" fmla="*/ 32 h 109"/>
                <a:gd name="T14" fmla="*/ 15 w 168"/>
                <a:gd name="T15" fmla="*/ 26 h 109"/>
                <a:gd name="T16" fmla="*/ 17 w 168"/>
                <a:gd name="T17" fmla="*/ 36 h 109"/>
                <a:gd name="T18" fmla="*/ 2 w 168"/>
                <a:gd name="T19" fmla="*/ 34 h 109"/>
                <a:gd name="T20" fmla="*/ 12 w 168"/>
                <a:gd name="T21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109">
                  <a:moveTo>
                    <a:pt x="12" y="51"/>
                  </a:moveTo>
                  <a:cubicBezTo>
                    <a:pt x="17" y="56"/>
                    <a:pt x="65" y="109"/>
                    <a:pt x="127" y="82"/>
                  </a:cubicBezTo>
                  <a:cubicBezTo>
                    <a:pt x="168" y="59"/>
                    <a:pt x="131" y="14"/>
                    <a:pt x="119" y="8"/>
                  </a:cubicBezTo>
                  <a:cubicBezTo>
                    <a:pt x="106" y="3"/>
                    <a:pt x="78" y="0"/>
                    <a:pt x="47" y="28"/>
                  </a:cubicBezTo>
                  <a:cubicBezTo>
                    <a:pt x="44" y="30"/>
                    <a:pt x="40" y="31"/>
                    <a:pt x="37" y="32"/>
                  </a:cubicBezTo>
                  <a:cubicBezTo>
                    <a:pt x="37" y="32"/>
                    <a:pt x="28" y="27"/>
                    <a:pt x="25" y="24"/>
                  </a:cubicBezTo>
                  <a:cubicBezTo>
                    <a:pt x="25" y="27"/>
                    <a:pt x="29" y="32"/>
                    <a:pt x="29" y="32"/>
                  </a:cubicBezTo>
                  <a:cubicBezTo>
                    <a:pt x="21" y="31"/>
                    <a:pt x="15" y="26"/>
                    <a:pt x="15" y="26"/>
                  </a:cubicBezTo>
                  <a:cubicBezTo>
                    <a:pt x="15" y="26"/>
                    <a:pt x="15" y="33"/>
                    <a:pt x="17" y="36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3"/>
                    <a:pt x="6" y="46"/>
                    <a:pt x="12" y="51"/>
                  </a:cubicBezTo>
                  <a:close/>
                </a:path>
              </a:pathLst>
            </a:custGeom>
            <a:solidFill>
              <a:srgbClr val="402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1" name="Freeform 232"/>
            <p:cNvSpPr>
              <a:spLocks/>
            </p:cNvSpPr>
            <p:nvPr/>
          </p:nvSpPr>
          <p:spPr bwMode="gray">
            <a:xfrm>
              <a:off x="1014413" y="-2514601"/>
              <a:ext cx="82550" cy="176213"/>
            </a:xfrm>
            <a:custGeom>
              <a:avLst/>
              <a:gdLst>
                <a:gd name="T0" fmla="*/ 3 w 22"/>
                <a:gd name="T1" fmla="*/ 0 h 47"/>
                <a:gd name="T2" fmla="*/ 0 w 22"/>
                <a:gd name="T3" fmla="*/ 19 h 47"/>
                <a:gd name="T4" fmla="*/ 13 w 22"/>
                <a:gd name="T5" fmla="*/ 47 h 47"/>
                <a:gd name="T6" fmla="*/ 17 w 22"/>
                <a:gd name="T7" fmla="*/ 46 h 47"/>
                <a:gd name="T8" fmla="*/ 22 w 22"/>
                <a:gd name="T9" fmla="*/ 13 h 47"/>
                <a:gd name="T10" fmla="*/ 3 w 22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7">
                  <a:moveTo>
                    <a:pt x="3" y="0"/>
                  </a:moveTo>
                  <a:cubicBezTo>
                    <a:pt x="1" y="9"/>
                    <a:pt x="0" y="17"/>
                    <a:pt x="0" y="19"/>
                  </a:cubicBezTo>
                  <a:cubicBezTo>
                    <a:pt x="2" y="26"/>
                    <a:pt x="13" y="47"/>
                    <a:pt x="13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4" y="28"/>
                    <a:pt x="22" y="13"/>
                  </a:cubicBezTo>
                  <a:cubicBezTo>
                    <a:pt x="15" y="9"/>
                    <a:pt x="8" y="4"/>
                    <a:pt x="3" y="0"/>
                  </a:cubicBezTo>
                  <a:close/>
                </a:path>
              </a:pathLst>
            </a:custGeom>
            <a:solidFill>
              <a:srgbClr val="331D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2" name="Freeform 233"/>
            <p:cNvSpPr>
              <a:spLocks/>
            </p:cNvSpPr>
            <p:nvPr/>
          </p:nvSpPr>
          <p:spPr bwMode="gray">
            <a:xfrm>
              <a:off x="1441450" y="-2608263"/>
              <a:ext cx="82550" cy="263525"/>
            </a:xfrm>
            <a:custGeom>
              <a:avLst/>
              <a:gdLst>
                <a:gd name="T0" fmla="*/ 5 w 22"/>
                <a:gd name="T1" fmla="*/ 70 h 70"/>
                <a:gd name="T2" fmla="*/ 9 w 22"/>
                <a:gd name="T3" fmla="*/ 70 h 70"/>
                <a:gd name="T4" fmla="*/ 22 w 22"/>
                <a:gd name="T5" fmla="*/ 43 h 70"/>
                <a:gd name="T6" fmla="*/ 7 w 22"/>
                <a:gd name="T7" fmla="*/ 0 h 70"/>
                <a:gd name="T8" fmla="*/ 0 w 22"/>
                <a:gd name="T9" fmla="*/ 38 h 70"/>
                <a:gd name="T10" fmla="*/ 5 w 22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70">
                  <a:moveTo>
                    <a:pt x="5" y="70"/>
                  </a:moveTo>
                  <a:cubicBezTo>
                    <a:pt x="9" y="70"/>
                    <a:pt x="9" y="70"/>
                    <a:pt x="9" y="70"/>
                  </a:cubicBezTo>
                  <a:cubicBezTo>
                    <a:pt x="9" y="70"/>
                    <a:pt x="20" y="50"/>
                    <a:pt x="22" y="43"/>
                  </a:cubicBezTo>
                  <a:cubicBezTo>
                    <a:pt x="22" y="39"/>
                    <a:pt x="20" y="16"/>
                    <a:pt x="7" y="0"/>
                  </a:cubicBezTo>
                  <a:cubicBezTo>
                    <a:pt x="12" y="13"/>
                    <a:pt x="12" y="27"/>
                    <a:pt x="0" y="38"/>
                  </a:cubicBezTo>
                  <a:cubicBezTo>
                    <a:pt x="8" y="52"/>
                    <a:pt x="5" y="70"/>
                    <a:pt x="5" y="70"/>
                  </a:cubicBezTo>
                  <a:close/>
                </a:path>
              </a:pathLst>
            </a:custGeom>
            <a:solidFill>
              <a:srgbClr val="331D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3" name="Freeform 234"/>
            <p:cNvSpPr>
              <a:spLocks/>
            </p:cNvSpPr>
            <p:nvPr/>
          </p:nvSpPr>
          <p:spPr bwMode="gray">
            <a:xfrm>
              <a:off x="1223963" y="-2074863"/>
              <a:ext cx="104775" cy="539750"/>
            </a:xfrm>
            <a:custGeom>
              <a:avLst/>
              <a:gdLst>
                <a:gd name="T0" fmla="*/ 0 w 66"/>
                <a:gd name="T1" fmla="*/ 0 h 340"/>
                <a:gd name="T2" fmla="*/ 17 w 66"/>
                <a:gd name="T3" fmla="*/ 33 h 340"/>
                <a:gd name="T4" fmla="*/ 5 w 66"/>
                <a:gd name="T5" fmla="*/ 324 h 340"/>
                <a:gd name="T6" fmla="*/ 33 w 66"/>
                <a:gd name="T7" fmla="*/ 340 h 340"/>
                <a:gd name="T8" fmla="*/ 59 w 66"/>
                <a:gd name="T9" fmla="*/ 324 h 340"/>
                <a:gd name="T10" fmla="*/ 48 w 66"/>
                <a:gd name="T11" fmla="*/ 33 h 340"/>
                <a:gd name="T12" fmla="*/ 66 w 66"/>
                <a:gd name="T13" fmla="*/ 0 h 340"/>
                <a:gd name="T14" fmla="*/ 0 w 66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340">
                  <a:moveTo>
                    <a:pt x="0" y="0"/>
                  </a:moveTo>
                  <a:lnTo>
                    <a:pt x="17" y="33"/>
                  </a:lnTo>
                  <a:lnTo>
                    <a:pt x="5" y="324"/>
                  </a:lnTo>
                  <a:lnTo>
                    <a:pt x="33" y="340"/>
                  </a:lnTo>
                  <a:lnTo>
                    <a:pt x="59" y="324"/>
                  </a:lnTo>
                  <a:lnTo>
                    <a:pt x="48" y="33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5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4" name="Freeform 235"/>
            <p:cNvSpPr>
              <a:spLocks noEditPoints="1"/>
            </p:cNvSpPr>
            <p:nvPr/>
          </p:nvSpPr>
          <p:spPr bwMode="gray">
            <a:xfrm>
              <a:off x="1055688" y="-2382838"/>
              <a:ext cx="431800" cy="127000"/>
            </a:xfrm>
            <a:custGeom>
              <a:avLst/>
              <a:gdLst>
                <a:gd name="T0" fmla="*/ 4 w 115"/>
                <a:gd name="T1" fmla="*/ 9 h 34"/>
                <a:gd name="T2" fmla="*/ 5 w 115"/>
                <a:gd name="T3" fmla="*/ 17 h 34"/>
                <a:gd name="T4" fmla="*/ 10 w 115"/>
                <a:gd name="T5" fmla="*/ 30 h 34"/>
                <a:gd name="T6" fmla="*/ 16 w 115"/>
                <a:gd name="T7" fmla="*/ 33 h 34"/>
                <a:gd name="T8" fmla="*/ 25 w 115"/>
                <a:gd name="T9" fmla="*/ 34 h 34"/>
                <a:gd name="T10" fmla="*/ 39 w 115"/>
                <a:gd name="T11" fmla="*/ 34 h 34"/>
                <a:gd name="T12" fmla="*/ 50 w 115"/>
                <a:gd name="T13" fmla="*/ 25 h 34"/>
                <a:gd name="T14" fmla="*/ 53 w 115"/>
                <a:gd name="T15" fmla="*/ 17 h 34"/>
                <a:gd name="T16" fmla="*/ 58 w 115"/>
                <a:gd name="T17" fmla="*/ 13 h 34"/>
                <a:gd name="T18" fmla="*/ 63 w 115"/>
                <a:gd name="T19" fmla="*/ 17 h 34"/>
                <a:gd name="T20" fmla="*/ 66 w 115"/>
                <a:gd name="T21" fmla="*/ 25 h 34"/>
                <a:gd name="T22" fmla="*/ 76 w 115"/>
                <a:gd name="T23" fmla="*/ 34 h 34"/>
                <a:gd name="T24" fmla="*/ 90 w 115"/>
                <a:gd name="T25" fmla="*/ 34 h 34"/>
                <a:gd name="T26" fmla="*/ 99 w 115"/>
                <a:gd name="T27" fmla="*/ 33 h 34"/>
                <a:gd name="T28" fmla="*/ 105 w 115"/>
                <a:gd name="T29" fmla="*/ 30 h 34"/>
                <a:gd name="T30" fmla="*/ 110 w 115"/>
                <a:gd name="T31" fmla="*/ 17 h 34"/>
                <a:gd name="T32" fmla="*/ 112 w 115"/>
                <a:gd name="T33" fmla="*/ 9 h 34"/>
                <a:gd name="T34" fmla="*/ 113 w 115"/>
                <a:gd name="T35" fmla="*/ 7 h 34"/>
                <a:gd name="T36" fmla="*/ 115 w 115"/>
                <a:gd name="T37" fmla="*/ 2 h 34"/>
                <a:gd name="T38" fmla="*/ 114 w 115"/>
                <a:gd name="T39" fmla="*/ 1 h 34"/>
                <a:gd name="T40" fmla="*/ 79 w 115"/>
                <a:gd name="T41" fmla="*/ 1 h 34"/>
                <a:gd name="T42" fmla="*/ 62 w 115"/>
                <a:gd name="T43" fmla="*/ 4 h 34"/>
                <a:gd name="T44" fmla="*/ 58 w 115"/>
                <a:gd name="T45" fmla="*/ 5 h 34"/>
                <a:gd name="T46" fmla="*/ 53 w 115"/>
                <a:gd name="T47" fmla="*/ 4 h 34"/>
                <a:gd name="T48" fmla="*/ 36 w 115"/>
                <a:gd name="T49" fmla="*/ 1 h 34"/>
                <a:gd name="T50" fmla="*/ 1 w 115"/>
                <a:gd name="T51" fmla="*/ 1 h 34"/>
                <a:gd name="T52" fmla="*/ 0 w 115"/>
                <a:gd name="T53" fmla="*/ 2 h 34"/>
                <a:gd name="T54" fmla="*/ 2 w 115"/>
                <a:gd name="T55" fmla="*/ 7 h 34"/>
                <a:gd name="T56" fmla="*/ 4 w 115"/>
                <a:gd name="T57" fmla="*/ 9 h 34"/>
                <a:gd name="T58" fmla="*/ 68 w 115"/>
                <a:gd name="T59" fmla="*/ 6 h 34"/>
                <a:gd name="T60" fmla="*/ 94 w 115"/>
                <a:gd name="T61" fmla="*/ 4 h 34"/>
                <a:gd name="T62" fmla="*/ 105 w 115"/>
                <a:gd name="T63" fmla="*/ 4 h 34"/>
                <a:gd name="T64" fmla="*/ 108 w 115"/>
                <a:gd name="T65" fmla="*/ 7 h 34"/>
                <a:gd name="T66" fmla="*/ 106 w 115"/>
                <a:gd name="T67" fmla="*/ 23 h 34"/>
                <a:gd name="T68" fmla="*/ 98 w 115"/>
                <a:gd name="T69" fmla="*/ 30 h 34"/>
                <a:gd name="T70" fmla="*/ 77 w 115"/>
                <a:gd name="T71" fmla="*/ 30 h 34"/>
                <a:gd name="T72" fmla="*/ 69 w 115"/>
                <a:gd name="T73" fmla="*/ 26 h 34"/>
                <a:gd name="T74" fmla="*/ 64 w 115"/>
                <a:gd name="T75" fmla="*/ 13 h 34"/>
                <a:gd name="T76" fmla="*/ 68 w 115"/>
                <a:gd name="T77" fmla="*/ 6 h 34"/>
                <a:gd name="T78" fmla="*/ 10 w 115"/>
                <a:gd name="T79" fmla="*/ 4 h 34"/>
                <a:gd name="T80" fmla="*/ 22 w 115"/>
                <a:gd name="T81" fmla="*/ 4 h 34"/>
                <a:gd name="T82" fmla="*/ 47 w 115"/>
                <a:gd name="T83" fmla="*/ 6 h 34"/>
                <a:gd name="T84" fmla="*/ 51 w 115"/>
                <a:gd name="T85" fmla="*/ 13 h 34"/>
                <a:gd name="T86" fmla="*/ 46 w 115"/>
                <a:gd name="T87" fmla="*/ 26 h 34"/>
                <a:gd name="T88" fmla="*/ 39 w 115"/>
                <a:gd name="T89" fmla="*/ 30 h 34"/>
                <a:gd name="T90" fmla="*/ 18 w 115"/>
                <a:gd name="T91" fmla="*/ 30 h 34"/>
                <a:gd name="T92" fmla="*/ 9 w 115"/>
                <a:gd name="T93" fmla="*/ 23 h 34"/>
                <a:gd name="T94" fmla="*/ 7 w 115"/>
                <a:gd name="T95" fmla="*/ 7 h 34"/>
                <a:gd name="T96" fmla="*/ 10 w 115"/>
                <a:gd name="T9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34">
                  <a:moveTo>
                    <a:pt x="4" y="9"/>
                  </a:moveTo>
                  <a:cubicBezTo>
                    <a:pt x="4" y="11"/>
                    <a:pt x="5" y="14"/>
                    <a:pt x="5" y="17"/>
                  </a:cubicBezTo>
                  <a:cubicBezTo>
                    <a:pt x="6" y="21"/>
                    <a:pt x="6" y="26"/>
                    <a:pt x="10" y="30"/>
                  </a:cubicBezTo>
                  <a:cubicBezTo>
                    <a:pt x="11" y="30"/>
                    <a:pt x="13" y="32"/>
                    <a:pt x="16" y="33"/>
                  </a:cubicBezTo>
                  <a:cubicBezTo>
                    <a:pt x="19" y="33"/>
                    <a:pt x="24" y="34"/>
                    <a:pt x="25" y="34"/>
                  </a:cubicBezTo>
                  <a:cubicBezTo>
                    <a:pt x="30" y="34"/>
                    <a:pt x="36" y="34"/>
                    <a:pt x="39" y="34"/>
                  </a:cubicBezTo>
                  <a:cubicBezTo>
                    <a:pt x="44" y="33"/>
                    <a:pt x="48" y="30"/>
                    <a:pt x="50" y="25"/>
                  </a:cubicBezTo>
                  <a:cubicBezTo>
                    <a:pt x="51" y="22"/>
                    <a:pt x="52" y="20"/>
                    <a:pt x="53" y="17"/>
                  </a:cubicBezTo>
                  <a:cubicBezTo>
                    <a:pt x="54" y="15"/>
                    <a:pt x="55" y="13"/>
                    <a:pt x="58" y="13"/>
                  </a:cubicBezTo>
                  <a:cubicBezTo>
                    <a:pt x="60" y="13"/>
                    <a:pt x="62" y="15"/>
                    <a:pt x="63" y="17"/>
                  </a:cubicBezTo>
                  <a:cubicBezTo>
                    <a:pt x="64" y="20"/>
                    <a:pt x="65" y="22"/>
                    <a:pt x="66" y="25"/>
                  </a:cubicBezTo>
                  <a:cubicBezTo>
                    <a:pt x="68" y="30"/>
                    <a:pt x="71" y="33"/>
                    <a:pt x="76" y="34"/>
                  </a:cubicBezTo>
                  <a:cubicBezTo>
                    <a:pt x="80" y="34"/>
                    <a:pt x="85" y="34"/>
                    <a:pt x="90" y="34"/>
                  </a:cubicBezTo>
                  <a:cubicBezTo>
                    <a:pt x="91" y="34"/>
                    <a:pt x="96" y="33"/>
                    <a:pt x="99" y="33"/>
                  </a:cubicBezTo>
                  <a:cubicBezTo>
                    <a:pt x="102" y="32"/>
                    <a:pt x="104" y="30"/>
                    <a:pt x="105" y="30"/>
                  </a:cubicBezTo>
                  <a:cubicBezTo>
                    <a:pt x="109" y="26"/>
                    <a:pt x="109" y="21"/>
                    <a:pt x="110" y="17"/>
                  </a:cubicBezTo>
                  <a:cubicBezTo>
                    <a:pt x="111" y="14"/>
                    <a:pt x="111" y="11"/>
                    <a:pt x="112" y="9"/>
                  </a:cubicBezTo>
                  <a:cubicBezTo>
                    <a:pt x="112" y="8"/>
                    <a:pt x="112" y="7"/>
                    <a:pt x="113" y="7"/>
                  </a:cubicBezTo>
                  <a:cubicBezTo>
                    <a:pt x="115" y="6"/>
                    <a:pt x="115" y="5"/>
                    <a:pt x="115" y="2"/>
                  </a:cubicBezTo>
                  <a:cubicBezTo>
                    <a:pt x="115" y="2"/>
                    <a:pt x="115" y="1"/>
                    <a:pt x="114" y="1"/>
                  </a:cubicBezTo>
                  <a:cubicBezTo>
                    <a:pt x="112" y="1"/>
                    <a:pt x="91" y="0"/>
                    <a:pt x="79" y="1"/>
                  </a:cubicBezTo>
                  <a:cubicBezTo>
                    <a:pt x="73" y="2"/>
                    <a:pt x="68" y="3"/>
                    <a:pt x="62" y="4"/>
                  </a:cubicBezTo>
                  <a:cubicBezTo>
                    <a:pt x="61" y="5"/>
                    <a:pt x="59" y="5"/>
                    <a:pt x="58" y="5"/>
                  </a:cubicBezTo>
                  <a:cubicBezTo>
                    <a:pt x="56" y="5"/>
                    <a:pt x="55" y="5"/>
                    <a:pt x="53" y="4"/>
                  </a:cubicBezTo>
                  <a:cubicBezTo>
                    <a:pt x="48" y="3"/>
                    <a:pt x="42" y="2"/>
                    <a:pt x="36" y="1"/>
                  </a:cubicBezTo>
                  <a:cubicBezTo>
                    <a:pt x="25" y="0"/>
                    <a:pt x="3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3" y="7"/>
                    <a:pt x="4" y="8"/>
                    <a:pt x="4" y="9"/>
                  </a:cubicBezTo>
                  <a:close/>
                  <a:moveTo>
                    <a:pt x="68" y="6"/>
                  </a:moveTo>
                  <a:cubicBezTo>
                    <a:pt x="77" y="4"/>
                    <a:pt x="85" y="4"/>
                    <a:pt x="94" y="4"/>
                  </a:cubicBezTo>
                  <a:cubicBezTo>
                    <a:pt x="97" y="4"/>
                    <a:pt x="101" y="4"/>
                    <a:pt x="105" y="4"/>
                  </a:cubicBezTo>
                  <a:cubicBezTo>
                    <a:pt x="107" y="4"/>
                    <a:pt x="108" y="5"/>
                    <a:pt x="108" y="7"/>
                  </a:cubicBezTo>
                  <a:cubicBezTo>
                    <a:pt x="108" y="13"/>
                    <a:pt x="107" y="18"/>
                    <a:pt x="106" y="23"/>
                  </a:cubicBezTo>
                  <a:cubicBezTo>
                    <a:pt x="106" y="25"/>
                    <a:pt x="104" y="28"/>
                    <a:pt x="98" y="30"/>
                  </a:cubicBezTo>
                  <a:cubicBezTo>
                    <a:pt x="91" y="31"/>
                    <a:pt x="84" y="31"/>
                    <a:pt x="77" y="30"/>
                  </a:cubicBezTo>
                  <a:cubicBezTo>
                    <a:pt x="74" y="30"/>
                    <a:pt x="71" y="29"/>
                    <a:pt x="69" y="26"/>
                  </a:cubicBezTo>
                  <a:cubicBezTo>
                    <a:pt x="67" y="22"/>
                    <a:pt x="65" y="18"/>
                    <a:pt x="64" y="13"/>
                  </a:cubicBezTo>
                  <a:cubicBezTo>
                    <a:pt x="63" y="10"/>
                    <a:pt x="65" y="6"/>
                    <a:pt x="68" y="6"/>
                  </a:cubicBezTo>
                  <a:close/>
                  <a:moveTo>
                    <a:pt x="10" y="4"/>
                  </a:moveTo>
                  <a:cubicBezTo>
                    <a:pt x="14" y="4"/>
                    <a:pt x="18" y="4"/>
                    <a:pt x="22" y="4"/>
                  </a:cubicBezTo>
                  <a:cubicBezTo>
                    <a:pt x="30" y="4"/>
                    <a:pt x="39" y="4"/>
                    <a:pt x="47" y="6"/>
                  </a:cubicBezTo>
                  <a:cubicBezTo>
                    <a:pt x="50" y="6"/>
                    <a:pt x="52" y="10"/>
                    <a:pt x="51" y="13"/>
                  </a:cubicBezTo>
                  <a:cubicBezTo>
                    <a:pt x="50" y="18"/>
                    <a:pt x="49" y="22"/>
                    <a:pt x="46" y="26"/>
                  </a:cubicBezTo>
                  <a:cubicBezTo>
                    <a:pt x="45" y="29"/>
                    <a:pt x="42" y="30"/>
                    <a:pt x="39" y="30"/>
                  </a:cubicBezTo>
                  <a:cubicBezTo>
                    <a:pt x="32" y="31"/>
                    <a:pt x="25" y="31"/>
                    <a:pt x="18" y="30"/>
                  </a:cubicBezTo>
                  <a:cubicBezTo>
                    <a:pt x="12" y="28"/>
                    <a:pt x="10" y="25"/>
                    <a:pt x="9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8" y="5"/>
                    <a:pt x="8" y="4"/>
                    <a:pt x="10" y="4"/>
                  </a:cubicBezTo>
                  <a:close/>
                </a:path>
              </a:pathLst>
            </a:custGeom>
            <a:solidFill>
              <a:srgbClr val="1914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5" name="Rectangle 236"/>
            <p:cNvSpPr>
              <a:spLocks noChangeArrowheads="1"/>
            </p:cNvSpPr>
            <p:nvPr/>
          </p:nvSpPr>
          <p:spPr bwMode="gray">
            <a:xfrm>
              <a:off x="6575425" y="-1482726"/>
              <a:ext cx="74613" cy="674688"/>
            </a:xfrm>
            <a:prstGeom prst="rect">
              <a:avLst/>
            </a:prstGeom>
            <a:solidFill>
              <a:srgbClr val="E6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6" name="Rectangle 237"/>
            <p:cNvSpPr>
              <a:spLocks noChangeArrowheads="1"/>
            </p:cNvSpPr>
            <p:nvPr/>
          </p:nvSpPr>
          <p:spPr bwMode="gray">
            <a:xfrm>
              <a:off x="5526088" y="-1482726"/>
              <a:ext cx="77788" cy="674688"/>
            </a:xfrm>
            <a:prstGeom prst="rect">
              <a:avLst/>
            </a:prstGeom>
            <a:solidFill>
              <a:srgbClr val="E6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7" name="Rectangle 238"/>
            <p:cNvSpPr>
              <a:spLocks noChangeArrowheads="1"/>
            </p:cNvSpPr>
            <p:nvPr/>
          </p:nvSpPr>
          <p:spPr bwMode="gray">
            <a:xfrm>
              <a:off x="5526088" y="-2743201"/>
              <a:ext cx="1123950" cy="1211263"/>
            </a:xfrm>
            <a:prstGeom prst="rect">
              <a:avLst/>
            </a:prstGeom>
            <a:solidFill>
              <a:srgbClr val="E6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8" name="Rectangle 239"/>
            <p:cNvSpPr>
              <a:spLocks noChangeArrowheads="1"/>
            </p:cNvSpPr>
            <p:nvPr/>
          </p:nvSpPr>
          <p:spPr bwMode="gray">
            <a:xfrm>
              <a:off x="6049963" y="-1482726"/>
              <a:ext cx="76200" cy="473075"/>
            </a:xfrm>
            <a:prstGeom prst="rect">
              <a:avLst/>
            </a:prstGeom>
            <a:solidFill>
              <a:srgbClr val="E6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39" name="Rectangle 240"/>
            <p:cNvSpPr>
              <a:spLocks noChangeArrowheads="1"/>
            </p:cNvSpPr>
            <p:nvPr/>
          </p:nvSpPr>
          <p:spPr bwMode="gray">
            <a:xfrm>
              <a:off x="5526088" y="-1531938"/>
              <a:ext cx="1123950" cy="49213"/>
            </a:xfrm>
            <a:prstGeom prst="rect">
              <a:avLst/>
            </a:pr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0" name="Freeform 241"/>
            <p:cNvSpPr>
              <a:spLocks/>
            </p:cNvSpPr>
            <p:nvPr/>
          </p:nvSpPr>
          <p:spPr bwMode="gray">
            <a:xfrm>
              <a:off x="5649913" y="-2490788"/>
              <a:ext cx="190500" cy="190500"/>
            </a:xfrm>
            <a:custGeom>
              <a:avLst/>
              <a:gdLst>
                <a:gd name="T0" fmla="*/ 0 w 51"/>
                <a:gd name="T1" fmla="*/ 26 h 51"/>
                <a:gd name="T2" fmla="*/ 51 w 51"/>
                <a:gd name="T3" fmla="*/ 51 h 51"/>
                <a:gd name="T4" fmla="*/ 26 w 51"/>
                <a:gd name="T5" fmla="*/ 0 h 51"/>
                <a:gd name="T6" fmla="*/ 0 w 51"/>
                <a:gd name="T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26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5" y="5"/>
                    <a:pt x="6" y="14"/>
                    <a:pt x="0" y="26"/>
                  </a:cubicBezTo>
                  <a:close/>
                </a:path>
              </a:pathLst>
            </a:custGeom>
            <a:solidFill>
              <a:srgbClr val="8D4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1" name="Freeform 242"/>
            <p:cNvSpPr>
              <a:spLocks/>
            </p:cNvSpPr>
            <p:nvPr/>
          </p:nvSpPr>
          <p:spPr bwMode="gray">
            <a:xfrm>
              <a:off x="5840413" y="-2484438"/>
              <a:ext cx="233363" cy="269875"/>
            </a:xfrm>
            <a:custGeom>
              <a:avLst/>
              <a:gdLst>
                <a:gd name="T0" fmla="*/ 26 w 62"/>
                <a:gd name="T1" fmla="*/ 0 h 72"/>
                <a:gd name="T2" fmla="*/ 0 w 62"/>
                <a:gd name="T3" fmla="*/ 49 h 72"/>
                <a:gd name="T4" fmla="*/ 48 w 62"/>
                <a:gd name="T5" fmla="*/ 72 h 72"/>
                <a:gd name="T6" fmla="*/ 26 w 6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2">
                  <a:moveTo>
                    <a:pt x="2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62" y="46"/>
                    <a:pt x="51" y="14"/>
                    <a:pt x="26" y="0"/>
                  </a:cubicBezTo>
                  <a:close/>
                </a:path>
              </a:pathLst>
            </a:custGeom>
            <a:solidFill>
              <a:srgbClr val="4A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2" name="Freeform 243"/>
            <p:cNvSpPr>
              <a:spLocks/>
            </p:cNvSpPr>
            <p:nvPr/>
          </p:nvSpPr>
          <p:spPr bwMode="gray">
            <a:xfrm>
              <a:off x="5746750" y="-2517776"/>
              <a:ext cx="192088" cy="217488"/>
            </a:xfrm>
            <a:custGeom>
              <a:avLst/>
              <a:gdLst>
                <a:gd name="T0" fmla="*/ 48 w 51"/>
                <a:gd name="T1" fmla="*/ 8 h 58"/>
                <a:gd name="T2" fmla="*/ 0 w 51"/>
                <a:gd name="T3" fmla="*/ 7 h 58"/>
                <a:gd name="T4" fmla="*/ 25 w 51"/>
                <a:gd name="T5" fmla="*/ 58 h 58"/>
                <a:gd name="T6" fmla="*/ 51 w 51"/>
                <a:gd name="T7" fmla="*/ 9 h 58"/>
                <a:gd name="T8" fmla="*/ 48 w 51"/>
                <a:gd name="T9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48" y="8"/>
                  </a:moveTo>
                  <a:cubicBezTo>
                    <a:pt x="33" y="0"/>
                    <a:pt x="15" y="0"/>
                    <a:pt x="0" y="7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0" y="8"/>
                    <a:pt x="49" y="8"/>
                    <a:pt x="48" y="8"/>
                  </a:cubicBezTo>
                  <a:close/>
                </a:path>
              </a:pathLst>
            </a:custGeom>
            <a:solidFill>
              <a:srgbClr val="E15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3" name="Freeform 244"/>
            <p:cNvSpPr>
              <a:spLocks/>
            </p:cNvSpPr>
            <p:nvPr/>
          </p:nvSpPr>
          <p:spPr bwMode="gray">
            <a:xfrm>
              <a:off x="5840413" y="-2300288"/>
              <a:ext cx="180975" cy="180975"/>
            </a:xfrm>
            <a:custGeom>
              <a:avLst/>
              <a:gdLst>
                <a:gd name="T0" fmla="*/ 48 w 48"/>
                <a:gd name="T1" fmla="*/ 23 h 48"/>
                <a:gd name="T2" fmla="*/ 0 w 48"/>
                <a:gd name="T3" fmla="*/ 0 h 48"/>
                <a:gd name="T4" fmla="*/ 24 w 48"/>
                <a:gd name="T5" fmla="*/ 48 h 48"/>
                <a:gd name="T6" fmla="*/ 48 w 48"/>
                <a:gd name="T7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2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34" y="43"/>
                    <a:pt x="43" y="34"/>
                    <a:pt x="48" y="23"/>
                  </a:cubicBezTo>
                  <a:close/>
                </a:path>
              </a:pathLst>
            </a:custGeom>
            <a:solidFill>
              <a:srgbClr val="529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4" name="Freeform 245"/>
            <p:cNvSpPr>
              <a:spLocks/>
            </p:cNvSpPr>
            <p:nvPr/>
          </p:nvSpPr>
          <p:spPr bwMode="gray">
            <a:xfrm>
              <a:off x="5600700" y="-2393951"/>
              <a:ext cx="330200" cy="307975"/>
            </a:xfrm>
            <a:custGeom>
              <a:avLst/>
              <a:gdLst>
                <a:gd name="T0" fmla="*/ 39 w 88"/>
                <a:gd name="T1" fmla="*/ 74 h 82"/>
                <a:gd name="T2" fmla="*/ 88 w 88"/>
                <a:gd name="T3" fmla="*/ 73 h 82"/>
                <a:gd name="T4" fmla="*/ 64 w 88"/>
                <a:gd name="T5" fmla="*/ 25 h 82"/>
                <a:gd name="T6" fmla="*/ 13 w 88"/>
                <a:gd name="T7" fmla="*/ 0 h 82"/>
                <a:gd name="T8" fmla="*/ 38 w 88"/>
                <a:gd name="T9" fmla="*/ 74 h 82"/>
                <a:gd name="T10" fmla="*/ 39 w 88"/>
                <a:gd name="T11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39" y="74"/>
                  </a:moveTo>
                  <a:cubicBezTo>
                    <a:pt x="55" y="82"/>
                    <a:pt x="73" y="81"/>
                    <a:pt x="88" y="73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27"/>
                    <a:pt x="11" y="60"/>
                    <a:pt x="38" y="74"/>
                  </a:cubicBezTo>
                  <a:cubicBezTo>
                    <a:pt x="39" y="74"/>
                    <a:pt x="39" y="74"/>
                    <a:pt x="39" y="74"/>
                  </a:cubicBezTo>
                  <a:close/>
                </a:path>
              </a:pathLst>
            </a:custGeom>
            <a:solidFill>
              <a:srgbClr val="A91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5" name="Freeform 246"/>
            <p:cNvSpPr>
              <a:spLocks/>
            </p:cNvSpPr>
            <p:nvPr/>
          </p:nvSpPr>
          <p:spPr bwMode="gray">
            <a:xfrm>
              <a:off x="6346825" y="-2484438"/>
              <a:ext cx="228600" cy="269875"/>
            </a:xfrm>
            <a:custGeom>
              <a:avLst/>
              <a:gdLst>
                <a:gd name="T0" fmla="*/ 25 w 61"/>
                <a:gd name="T1" fmla="*/ 0 h 72"/>
                <a:gd name="T2" fmla="*/ 0 w 61"/>
                <a:gd name="T3" fmla="*/ 49 h 72"/>
                <a:gd name="T4" fmla="*/ 48 w 61"/>
                <a:gd name="T5" fmla="*/ 72 h 72"/>
                <a:gd name="T6" fmla="*/ 25 w 61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2">
                  <a:moveTo>
                    <a:pt x="25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61" y="46"/>
                    <a:pt x="51" y="14"/>
                    <a:pt x="25" y="0"/>
                  </a:cubicBezTo>
                  <a:close/>
                </a:path>
              </a:pathLst>
            </a:custGeom>
            <a:solidFill>
              <a:srgbClr val="4A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6" name="Freeform 247"/>
            <p:cNvSpPr>
              <a:spLocks/>
            </p:cNvSpPr>
            <p:nvPr/>
          </p:nvSpPr>
          <p:spPr bwMode="gray">
            <a:xfrm>
              <a:off x="6156325" y="-2517776"/>
              <a:ext cx="284163" cy="217488"/>
            </a:xfrm>
            <a:custGeom>
              <a:avLst/>
              <a:gdLst>
                <a:gd name="T0" fmla="*/ 74 w 76"/>
                <a:gd name="T1" fmla="*/ 8 h 58"/>
                <a:gd name="T2" fmla="*/ 26 w 76"/>
                <a:gd name="T3" fmla="*/ 7 h 58"/>
                <a:gd name="T4" fmla="*/ 0 w 76"/>
                <a:gd name="T5" fmla="*/ 33 h 58"/>
                <a:gd name="T6" fmla="*/ 51 w 76"/>
                <a:gd name="T7" fmla="*/ 58 h 58"/>
                <a:gd name="T8" fmla="*/ 76 w 76"/>
                <a:gd name="T9" fmla="*/ 9 h 58"/>
                <a:gd name="T10" fmla="*/ 74 w 76"/>
                <a:gd name="T11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">
                  <a:moveTo>
                    <a:pt x="74" y="8"/>
                  </a:moveTo>
                  <a:cubicBezTo>
                    <a:pt x="58" y="0"/>
                    <a:pt x="40" y="0"/>
                    <a:pt x="26" y="7"/>
                  </a:cubicBezTo>
                  <a:cubicBezTo>
                    <a:pt x="15" y="12"/>
                    <a:pt x="5" y="21"/>
                    <a:pt x="0" y="3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5" y="8"/>
                    <a:pt x="74" y="8"/>
                    <a:pt x="74" y="8"/>
                  </a:cubicBezTo>
                  <a:close/>
                </a:path>
              </a:pathLst>
            </a:custGeom>
            <a:solidFill>
              <a:srgbClr val="E15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7" name="Freeform 248"/>
            <p:cNvSpPr>
              <a:spLocks/>
            </p:cNvSpPr>
            <p:nvPr/>
          </p:nvSpPr>
          <p:spPr bwMode="gray">
            <a:xfrm>
              <a:off x="6346825" y="-2300288"/>
              <a:ext cx="179388" cy="180975"/>
            </a:xfrm>
            <a:custGeom>
              <a:avLst/>
              <a:gdLst>
                <a:gd name="T0" fmla="*/ 48 w 48"/>
                <a:gd name="T1" fmla="*/ 23 h 48"/>
                <a:gd name="T2" fmla="*/ 0 w 48"/>
                <a:gd name="T3" fmla="*/ 0 h 48"/>
                <a:gd name="T4" fmla="*/ 24 w 48"/>
                <a:gd name="T5" fmla="*/ 48 h 48"/>
                <a:gd name="T6" fmla="*/ 48 w 48"/>
                <a:gd name="T7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2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34" y="43"/>
                    <a:pt x="42" y="34"/>
                    <a:pt x="48" y="23"/>
                  </a:cubicBezTo>
                  <a:close/>
                </a:path>
              </a:pathLst>
            </a:custGeom>
            <a:solidFill>
              <a:srgbClr val="529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8" name="Freeform 249"/>
            <p:cNvSpPr>
              <a:spLocks/>
            </p:cNvSpPr>
            <p:nvPr/>
          </p:nvSpPr>
          <p:spPr bwMode="gray">
            <a:xfrm>
              <a:off x="6103938" y="-2393951"/>
              <a:ext cx="333375" cy="307975"/>
            </a:xfrm>
            <a:custGeom>
              <a:avLst/>
              <a:gdLst>
                <a:gd name="T0" fmla="*/ 39 w 89"/>
                <a:gd name="T1" fmla="*/ 74 h 82"/>
                <a:gd name="T2" fmla="*/ 89 w 89"/>
                <a:gd name="T3" fmla="*/ 73 h 82"/>
                <a:gd name="T4" fmla="*/ 65 w 89"/>
                <a:gd name="T5" fmla="*/ 25 h 82"/>
                <a:gd name="T6" fmla="*/ 14 w 89"/>
                <a:gd name="T7" fmla="*/ 0 h 82"/>
                <a:gd name="T8" fmla="*/ 39 w 89"/>
                <a:gd name="T9" fmla="*/ 74 h 82"/>
                <a:gd name="T10" fmla="*/ 39 w 89"/>
                <a:gd name="T11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2">
                  <a:moveTo>
                    <a:pt x="39" y="74"/>
                  </a:moveTo>
                  <a:cubicBezTo>
                    <a:pt x="56" y="82"/>
                    <a:pt x="74" y="81"/>
                    <a:pt x="89" y="73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27"/>
                    <a:pt x="11" y="60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lose/>
                </a:path>
              </a:pathLst>
            </a:custGeom>
            <a:solidFill>
              <a:srgbClr val="A91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9" name="Freeform 250"/>
            <p:cNvSpPr>
              <a:spLocks/>
            </p:cNvSpPr>
            <p:nvPr/>
          </p:nvSpPr>
          <p:spPr bwMode="gray">
            <a:xfrm>
              <a:off x="6126163" y="-1970088"/>
              <a:ext cx="438150" cy="311150"/>
            </a:xfrm>
            <a:custGeom>
              <a:avLst/>
              <a:gdLst>
                <a:gd name="T0" fmla="*/ 59 w 276"/>
                <a:gd name="T1" fmla="*/ 102 h 196"/>
                <a:gd name="T2" fmla="*/ 0 w 276"/>
                <a:gd name="T3" fmla="*/ 175 h 196"/>
                <a:gd name="T4" fmla="*/ 26 w 276"/>
                <a:gd name="T5" fmla="*/ 196 h 196"/>
                <a:gd name="T6" fmla="*/ 66 w 276"/>
                <a:gd name="T7" fmla="*/ 146 h 196"/>
                <a:gd name="T8" fmla="*/ 127 w 276"/>
                <a:gd name="T9" fmla="*/ 196 h 196"/>
                <a:gd name="T10" fmla="*/ 245 w 276"/>
                <a:gd name="T11" fmla="*/ 52 h 196"/>
                <a:gd name="T12" fmla="*/ 250 w 276"/>
                <a:gd name="T13" fmla="*/ 95 h 196"/>
                <a:gd name="T14" fmla="*/ 276 w 276"/>
                <a:gd name="T15" fmla="*/ 92 h 196"/>
                <a:gd name="T16" fmla="*/ 267 w 276"/>
                <a:gd name="T17" fmla="*/ 0 h 196"/>
                <a:gd name="T18" fmla="*/ 170 w 276"/>
                <a:gd name="T19" fmla="*/ 17 h 196"/>
                <a:gd name="T20" fmla="*/ 175 w 276"/>
                <a:gd name="T21" fmla="*/ 43 h 196"/>
                <a:gd name="T22" fmla="*/ 217 w 276"/>
                <a:gd name="T23" fmla="*/ 35 h 196"/>
                <a:gd name="T24" fmla="*/ 123 w 276"/>
                <a:gd name="T25" fmla="*/ 149 h 196"/>
                <a:gd name="T26" fmla="*/ 59 w 276"/>
                <a:gd name="T27" fmla="*/ 10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6" h="196">
                  <a:moveTo>
                    <a:pt x="59" y="102"/>
                  </a:moveTo>
                  <a:lnTo>
                    <a:pt x="0" y="175"/>
                  </a:lnTo>
                  <a:lnTo>
                    <a:pt x="26" y="196"/>
                  </a:lnTo>
                  <a:lnTo>
                    <a:pt x="66" y="146"/>
                  </a:lnTo>
                  <a:lnTo>
                    <a:pt x="127" y="196"/>
                  </a:lnTo>
                  <a:lnTo>
                    <a:pt x="245" y="52"/>
                  </a:lnTo>
                  <a:lnTo>
                    <a:pt x="250" y="95"/>
                  </a:lnTo>
                  <a:lnTo>
                    <a:pt x="276" y="92"/>
                  </a:lnTo>
                  <a:lnTo>
                    <a:pt x="267" y="0"/>
                  </a:lnTo>
                  <a:lnTo>
                    <a:pt x="170" y="17"/>
                  </a:lnTo>
                  <a:lnTo>
                    <a:pt x="175" y="43"/>
                  </a:lnTo>
                  <a:lnTo>
                    <a:pt x="217" y="35"/>
                  </a:lnTo>
                  <a:lnTo>
                    <a:pt x="123" y="149"/>
                  </a:lnTo>
                  <a:lnTo>
                    <a:pt x="59" y="102"/>
                  </a:lnTo>
                  <a:close/>
                </a:path>
              </a:pathLst>
            </a:custGeom>
            <a:solidFill>
              <a:srgbClr val="529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0" name="Freeform 251"/>
            <p:cNvSpPr>
              <a:spLocks/>
            </p:cNvSpPr>
            <p:nvPr/>
          </p:nvSpPr>
          <p:spPr bwMode="gray">
            <a:xfrm>
              <a:off x="4457700" y="-1325563"/>
              <a:ext cx="415925" cy="241300"/>
            </a:xfrm>
            <a:custGeom>
              <a:avLst/>
              <a:gdLst>
                <a:gd name="T0" fmla="*/ 108 w 111"/>
                <a:gd name="T1" fmla="*/ 64 h 64"/>
                <a:gd name="T2" fmla="*/ 111 w 111"/>
                <a:gd name="T3" fmla="*/ 61 h 64"/>
                <a:gd name="T4" fmla="*/ 111 w 111"/>
                <a:gd name="T5" fmla="*/ 0 h 64"/>
                <a:gd name="T6" fmla="*/ 0 w 111"/>
                <a:gd name="T7" fmla="*/ 0 h 64"/>
                <a:gd name="T8" fmla="*/ 0 w 111"/>
                <a:gd name="T9" fmla="*/ 61 h 64"/>
                <a:gd name="T10" fmla="*/ 3 w 111"/>
                <a:gd name="T11" fmla="*/ 64 h 64"/>
                <a:gd name="T12" fmla="*/ 108 w 111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64">
                  <a:moveTo>
                    <a:pt x="108" y="64"/>
                  </a:moveTo>
                  <a:cubicBezTo>
                    <a:pt x="110" y="64"/>
                    <a:pt x="111" y="63"/>
                    <a:pt x="111" y="6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4"/>
                    <a:pt x="3" y="64"/>
                  </a:cubicBezTo>
                  <a:lnTo>
                    <a:pt x="108" y="64"/>
                  </a:lnTo>
                  <a:close/>
                </a:path>
              </a:pathLst>
            </a:custGeom>
            <a:solidFill>
              <a:srgbClr val="733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1" name="Freeform 252"/>
            <p:cNvSpPr>
              <a:spLocks/>
            </p:cNvSpPr>
            <p:nvPr/>
          </p:nvSpPr>
          <p:spPr bwMode="gray">
            <a:xfrm>
              <a:off x="4445000" y="-1400176"/>
              <a:ext cx="442913" cy="173038"/>
            </a:xfrm>
            <a:custGeom>
              <a:avLst/>
              <a:gdLst>
                <a:gd name="T0" fmla="*/ 118 w 118"/>
                <a:gd name="T1" fmla="*/ 3 h 46"/>
                <a:gd name="T2" fmla="*/ 115 w 118"/>
                <a:gd name="T3" fmla="*/ 0 h 46"/>
                <a:gd name="T4" fmla="*/ 2 w 118"/>
                <a:gd name="T5" fmla="*/ 0 h 46"/>
                <a:gd name="T6" fmla="*/ 0 w 118"/>
                <a:gd name="T7" fmla="*/ 3 h 46"/>
                <a:gd name="T8" fmla="*/ 0 w 118"/>
                <a:gd name="T9" fmla="*/ 35 h 46"/>
                <a:gd name="T10" fmla="*/ 59 w 118"/>
                <a:gd name="T11" fmla="*/ 46 h 46"/>
                <a:gd name="T12" fmla="*/ 118 w 118"/>
                <a:gd name="T13" fmla="*/ 35 h 46"/>
                <a:gd name="T14" fmla="*/ 118 w 118"/>
                <a:gd name="T15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46">
                  <a:moveTo>
                    <a:pt x="118" y="3"/>
                  </a:moveTo>
                  <a:cubicBezTo>
                    <a:pt x="118" y="1"/>
                    <a:pt x="116" y="0"/>
                    <a:pt x="11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1" y="46"/>
                    <a:pt x="59" y="46"/>
                  </a:cubicBezTo>
                  <a:cubicBezTo>
                    <a:pt x="107" y="46"/>
                    <a:pt x="118" y="35"/>
                    <a:pt x="118" y="35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rgbClr val="8D4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2" name="Rectangle 253"/>
            <p:cNvSpPr>
              <a:spLocks noChangeArrowheads="1"/>
            </p:cNvSpPr>
            <p:nvPr/>
          </p:nvSpPr>
          <p:spPr bwMode="gray">
            <a:xfrm>
              <a:off x="4926013" y="-2201863"/>
              <a:ext cx="142875" cy="193675"/>
            </a:xfrm>
            <a:prstGeom prst="rect">
              <a:avLst/>
            </a:prstGeom>
            <a:solidFill>
              <a:srgbClr val="DA9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3" name="Freeform 254"/>
            <p:cNvSpPr>
              <a:spLocks/>
            </p:cNvSpPr>
            <p:nvPr/>
          </p:nvSpPr>
          <p:spPr bwMode="gray">
            <a:xfrm>
              <a:off x="4768850" y="-2074863"/>
              <a:ext cx="465138" cy="674688"/>
            </a:xfrm>
            <a:custGeom>
              <a:avLst/>
              <a:gdLst>
                <a:gd name="T0" fmla="*/ 115 w 124"/>
                <a:gd name="T1" fmla="*/ 180 h 180"/>
                <a:gd name="T2" fmla="*/ 124 w 124"/>
                <a:gd name="T3" fmla="*/ 171 h 180"/>
                <a:gd name="T4" fmla="*/ 124 w 124"/>
                <a:gd name="T5" fmla="*/ 52 h 180"/>
                <a:gd name="T6" fmla="*/ 124 w 124"/>
                <a:gd name="T7" fmla="*/ 8 h 180"/>
                <a:gd name="T8" fmla="*/ 115 w 124"/>
                <a:gd name="T9" fmla="*/ 0 h 180"/>
                <a:gd name="T10" fmla="*/ 9 w 124"/>
                <a:gd name="T11" fmla="*/ 0 h 180"/>
                <a:gd name="T12" fmla="*/ 0 w 124"/>
                <a:gd name="T13" fmla="*/ 8 h 180"/>
                <a:gd name="T14" fmla="*/ 0 w 124"/>
                <a:gd name="T15" fmla="*/ 171 h 180"/>
                <a:gd name="T16" fmla="*/ 9 w 124"/>
                <a:gd name="T17" fmla="*/ 180 h 180"/>
                <a:gd name="T18" fmla="*/ 115 w 124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80">
                  <a:moveTo>
                    <a:pt x="115" y="180"/>
                  </a:moveTo>
                  <a:cubicBezTo>
                    <a:pt x="120" y="180"/>
                    <a:pt x="124" y="176"/>
                    <a:pt x="124" y="171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3"/>
                    <a:pt x="120" y="0"/>
                    <a:pt x="11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6"/>
                    <a:pt x="4" y="180"/>
                    <a:pt x="9" y="180"/>
                  </a:cubicBezTo>
                  <a:lnTo>
                    <a:pt x="115" y="180"/>
                  </a:lnTo>
                  <a:close/>
                </a:path>
              </a:pathLst>
            </a:custGeom>
            <a:solidFill>
              <a:srgbClr val="585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4" name="Freeform 255"/>
            <p:cNvSpPr>
              <a:spLocks/>
            </p:cNvSpPr>
            <p:nvPr/>
          </p:nvSpPr>
          <p:spPr bwMode="gray">
            <a:xfrm>
              <a:off x="4802188" y="-1400176"/>
              <a:ext cx="396875" cy="592138"/>
            </a:xfrm>
            <a:custGeom>
              <a:avLst/>
              <a:gdLst>
                <a:gd name="T0" fmla="*/ 160 w 250"/>
                <a:gd name="T1" fmla="*/ 85 h 373"/>
                <a:gd name="T2" fmla="*/ 172 w 250"/>
                <a:gd name="T3" fmla="*/ 373 h 373"/>
                <a:gd name="T4" fmla="*/ 250 w 250"/>
                <a:gd name="T5" fmla="*/ 373 h 373"/>
                <a:gd name="T6" fmla="*/ 250 w 250"/>
                <a:gd name="T7" fmla="*/ 0 h 373"/>
                <a:gd name="T8" fmla="*/ 0 w 250"/>
                <a:gd name="T9" fmla="*/ 0 h 373"/>
                <a:gd name="T10" fmla="*/ 0 w 250"/>
                <a:gd name="T11" fmla="*/ 373 h 373"/>
                <a:gd name="T12" fmla="*/ 78 w 250"/>
                <a:gd name="T13" fmla="*/ 373 h 373"/>
                <a:gd name="T14" fmla="*/ 90 w 250"/>
                <a:gd name="T15" fmla="*/ 85 h 373"/>
                <a:gd name="T16" fmla="*/ 160 w 250"/>
                <a:gd name="T17" fmla="*/ 8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373">
                  <a:moveTo>
                    <a:pt x="160" y="85"/>
                  </a:moveTo>
                  <a:lnTo>
                    <a:pt x="172" y="373"/>
                  </a:lnTo>
                  <a:lnTo>
                    <a:pt x="250" y="373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0" y="373"/>
                  </a:lnTo>
                  <a:lnTo>
                    <a:pt x="78" y="373"/>
                  </a:lnTo>
                  <a:lnTo>
                    <a:pt x="90" y="85"/>
                  </a:lnTo>
                  <a:lnTo>
                    <a:pt x="160" y="85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5" name="Freeform 256"/>
            <p:cNvSpPr>
              <a:spLocks/>
            </p:cNvSpPr>
            <p:nvPr/>
          </p:nvSpPr>
          <p:spPr bwMode="gray">
            <a:xfrm>
              <a:off x="4873625" y="-2074863"/>
              <a:ext cx="239713" cy="674688"/>
            </a:xfrm>
            <a:custGeom>
              <a:avLst/>
              <a:gdLst>
                <a:gd name="T0" fmla="*/ 118 w 151"/>
                <a:gd name="T1" fmla="*/ 425 h 425"/>
                <a:gd name="T2" fmla="*/ 118 w 151"/>
                <a:gd name="T3" fmla="*/ 146 h 425"/>
                <a:gd name="T4" fmla="*/ 151 w 151"/>
                <a:gd name="T5" fmla="*/ 0 h 425"/>
                <a:gd name="T6" fmla="*/ 0 w 151"/>
                <a:gd name="T7" fmla="*/ 0 h 425"/>
                <a:gd name="T8" fmla="*/ 33 w 151"/>
                <a:gd name="T9" fmla="*/ 146 h 425"/>
                <a:gd name="T10" fmla="*/ 33 w 151"/>
                <a:gd name="T11" fmla="*/ 425 h 425"/>
                <a:gd name="T12" fmla="*/ 118 w 151"/>
                <a:gd name="T13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425">
                  <a:moveTo>
                    <a:pt x="118" y="425"/>
                  </a:moveTo>
                  <a:lnTo>
                    <a:pt x="118" y="146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33" y="146"/>
                  </a:lnTo>
                  <a:lnTo>
                    <a:pt x="33" y="425"/>
                  </a:lnTo>
                  <a:lnTo>
                    <a:pt x="118" y="425"/>
                  </a:ln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6" name="Oval 257"/>
            <p:cNvSpPr>
              <a:spLocks noChangeArrowheads="1"/>
            </p:cNvSpPr>
            <p:nvPr/>
          </p:nvSpPr>
          <p:spPr bwMode="gray">
            <a:xfrm>
              <a:off x="4779963" y="-2584451"/>
              <a:ext cx="423863" cy="476250"/>
            </a:xfrm>
            <a:prstGeom prst="ellipse">
              <a:avLst/>
            </a:prstGeom>
            <a:solidFill>
              <a:srgbClr val="F8B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7" name="Oval 258"/>
            <p:cNvSpPr>
              <a:spLocks noChangeArrowheads="1"/>
            </p:cNvSpPr>
            <p:nvPr/>
          </p:nvSpPr>
          <p:spPr bwMode="gray">
            <a:xfrm>
              <a:off x="4918075" y="-2360613"/>
              <a:ext cx="49213" cy="60325"/>
            </a:xfrm>
            <a:prstGeom prst="ellipse">
              <a:avLst/>
            </a:prstGeom>
            <a:solidFill>
              <a:srgbClr val="14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8" name="Oval 259"/>
            <p:cNvSpPr>
              <a:spLocks noChangeArrowheads="1"/>
            </p:cNvSpPr>
            <p:nvPr/>
          </p:nvSpPr>
          <p:spPr bwMode="gray">
            <a:xfrm>
              <a:off x="5124450" y="-2360613"/>
              <a:ext cx="49213" cy="60325"/>
            </a:xfrm>
            <a:prstGeom prst="ellipse">
              <a:avLst/>
            </a:prstGeom>
            <a:solidFill>
              <a:srgbClr val="141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59" name="Freeform 260"/>
            <p:cNvSpPr>
              <a:spLocks/>
            </p:cNvSpPr>
            <p:nvPr/>
          </p:nvSpPr>
          <p:spPr bwMode="gray">
            <a:xfrm>
              <a:off x="4659313" y="-2749551"/>
              <a:ext cx="630238" cy="407988"/>
            </a:xfrm>
            <a:custGeom>
              <a:avLst/>
              <a:gdLst>
                <a:gd name="T0" fmla="*/ 11 w 168"/>
                <a:gd name="T1" fmla="*/ 51 h 109"/>
                <a:gd name="T2" fmla="*/ 126 w 168"/>
                <a:gd name="T3" fmla="*/ 82 h 109"/>
                <a:gd name="T4" fmla="*/ 118 w 168"/>
                <a:gd name="T5" fmla="*/ 8 h 109"/>
                <a:gd name="T6" fmla="*/ 47 w 168"/>
                <a:gd name="T7" fmla="*/ 28 h 109"/>
                <a:gd name="T8" fmla="*/ 37 w 168"/>
                <a:gd name="T9" fmla="*/ 32 h 109"/>
                <a:gd name="T10" fmla="*/ 24 w 168"/>
                <a:gd name="T11" fmla="*/ 24 h 109"/>
                <a:gd name="T12" fmla="*/ 28 w 168"/>
                <a:gd name="T13" fmla="*/ 32 h 109"/>
                <a:gd name="T14" fmla="*/ 14 w 168"/>
                <a:gd name="T15" fmla="*/ 26 h 109"/>
                <a:gd name="T16" fmla="*/ 17 w 168"/>
                <a:gd name="T17" fmla="*/ 36 h 109"/>
                <a:gd name="T18" fmla="*/ 2 w 168"/>
                <a:gd name="T19" fmla="*/ 34 h 109"/>
                <a:gd name="T20" fmla="*/ 11 w 168"/>
                <a:gd name="T21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109">
                  <a:moveTo>
                    <a:pt x="11" y="51"/>
                  </a:moveTo>
                  <a:cubicBezTo>
                    <a:pt x="17" y="56"/>
                    <a:pt x="64" y="109"/>
                    <a:pt x="126" y="82"/>
                  </a:cubicBezTo>
                  <a:cubicBezTo>
                    <a:pt x="168" y="59"/>
                    <a:pt x="131" y="14"/>
                    <a:pt x="118" y="8"/>
                  </a:cubicBezTo>
                  <a:cubicBezTo>
                    <a:pt x="105" y="3"/>
                    <a:pt x="77" y="0"/>
                    <a:pt x="47" y="28"/>
                  </a:cubicBezTo>
                  <a:cubicBezTo>
                    <a:pt x="43" y="30"/>
                    <a:pt x="40" y="31"/>
                    <a:pt x="37" y="32"/>
                  </a:cubicBezTo>
                  <a:cubicBezTo>
                    <a:pt x="37" y="32"/>
                    <a:pt x="27" y="27"/>
                    <a:pt x="24" y="24"/>
                  </a:cubicBezTo>
                  <a:cubicBezTo>
                    <a:pt x="25" y="27"/>
                    <a:pt x="28" y="32"/>
                    <a:pt x="28" y="32"/>
                  </a:cubicBezTo>
                  <a:cubicBezTo>
                    <a:pt x="20" y="31"/>
                    <a:pt x="14" y="26"/>
                    <a:pt x="14" y="26"/>
                  </a:cubicBezTo>
                  <a:cubicBezTo>
                    <a:pt x="14" y="26"/>
                    <a:pt x="14" y="33"/>
                    <a:pt x="17" y="36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3"/>
                    <a:pt x="6" y="46"/>
                    <a:pt x="11" y="51"/>
                  </a:cubicBezTo>
                  <a:close/>
                </a:path>
              </a:pathLst>
            </a:custGeom>
            <a:solidFill>
              <a:srgbClr val="402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0" name="Freeform 261"/>
            <p:cNvSpPr>
              <a:spLocks/>
            </p:cNvSpPr>
            <p:nvPr/>
          </p:nvSpPr>
          <p:spPr bwMode="gray">
            <a:xfrm>
              <a:off x="4738688" y="-2514601"/>
              <a:ext cx="82550" cy="176213"/>
            </a:xfrm>
            <a:custGeom>
              <a:avLst/>
              <a:gdLst>
                <a:gd name="T0" fmla="*/ 3 w 22"/>
                <a:gd name="T1" fmla="*/ 0 h 47"/>
                <a:gd name="T2" fmla="*/ 0 w 22"/>
                <a:gd name="T3" fmla="*/ 19 h 47"/>
                <a:gd name="T4" fmla="*/ 13 w 22"/>
                <a:gd name="T5" fmla="*/ 47 h 47"/>
                <a:gd name="T6" fmla="*/ 16 w 22"/>
                <a:gd name="T7" fmla="*/ 46 h 47"/>
                <a:gd name="T8" fmla="*/ 22 w 22"/>
                <a:gd name="T9" fmla="*/ 13 h 47"/>
                <a:gd name="T10" fmla="*/ 3 w 22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7">
                  <a:moveTo>
                    <a:pt x="3" y="0"/>
                  </a:moveTo>
                  <a:cubicBezTo>
                    <a:pt x="0" y="9"/>
                    <a:pt x="0" y="17"/>
                    <a:pt x="0" y="19"/>
                  </a:cubicBezTo>
                  <a:cubicBezTo>
                    <a:pt x="1" y="26"/>
                    <a:pt x="13" y="47"/>
                    <a:pt x="13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4" y="28"/>
                    <a:pt x="22" y="13"/>
                  </a:cubicBezTo>
                  <a:cubicBezTo>
                    <a:pt x="14" y="9"/>
                    <a:pt x="8" y="4"/>
                    <a:pt x="3" y="0"/>
                  </a:cubicBezTo>
                  <a:close/>
                </a:path>
              </a:pathLst>
            </a:custGeom>
            <a:solidFill>
              <a:srgbClr val="331D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1" name="Freeform 262"/>
            <p:cNvSpPr>
              <a:spLocks/>
            </p:cNvSpPr>
            <p:nvPr/>
          </p:nvSpPr>
          <p:spPr bwMode="gray">
            <a:xfrm>
              <a:off x="5165725" y="-2608263"/>
              <a:ext cx="82550" cy="263525"/>
            </a:xfrm>
            <a:custGeom>
              <a:avLst/>
              <a:gdLst>
                <a:gd name="T0" fmla="*/ 5 w 22"/>
                <a:gd name="T1" fmla="*/ 70 h 70"/>
                <a:gd name="T2" fmla="*/ 8 w 22"/>
                <a:gd name="T3" fmla="*/ 70 h 70"/>
                <a:gd name="T4" fmla="*/ 21 w 22"/>
                <a:gd name="T5" fmla="*/ 43 h 70"/>
                <a:gd name="T6" fmla="*/ 7 w 22"/>
                <a:gd name="T7" fmla="*/ 0 h 70"/>
                <a:gd name="T8" fmla="*/ 0 w 22"/>
                <a:gd name="T9" fmla="*/ 38 h 70"/>
                <a:gd name="T10" fmla="*/ 5 w 22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70">
                  <a:moveTo>
                    <a:pt x="5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20" y="50"/>
                    <a:pt x="21" y="43"/>
                  </a:cubicBezTo>
                  <a:cubicBezTo>
                    <a:pt x="22" y="39"/>
                    <a:pt x="19" y="16"/>
                    <a:pt x="7" y="0"/>
                  </a:cubicBezTo>
                  <a:cubicBezTo>
                    <a:pt x="12" y="13"/>
                    <a:pt x="12" y="27"/>
                    <a:pt x="0" y="38"/>
                  </a:cubicBezTo>
                  <a:cubicBezTo>
                    <a:pt x="7" y="52"/>
                    <a:pt x="5" y="70"/>
                    <a:pt x="5" y="70"/>
                  </a:cubicBezTo>
                  <a:close/>
                </a:path>
              </a:pathLst>
            </a:custGeom>
            <a:solidFill>
              <a:srgbClr val="331D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2" name="Freeform 263"/>
            <p:cNvSpPr>
              <a:spLocks/>
            </p:cNvSpPr>
            <p:nvPr/>
          </p:nvSpPr>
          <p:spPr bwMode="gray">
            <a:xfrm>
              <a:off x="4948238" y="-2074863"/>
              <a:ext cx="101600" cy="539750"/>
            </a:xfrm>
            <a:custGeom>
              <a:avLst/>
              <a:gdLst>
                <a:gd name="T0" fmla="*/ 0 w 64"/>
                <a:gd name="T1" fmla="*/ 0 h 340"/>
                <a:gd name="T2" fmla="*/ 17 w 64"/>
                <a:gd name="T3" fmla="*/ 33 h 340"/>
                <a:gd name="T4" fmla="*/ 5 w 64"/>
                <a:gd name="T5" fmla="*/ 324 h 340"/>
                <a:gd name="T6" fmla="*/ 31 w 64"/>
                <a:gd name="T7" fmla="*/ 340 h 340"/>
                <a:gd name="T8" fmla="*/ 59 w 64"/>
                <a:gd name="T9" fmla="*/ 324 h 340"/>
                <a:gd name="T10" fmla="*/ 47 w 64"/>
                <a:gd name="T11" fmla="*/ 33 h 340"/>
                <a:gd name="T12" fmla="*/ 64 w 64"/>
                <a:gd name="T13" fmla="*/ 0 h 340"/>
                <a:gd name="T14" fmla="*/ 0 w 64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340">
                  <a:moveTo>
                    <a:pt x="0" y="0"/>
                  </a:moveTo>
                  <a:lnTo>
                    <a:pt x="17" y="33"/>
                  </a:lnTo>
                  <a:lnTo>
                    <a:pt x="5" y="324"/>
                  </a:lnTo>
                  <a:lnTo>
                    <a:pt x="31" y="340"/>
                  </a:lnTo>
                  <a:lnTo>
                    <a:pt x="59" y="324"/>
                  </a:lnTo>
                  <a:lnTo>
                    <a:pt x="47" y="33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5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3" name="Freeform 264"/>
            <p:cNvSpPr>
              <a:spLocks noEditPoints="1"/>
            </p:cNvSpPr>
            <p:nvPr/>
          </p:nvSpPr>
          <p:spPr bwMode="gray">
            <a:xfrm>
              <a:off x="4779963" y="-2382838"/>
              <a:ext cx="430213" cy="127000"/>
            </a:xfrm>
            <a:custGeom>
              <a:avLst/>
              <a:gdLst>
                <a:gd name="T0" fmla="*/ 3 w 115"/>
                <a:gd name="T1" fmla="*/ 9 h 34"/>
                <a:gd name="T2" fmla="*/ 5 w 115"/>
                <a:gd name="T3" fmla="*/ 17 h 34"/>
                <a:gd name="T4" fmla="*/ 10 w 115"/>
                <a:gd name="T5" fmla="*/ 30 h 34"/>
                <a:gd name="T6" fmla="*/ 16 w 115"/>
                <a:gd name="T7" fmla="*/ 33 h 34"/>
                <a:gd name="T8" fmla="*/ 25 w 115"/>
                <a:gd name="T9" fmla="*/ 34 h 34"/>
                <a:gd name="T10" fmla="*/ 39 w 115"/>
                <a:gd name="T11" fmla="*/ 34 h 34"/>
                <a:gd name="T12" fmla="*/ 49 w 115"/>
                <a:gd name="T13" fmla="*/ 25 h 34"/>
                <a:gd name="T14" fmla="*/ 52 w 115"/>
                <a:gd name="T15" fmla="*/ 17 h 34"/>
                <a:gd name="T16" fmla="*/ 57 w 115"/>
                <a:gd name="T17" fmla="*/ 13 h 34"/>
                <a:gd name="T18" fmla="*/ 62 w 115"/>
                <a:gd name="T19" fmla="*/ 17 h 34"/>
                <a:gd name="T20" fmla="*/ 65 w 115"/>
                <a:gd name="T21" fmla="*/ 25 h 34"/>
                <a:gd name="T22" fmla="*/ 76 w 115"/>
                <a:gd name="T23" fmla="*/ 34 h 34"/>
                <a:gd name="T24" fmla="*/ 90 w 115"/>
                <a:gd name="T25" fmla="*/ 34 h 34"/>
                <a:gd name="T26" fmla="*/ 99 w 115"/>
                <a:gd name="T27" fmla="*/ 33 h 34"/>
                <a:gd name="T28" fmla="*/ 105 w 115"/>
                <a:gd name="T29" fmla="*/ 30 h 34"/>
                <a:gd name="T30" fmla="*/ 110 w 115"/>
                <a:gd name="T31" fmla="*/ 17 h 34"/>
                <a:gd name="T32" fmla="*/ 111 w 115"/>
                <a:gd name="T33" fmla="*/ 9 h 34"/>
                <a:gd name="T34" fmla="*/ 113 w 115"/>
                <a:gd name="T35" fmla="*/ 7 h 34"/>
                <a:gd name="T36" fmla="*/ 115 w 115"/>
                <a:gd name="T37" fmla="*/ 2 h 34"/>
                <a:gd name="T38" fmla="*/ 114 w 115"/>
                <a:gd name="T39" fmla="*/ 1 h 34"/>
                <a:gd name="T40" fmla="*/ 79 w 115"/>
                <a:gd name="T41" fmla="*/ 1 h 34"/>
                <a:gd name="T42" fmla="*/ 62 w 115"/>
                <a:gd name="T43" fmla="*/ 4 h 34"/>
                <a:gd name="T44" fmla="*/ 57 w 115"/>
                <a:gd name="T45" fmla="*/ 5 h 34"/>
                <a:gd name="T46" fmla="*/ 53 w 115"/>
                <a:gd name="T47" fmla="*/ 4 h 34"/>
                <a:gd name="T48" fmla="*/ 36 w 115"/>
                <a:gd name="T49" fmla="*/ 1 h 34"/>
                <a:gd name="T50" fmla="*/ 1 w 115"/>
                <a:gd name="T51" fmla="*/ 1 h 34"/>
                <a:gd name="T52" fmla="*/ 0 w 115"/>
                <a:gd name="T53" fmla="*/ 2 h 34"/>
                <a:gd name="T54" fmla="*/ 2 w 115"/>
                <a:gd name="T55" fmla="*/ 7 h 34"/>
                <a:gd name="T56" fmla="*/ 3 w 115"/>
                <a:gd name="T57" fmla="*/ 9 h 34"/>
                <a:gd name="T58" fmla="*/ 68 w 115"/>
                <a:gd name="T59" fmla="*/ 6 h 34"/>
                <a:gd name="T60" fmla="*/ 93 w 115"/>
                <a:gd name="T61" fmla="*/ 4 h 34"/>
                <a:gd name="T62" fmla="*/ 105 w 115"/>
                <a:gd name="T63" fmla="*/ 4 h 34"/>
                <a:gd name="T64" fmla="*/ 108 w 115"/>
                <a:gd name="T65" fmla="*/ 7 h 34"/>
                <a:gd name="T66" fmla="*/ 106 w 115"/>
                <a:gd name="T67" fmla="*/ 23 h 34"/>
                <a:gd name="T68" fmla="*/ 97 w 115"/>
                <a:gd name="T69" fmla="*/ 30 h 34"/>
                <a:gd name="T70" fmla="*/ 76 w 115"/>
                <a:gd name="T71" fmla="*/ 31 h 34"/>
                <a:gd name="T72" fmla="*/ 69 w 115"/>
                <a:gd name="T73" fmla="*/ 26 h 34"/>
                <a:gd name="T74" fmla="*/ 64 w 115"/>
                <a:gd name="T75" fmla="*/ 13 h 34"/>
                <a:gd name="T76" fmla="*/ 68 w 115"/>
                <a:gd name="T77" fmla="*/ 6 h 34"/>
                <a:gd name="T78" fmla="*/ 10 w 115"/>
                <a:gd name="T79" fmla="*/ 4 h 34"/>
                <a:gd name="T80" fmla="*/ 21 w 115"/>
                <a:gd name="T81" fmla="*/ 4 h 34"/>
                <a:gd name="T82" fmla="*/ 47 w 115"/>
                <a:gd name="T83" fmla="*/ 6 h 34"/>
                <a:gd name="T84" fmla="*/ 51 w 115"/>
                <a:gd name="T85" fmla="*/ 13 h 34"/>
                <a:gd name="T86" fmla="*/ 46 w 115"/>
                <a:gd name="T87" fmla="*/ 26 h 34"/>
                <a:gd name="T88" fmla="*/ 38 w 115"/>
                <a:gd name="T89" fmla="*/ 31 h 34"/>
                <a:gd name="T90" fmla="*/ 17 w 115"/>
                <a:gd name="T91" fmla="*/ 30 h 34"/>
                <a:gd name="T92" fmla="*/ 9 w 115"/>
                <a:gd name="T93" fmla="*/ 23 h 34"/>
                <a:gd name="T94" fmla="*/ 7 w 115"/>
                <a:gd name="T95" fmla="*/ 7 h 34"/>
                <a:gd name="T96" fmla="*/ 10 w 115"/>
                <a:gd name="T9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34">
                  <a:moveTo>
                    <a:pt x="3" y="9"/>
                  </a:moveTo>
                  <a:cubicBezTo>
                    <a:pt x="4" y="11"/>
                    <a:pt x="4" y="14"/>
                    <a:pt x="5" y="17"/>
                  </a:cubicBezTo>
                  <a:cubicBezTo>
                    <a:pt x="6" y="21"/>
                    <a:pt x="6" y="26"/>
                    <a:pt x="10" y="30"/>
                  </a:cubicBezTo>
                  <a:cubicBezTo>
                    <a:pt x="11" y="30"/>
                    <a:pt x="13" y="32"/>
                    <a:pt x="16" y="33"/>
                  </a:cubicBezTo>
                  <a:cubicBezTo>
                    <a:pt x="19" y="33"/>
                    <a:pt x="24" y="34"/>
                    <a:pt x="25" y="34"/>
                  </a:cubicBezTo>
                  <a:cubicBezTo>
                    <a:pt x="30" y="34"/>
                    <a:pt x="35" y="34"/>
                    <a:pt x="39" y="34"/>
                  </a:cubicBezTo>
                  <a:cubicBezTo>
                    <a:pt x="44" y="33"/>
                    <a:pt x="47" y="30"/>
                    <a:pt x="49" y="25"/>
                  </a:cubicBezTo>
                  <a:cubicBezTo>
                    <a:pt x="51" y="22"/>
                    <a:pt x="52" y="20"/>
                    <a:pt x="52" y="17"/>
                  </a:cubicBezTo>
                  <a:cubicBezTo>
                    <a:pt x="53" y="15"/>
                    <a:pt x="55" y="13"/>
                    <a:pt x="57" y="13"/>
                  </a:cubicBezTo>
                  <a:cubicBezTo>
                    <a:pt x="60" y="13"/>
                    <a:pt x="61" y="15"/>
                    <a:pt x="62" y="17"/>
                  </a:cubicBezTo>
                  <a:cubicBezTo>
                    <a:pt x="63" y="20"/>
                    <a:pt x="64" y="22"/>
                    <a:pt x="65" y="25"/>
                  </a:cubicBezTo>
                  <a:cubicBezTo>
                    <a:pt x="67" y="30"/>
                    <a:pt x="71" y="33"/>
                    <a:pt x="76" y="34"/>
                  </a:cubicBezTo>
                  <a:cubicBezTo>
                    <a:pt x="79" y="34"/>
                    <a:pt x="85" y="34"/>
                    <a:pt x="90" y="34"/>
                  </a:cubicBezTo>
                  <a:cubicBezTo>
                    <a:pt x="91" y="34"/>
                    <a:pt x="96" y="33"/>
                    <a:pt x="99" y="33"/>
                  </a:cubicBezTo>
                  <a:cubicBezTo>
                    <a:pt x="102" y="32"/>
                    <a:pt x="104" y="30"/>
                    <a:pt x="105" y="30"/>
                  </a:cubicBezTo>
                  <a:cubicBezTo>
                    <a:pt x="109" y="26"/>
                    <a:pt x="109" y="21"/>
                    <a:pt x="110" y="17"/>
                  </a:cubicBezTo>
                  <a:cubicBezTo>
                    <a:pt x="110" y="14"/>
                    <a:pt x="111" y="11"/>
                    <a:pt x="111" y="9"/>
                  </a:cubicBezTo>
                  <a:cubicBezTo>
                    <a:pt x="111" y="8"/>
                    <a:pt x="112" y="7"/>
                    <a:pt x="113" y="7"/>
                  </a:cubicBezTo>
                  <a:cubicBezTo>
                    <a:pt x="114" y="6"/>
                    <a:pt x="115" y="5"/>
                    <a:pt x="115" y="2"/>
                  </a:cubicBezTo>
                  <a:cubicBezTo>
                    <a:pt x="115" y="2"/>
                    <a:pt x="114" y="1"/>
                    <a:pt x="114" y="1"/>
                  </a:cubicBezTo>
                  <a:cubicBezTo>
                    <a:pt x="112" y="1"/>
                    <a:pt x="90" y="0"/>
                    <a:pt x="79" y="1"/>
                  </a:cubicBezTo>
                  <a:cubicBezTo>
                    <a:pt x="73" y="2"/>
                    <a:pt x="67" y="3"/>
                    <a:pt x="62" y="4"/>
                  </a:cubicBezTo>
                  <a:cubicBezTo>
                    <a:pt x="60" y="5"/>
                    <a:pt x="59" y="5"/>
                    <a:pt x="57" y="5"/>
                  </a:cubicBezTo>
                  <a:cubicBezTo>
                    <a:pt x="56" y="5"/>
                    <a:pt x="54" y="5"/>
                    <a:pt x="53" y="4"/>
                  </a:cubicBezTo>
                  <a:cubicBezTo>
                    <a:pt x="47" y="3"/>
                    <a:pt x="42" y="2"/>
                    <a:pt x="36" y="1"/>
                  </a:cubicBezTo>
                  <a:cubicBezTo>
                    <a:pt x="24" y="0"/>
                    <a:pt x="3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3" y="7"/>
                    <a:pt x="3" y="8"/>
                    <a:pt x="3" y="9"/>
                  </a:cubicBezTo>
                  <a:close/>
                  <a:moveTo>
                    <a:pt x="68" y="6"/>
                  </a:moveTo>
                  <a:cubicBezTo>
                    <a:pt x="76" y="4"/>
                    <a:pt x="85" y="4"/>
                    <a:pt x="93" y="4"/>
                  </a:cubicBezTo>
                  <a:cubicBezTo>
                    <a:pt x="97" y="4"/>
                    <a:pt x="101" y="4"/>
                    <a:pt x="105" y="4"/>
                  </a:cubicBezTo>
                  <a:cubicBezTo>
                    <a:pt x="107" y="4"/>
                    <a:pt x="108" y="5"/>
                    <a:pt x="108" y="7"/>
                  </a:cubicBezTo>
                  <a:cubicBezTo>
                    <a:pt x="108" y="13"/>
                    <a:pt x="107" y="18"/>
                    <a:pt x="106" y="23"/>
                  </a:cubicBezTo>
                  <a:cubicBezTo>
                    <a:pt x="105" y="25"/>
                    <a:pt x="103" y="28"/>
                    <a:pt x="97" y="30"/>
                  </a:cubicBezTo>
                  <a:cubicBezTo>
                    <a:pt x="90" y="31"/>
                    <a:pt x="83" y="31"/>
                    <a:pt x="76" y="31"/>
                  </a:cubicBezTo>
                  <a:cubicBezTo>
                    <a:pt x="73" y="30"/>
                    <a:pt x="71" y="29"/>
                    <a:pt x="69" y="26"/>
                  </a:cubicBezTo>
                  <a:cubicBezTo>
                    <a:pt x="66" y="22"/>
                    <a:pt x="65" y="18"/>
                    <a:pt x="64" y="13"/>
                  </a:cubicBezTo>
                  <a:cubicBezTo>
                    <a:pt x="63" y="10"/>
                    <a:pt x="65" y="6"/>
                    <a:pt x="68" y="6"/>
                  </a:cubicBezTo>
                  <a:close/>
                  <a:moveTo>
                    <a:pt x="10" y="4"/>
                  </a:moveTo>
                  <a:cubicBezTo>
                    <a:pt x="14" y="4"/>
                    <a:pt x="18" y="4"/>
                    <a:pt x="21" y="4"/>
                  </a:cubicBezTo>
                  <a:cubicBezTo>
                    <a:pt x="30" y="4"/>
                    <a:pt x="38" y="4"/>
                    <a:pt x="47" y="6"/>
                  </a:cubicBezTo>
                  <a:cubicBezTo>
                    <a:pt x="50" y="6"/>
                    <a:pt x="52" y="10"/>
                    <a:pt x="51" y="13"/>
                  </a:cubicBezTo>
                  <a:cubicBezTo>
                    <a:pt x="50" y="18"/>
                    <a:pt x="48" y="22"/>
                    <a:pt x="46" y="26"/>
                  </a:cubicBezTo>
                  <a:cubicBezTo>
                    <a:pt x="44" y="29"/>
                    <a:pt x="42" y="30"/>
                    <a:pt x="38" y="31"/>
                  </a:cubicBezTo>
                  <a:cubicBezTo>
                    <a:pt x="31" y="31"/>
                    <a:pt x="24" y="31"/>
                    <a:pt x="17" y="30"/>
                  </a:cubicBezTo>
                  <a:cubicBezTo>
                    <a:pt x="11" y="28"/>
                    <a:pt x="10" y="25"/>
                    <a:pt x="9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8" y="4"/>
                    <a:pt x="10" y="4"/>
                  </a:cubicBezTo>
                  <a:close/>
                </a:path>
              </a:pathLst>
            </a:custGeom>
            <a:solidFill>
              <a:srgbClr val="1914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4" name="Freeform 265"/>
            <p:cNvSpPr>
              <a:spLocks/>
            </p:cNvSpPr>
            <p:nvPr/>
          </p:nvSpPr>
          <p:spPr bwMode="gray">
            <a:xfrm>
              <a:off x="4576763" y="-2044701"/>
              <a:ext cx="192088" cy="622300"/>
            </a:xfrm>
            <a:custGeom>
              <a:avLst/>
              <a:gdLst>
                <a:gd name="T0" fmla="*/ 51 w 51"/>
                <a:gd name="T1" fmla="*/ 0 h 166"/>
                <a:gd name="T2" fmla="*/ 10 w 51"/>
                <a:gd name="T3" fmla="*/ 166 h 166"/>
                <a:gd name="T4" fmla="*/ 43 w 51"/>
                <a:gd name="T5" fmla="*/ 166 h 166"/>
                <a:gd name="T6" fmla="*/ 51 w 51"/>
                <a:gd name="T7" fmla="*/ 60 h 166"/>
                <a:gd name="T8" fmla="*/ 51 w 51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6">
                  <a:moveTo>
                    <a:pt x="51" y="0"/>
                  </a:moveTo>
                  <a:cubicBezTo>
                    <a:pt x="36" y="12"/>
                    <a:pt x="0" y="53"/>
                    <a:pt x="10" y="166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38" y="115"/>
                    <a:pt x="44" y="82"/>
                    <a:pt x="51" y="6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4A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5" name="Freeform 266"/>
            <p:cNvSpPr>
              <a:spLocks/>
            </p:cNvSpPr>
            <p:nvPr/>
          </p:nvSpPr>
          <p:spPr bwMode="gray">
            <a:xfrm>
              <a:off x="5233988" y="-2044701"/>
              <a:ext cx="468313" cy="277813"/>
            </a:xfrm>
            <a:custGeom>
              <a:avLst/>
              <a:gdLst>
                <a:gd name="T0" fmla="*/ 107 w 125"/>
                <a:gd name="T1" fmla="*/ 31 h 74"/>
                <a:gd name="T2" fmla="*/ 29 w 125"/>
                <a:gd name="T3" fmla="*/ 25 h 74"/>
                <a:gd name="T4" fmla="*/ 0 w 125"/>
                <a:gd name="T5" fmla="*/ 0 h 74"/>
                <a:gd name="T6" fmla="*/ 0 w 125"/>
                <a:gd name="T7" fmla="*/ 45 h 74"/>
                <a:gd name="T8" fmla="*/ 75 w 125"/>
                <a:gd name="T9" fmla="*/ 74 h 74"/>
                <a:gd name="T10" fmla="*/ 125 w 125"/>
                <a:gd name="T11" fmla="*/ 59 h 74"/>
                <a:gd name="T12" fmla="*/ 107 w 125"/>
                <a:gd name="T13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4">
                  <a:moveTo>
                    <a:pt x="107" y="31"/>
                  </a:moveTo>
                  <a:cubicBezTo>
                    <a:pt x="83" y="47"/>
                    <a:pt x="58" y="45"/>
                    <a:pt x="29" y="25"/>
                  </a:cubicBezTo>
                  <a:cubicBezTo>
                    <a:pt x="17" y="17"/>
                    <a:pt x="7" y="8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1" y="61"/>
                    <a:pt x="47" y="74"/>
                    <a:pt x="75" y="74"/>
                  </a:cubicBezTo>
                  <a:cubicBezTo>
                    <a:pt x="91" y="74"/>
                    <a:pt x="108" y="70"/>
                    <a:pt x="125" y="59"/>
                  </a:cubicBezTo>
                  <a:lnTo>
                    <a:pt x="107" y="31"/>
                  </a:lnTo>
                  <a:close/>
                </a:path>
              </a:pathLst>
            </a:custGeom>
            <a:solidFill>
              <a:srgbClr val="4A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6" name="Rectangle 267"/>
            <p:cNvSpPr>
              <a:spLocks noChangeArrowheads="1"/>
            </p:cNvSpPr>
            <p:nvPr/>
          </p:nvSpPr>
          <p:spPr bwMode="gray">
            <a:xfrm>
              <a:off x="2435225" y="-1628776"/>
              <a:ext cx="71438" cy="803275"/>
            </a:xfrm>
            <a:prstGeom prst="rect">
              <a:avLst/>
            </a:prstGeom>
            <a:solidFill>
              <a:srgbClr val="C96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7" name="Rectangle 268"/>
            <p:cNvSpPr>
              <a:spLocks noChangeArrowheads="1"/>
            </p:cNvSpPr>
            <p:nvPr/>
          </p:nvSpPr>
          <p:spPr bwMode="gray">
            <a:xfrm>
              <a:off x="2368550" y="-1670051"/>
              <a:ext cx="1657350" cy="41275"/>
            </a:xfrm>
            <a:prstGeom prst="rect">
              <a:avLst/>
            </a:prstGeom>
            <a:solidFill>
              <a:srgbClr val="D48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8" name="Rectangle 269"/>
            <p:cNvSpPr>
              <a:spLocks noChangeArrowheads="1"/>
            </p:cNvSpPr>
            <p:nvPr/>
          </p:nvSpPr>
          <p:spPr bwMode="gray">
            <a:xfrm>
              <a:off x="3530600" y="-1628776"/>
              <a:ext cx="396875" cy="803275"/>
            </a:xfrm>
            <a:prstGeom prst="rect">
              <a:avLst/>
            </a:prstGeom>
            <a:solidFill>
              <a:srgbClr val="C96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69" name="Rectangle 270"/>
            <p:cNvSpPr>
              <a:spLocks noChangeArrowheads="1"/>
            </p:cNvSpPr>
            <p:nvPr/>
          </p:nvSpPr>
          <p:spPr bwMode="gray">
            <a:xfrm>
              <a:off x="3557588" y="-1590676"/>
              <a:ext cx="344488" cy="138113"/>
            </a:xfrm>
            <a:prstGeom prst="rect">
              <a:avLst/>
            </a:prstGeom>
            <a:solidFill>
              <a:srgbClr val="D48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0" name="Rectangle 271"/>
            <p:cNvSpPr>
              <a:spLocks noChangeArrowheads="1"/>
            </p:cNvSpPr>
            <p:nvPr/>
          </p:nvSpPr>
          <p:spPr bwMode="gray">
            <a:xfrm>
              <a:off x="3557588" y="-1422401"/>
              <a:ext cx="344488" cy="142875"/>
            </a:xfrm>
            <a:prstGeom prst="rect">
              <a:avLst/>
            </a:prstGeom>
            <a:solidFill>
              <a:srgbClr val="D48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1" name="Rectangle 272"/>
            <p:cNvSpPr>
              <a:spLocks noChangeArrowheads="1"/>
            </p:cNvSpPr>
            <p:nvPr/>
          </p:nvSpPr>
          <p:spPr bwMode="gray">
            <a:xfrm>
              <a:off x="3557588" y="-1249363"/>
              <a:ext cx="344488" cy="141288"/>
            </a:xfrm>
            <a:prstGeom prst="rect">
              <a:avLst/>
            </a:prstGeom>
            <a:solidFill>
              <a:srgbClr val="D48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2" name="Rectangle 273"/>
            <p:cNvSpPr>
              <a:spLocks noChangeArrowheads="1"/>
            </p:cNvSpPr>
            <p:nvPr/>
          </p:nvSpPr>
          <p:spPr bwMode="gray">
            <a:xfrm>
              <a:off x="3557588" y="-1077913"/>
              <a:ext cx="344488" cy="142875"/>
            </a:xfrm>
            <a:prstGeom prst="rect">
              <a:avLst/>
            </a:prstGeom>
            <a:solidFill>
              <a:srgbClr val="D48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3" name="Rectangle 274"/>
            <p:cNvSpPr>
              <a:spLocks noChangeArrowheads="1"/>
            </p:cNvSpPr>
            <p:nvPr/>
          </p:nvSpPr>
          <p:spPr bwMode="gray">
            <a:xfrm>
              <a:off x="3016250" y="-2214563"/>
              <a:ext cx="676275" cy="423863"/>
            </a:xfrm>
            <a:prstGeom prst="rect">
              <a:avLst/>
            </a:pr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4" name="Rectangle 275"/>
            <p:cNvSpPr>
              <a:spLocks noChangeArrowheads="1"/>
            </p:cNvSpPr>
            <p:nvPr/>
          </p:nvSpPr>
          <p:spPr bwMode="gray">
            <a:xfrm>
              <a:off x="3040063" y="-2190751"/>
              <a:ext cx="628650" cy="377825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5" name="Rectangle 276"/>
            <p:cNvSpPr>
              <a:spLocks noChangeArrowheads="1"/>
            </p:cNvSpPr>
            <p:nvPr/>
          </p:nvSpPr>
          <p:spPr bwMode="gray">
            <a:xfrm>
              <a:off x="3290888" y="-1790701"/>
              <a:ext cx="131763" cy="101600"/>
            </a:xfrm>
            <a:prstGeom prst="rect">
              <a:avLst/>
            </a:prstGeom>
            <a:solidFill>
              <a:srgbClr val="585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6" name="Freeform 277"/>
            <p:cNvSpPr>
              <a:spLocks/>
            </p:cNvSpPr>
            <p:nvPr/>
          </p:nvSpPr>
          <p:spPr bwMode="gray">
            <a:xfrm>
              <a:off x="3192463" y="-1708151"/>
              <a:ext cx="323850" cy="38100"/>
            </a:xfrm>
            <a:custGeom>
              <a:avLst/>
              <a:gdLst>
                <a:gd name="T0" fmla="*/ 0 w 86"/>
                <a:gd name="T1" fmla="*/ 5 h 10"/>
                <a:gd name="T2" fmla="*/ 0 w 86"/>
                <a:gd name="T3" fmla="*/ 10 h 10"/>
                <a:gd name="T4" fmla="*/ 86 w 86"/>
                <a:gd name="T5" fmla="*/ 10 h 10"/>
                <a:gd name="T6" fmla="*/ 86 w 86"/>
                <a:gd name="T7" fmla="*/ 5 h 10"/>
                <a:gd name="T8" fmla="*/ 43 w 86"/>
                <a:gd name="T9" fmla="*/ 0 h 10"/>
                <a:gd name="T10" fmla="*/ 0 w 86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0">
                  <a:moveTo>
                    <a:pt x="0" y="5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77" y="0"/>
                    <a:pt x="43" y="0"/>
                  </a:cubicBezTo>
                  <a:cubicBezTo>
                    <a:pt x="9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A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7" name="Freeform 278"/>
            <p:cNvSpPr>
              <a:spLocks/>
            </p:cNvSpPr>
            <p:nvPr/>
          </p:nvSpPr>
          <p:spPr bwMode="gray">
            <a:xfrm>
              <a:off x="3425825" y="-1741488"/>
              <a:ext cx="161925" cy="71438"/>
            </a:xfrm>
            <a:custGeom>
              <a:avLst/>
              <a:gdLst>
                <a:gd name="T0" fmla="*/ 24 w 43"/>
                <a:gd name="T1" fmla="*/ 0 h 19"/>
                <a:gd name="T2" fmla="*/ 19 w 43"/>
                <a:gd name="T3" fmla="*/ 0 h 19"/>
                <a:gd name="T4" fmla="*/ 0 w 43"/>
                <a:gd name="T5" fmla="*/ 19 h 19"/>
                <a:gd name="T6" fmla="*/ 43 w 43"/>
                <a:gd name="T7" fmla="*/ 19 h 19"/>
                <a:gd name="T8" fmla="*/ 24 w 4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9"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9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8" name="Freeform 279"/>
            <p:cNvSpPr>
              <a:spLocks/>
            </p:cNvSpPr>
            <p:nvPr/>
          </p:nvSpPr>
          <p:spPr bwMode="gray">
            <a:xfrm>
              <a:off x="2740025" y="-2003426"/>
              <a:ext cx="330200" cy="498475"/>
            </a:xfrm>
            <a:custGeom>
              <a:avLst/>
              <a:gdLst>
                <a:gd name="T0" fmla="*/ 30 w 88"/>
                <a:gd name="T1" fmla="*/ 16 h 133"/>
                <a:gd name="T2" fmla="*/ 19 w 88"/>
                <a:gd name="T3" fmla="*/ 2 h 133"/>
                <a:gd name="T4" fmla="*/ 2 w 88"/>
                <a:gd name="T5" fmla="*/ 14 h 133"/>
                <a:gd name="T6" fmla="*/ 32 w 88"/>
                <a:gd name="T7" fmla="*/ 105 h 133"/>
                <a:gd name="T8" fmla="*/ 78 w 88"/>
                <a:gd name="T9" fmla="*/ 133 h 133"/>
                <a:gd name="T10" fmla="*/ 88 w 88"/>
                <a:gd name="T11" fmla="*/ 107 h 133"/>
                <a:gd name="T12" fmla="*/ 30 w 88"/>
                <a:gd name="T13" fmla="*/ 1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33">
                  <a:moveTo>
                    <a:pt x="30" y="16"/>
                  </a:moveTo>
                  <a:cubicBezTo>
                    <a:pt x="30" y="9"/>
                    <a:pt x="25" y="3"/>
                    <a:pt x="19" y="2"/>
                  </a:cubicBezTo>
                  <a:cubicBezTo>
                    <a:pt x="10" y="0"/>
                    <a:pt x="2" y="6"/>
                    <a:pt x="2" y="14"/>
                  </a:cubicBezTo>
                  <a:cubicBezTo>
                    <a:pt x="0" y="39"/>
                    <a:pt x="4" y="78"/>
                    <a:pt x="32" y="105"/>
                  </a:cubicBezTo>
                  <a:cubicBezTo>
                    <a:pt x="43" y="116"/>
                    <a:pt x="58" y="126"/>
                    <a:pt x="78" y="133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31" y="86"/>
                    <a:pt x="29" y="37"/>
                    <a:pt x="30" y="16"/>
                  </a:cubicBezTo>
                  <a:close/>
                </a:path>
              </a:pathLst>
            </a:custGeom>
            <a:solidFill>
              <a:srgbClr val="F8B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79" name="Oval 280"/>
            <p:cNvSpPr>
              <a:spLocks noChangeArrowheads="1"/>
            </p:cNvSpPr>
            <p:nvPr/>
          </p:nvSpPr>
          <p:spPr bwMode="gray">
            <a:xfrm>
              <a:off x="3114675" y="-2314576"/>
              <a:ext cx="41275" cy="55563"/>
            </a:xfrm>
            <a:prstGeom prst="ellipse">
              <a:avLst/>
            </a:pr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0" name="Freeform 281"/>
            <p:cNvSpPr>
              <a:spLocks/>
            </p:cNvSpPr>
            <p:nvPr/>
          </p:nvSpPr>
          <p:spPr bwMode="gray">
            <a:xfrm>
              <a:off x="2757488" y="-2506663"/>
              <a:ext cx="398463" cy="446088"/>
            </a:xfrm>
            <a:custGeom>
              <a:avLst/>
              <a:gdLst>
                <a:gd name="T0" fmla="*/ 53 w 106"/>
                <a:gd name="T1" fmla="*/ 0 h 119"/>
                <a:gd name="T2" fmla="*/ 0 w 106"/>
                <a:gd name="T3" fmla="*/ 47 h 119"/>
                <a:gd name="T4" fmla="*/ 53 w 106"/>
                <a:gd name="T5" fmla="*/ 119 h 119"/>
                <a:gd name="T6" fmla="*/ 106 w 106"/>
                <a:gd name="T7" fmla="*/ 46 h 119"/>
                <a:gd name="T8" fmla="*/ 53 w 106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9">
                  <a:moveTo>
                    <a:pt x="53" y="0"/>
                  </a:moveTo>
                  <a:cubicBezTo>
                    <a:pt x="24" y="0"/>
                    <a:pt x="0" y="7"/>
                    <a:pt x="0" y="47"/>
                  </a:cubicBezTo>
                  <a:cubicBezTo>
                    <a:pt x="0" y="86"/>
                    <a:pt x="24" y="119"/>
                    <a:pt x="53" y="119"/>
                  </a:cubicBezTo>
                  <a:cubicBezTo>
                    <a:pt x="82" y="118"/>
                    <a:pt x="106" y="86"/>
                    <a:pt x="106" y="46"/>
                  </a:cubicBezTo>
                  <a:cubicBezTo>
                    <a:pt x="106" y="6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F8B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1" name="Freeform 282"/>
            <p:cNvSpPr>
              <a:spLocks/>
            </p:cNvSpPr>
            <p:nvPr/>
          </p:nvSpPr>
          <p:spPr bwMode="gray">
            <a:xfrm>
              <a:off x="2878138" y="-2124076"/>
              <a:ext cx="134938" cy="180975"/>
            </a:xfrm>
            <a:custGeom>
              <a:avLst/>
              <a:gdLst>
                <a:gd name="T0" fmla="*/ 0 w 85"/>
                <a:gd name="T1" fmla="*/ 114 h 114"/>
                <a:gd name="T2" fmla="*/ 85 w 85"/>
                <a:gd name="T3" fmla="*/ 114 h 114"/>
                <a:gd name="T4" fmla="*/ 85 w 85"/>
                <a:gd name="T5" fmla="*/ 0 h 114"/>
                <a:gd name="T6" fmla="*/ 2 w 85"/>
                <a:gd name="T7" fmla="*/ 0 h 114"/>
                <a:gd name="T8" fmla="*/ 0 w 85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4">
                  <a:moveTo>
                    <a:pt x="0" y="114"/>
                  </a:moveTo>
                  <a:lnTo>
                    <a:pt x="85" y="114"/>
                  </a:lnTo>
                  <a:lnTo>
                    <a:pt x="85" y="0"/>
                  </a:lnTo>
                  <a:lnTo>
                    <a:pt x="2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8B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2" name="Freeform 283"/>
            <p:cNvSpPr>
              <a:spLocks/>
            </p:cNvSpPr>
            <p:nvPr/>
          </p:nvSpPr>
          <p:spPr bwMode="gray">
            <a:xfrm>
              <a:off x="2740025" y="-2033588"/>
              <a:ext cx="404813" cy="611188"/>
            </a:xfrm>
            <a:custGeom>
              <a:avLst/>
              <a:gdLst>
                <a:gd name="T0" fmla="*/ 93 w 108"/>
                <a:gd name="T1" fmla="*/ 0 h 163"/>
                <a:gd name="T2" fmla="*/ 15 w 108"/>
                <a:gd name="T3" fmla="*/ 0 h 163"/>
                <a:gd name="T4" fmla="*/ 0 w 108"/>
                <a:gd name="T5" fmla="*/ 15 h 163"/>
                <a:gd name="T6" fmla="*/ 0 w 108"/>
                <a:gd name="T7" fmla="*/ 163 h 163"/>
                <a:gd name="T8" fmla="*/ 108 w 108"/>
                <a:gd name="T9" fmla="*/ 163 h 163"/>
                <a:gd name="T10" fmla="*/ 108 w 108"/>
                <a:gd name="T11" fmla="*/ 15 h 163"/>
                <a:gd name="T12" fmla="*/ 93 w 108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63">
                  <a:moveTo>
                    <a:pt x="9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7"/>
                    <a:pt x="101" y="0"/>
                    <a:pt x="93" y="0"/>
                  </a:cubicBezTo>
                  <a:close/>
                </a:path>
              </a:pathLst>
            </a:custGeom>
            <a:solidFill>
              <a:srgbClr val="0A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3" name="Freeform 284"/>
            <p:cNvSpPr>
              <a:spLocks/>
            </p:cNvSpPr>
            <p:nvPr/>
          </p:nvSpPr>
          <p:spPr bwMode="gray">
            <a:xfrm>
              <a:off x="3032125" y="-1997076"/>
              <a:ext cx="165100" cy="192088"/>
            </a:xfrm>
            <a:custGeom>
              <a:avLst/>
              <a:gdLst>
                <a:gd name="T0" fmla="*/ 12 w 44"/>
                <a:gd name="T1" fmla="*/ 1 h 51"/>
                <a:gd name="T2" fmla="*/ 3 w 44"/>
                <a:gd name="T3" fmla="*/ 20 h 51"/>
                <a:gd name="T4" fmla="*/ 21 w 44"/>
                <a:gd name="T5" fmla="*/ 51 h 51"/>
                <a:gd name="T6" fmla="*/ 44 w 44"/>
                <a:gd name="T7" fmla="*/ 33 h 51"/>
                <a:gd name="T8" fmla="*/ 29 w 44"/>
                <a:gd name="T9" fmla="*/ 9 h 51"/>
                <a:gd name="T10" fmla="*/ 12 w 44"/>
                <a:gd name="T11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1">
                  <a:moveTo>
                    <a:pt x="12" y="1"/>
                  </a:moveTo>
                  <a:cubicBezTo>
                    <a:pt x="4" y="3"/>
                    <a:pt x="0" y="13"/>
                    <a:pt x="3" y="20"/>
                  </a:cubicBezTo>
                  <a:cubicBezTo>
                    <a:pt x="7" y="30"/>
                    <a:pt x="13" y="40"/>
                    <a:pt x="21" y="51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36" y="24"/>
                    <a:pt x="32" y="15"/>
                    <a:pt x="29" y="9"/>
                  </a:cubicBezTo>
                  <a:cubicBezTo>
                    <a:pt x="26" y="3"/>
                    <a:pt x="19" y="0"/>
                    <a:pt x="12" y="1"/>
                  </a:cubicBezTo>
                  <a:close/>
                </a:path>
              </a:pathLst>
            </a:custGeom>
            <a:solidFill>
              <a:srgbClr val="149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4" name="Freeform 285"/>
            <p:cNvSpPr>
              <a:spLocks/>
            </p:cNvSpPr>
            <p:nvPr/>
          </p:nvSpPr>
          <p:spPr bwMode="gray">
            <a:xfrm>
              <a:off x="3111500" y="-1873251"/>
              <a:ext cx="393700" cy="222250"/>
            </a:xfrm>
            <a:custGeom>
              <a:avLst/>
              <a:gdLst>
                <a:gd name="T0" fmla="*/ 23 w 105"/>
                <a:gd name="T1" fmla="*/ 0 h 59"/>
                <a:gd name="T2" fmla="*/ 0 w 105"/>
                <a:gd name="T3" fmla="*/ 18 h 59"/>
                <a:gd name="T4" fmla="*/ 51 w 105"/>
                <a:gd name="T5" fmla="*/ 53 h 59"/>
                <a:gd name="T6" fmla="*/ 105 w 105"/>
                <a:gd name="T7" fmla="*/ 57 h 59"/>
                <a:gd name="T8" fmla="*/ 102 w 105"/>
                <a:gd name="T9" fmla="*/ 29 h 59"/>
                <a:gd name="T10" fmla="*/ 23 w 105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59">
                  <a:moveTo>
                    <a:pt x="23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2" y="33"/>
                    <a:pt x="29" y="47"/>
                    <a:pt x="51" y="53"/>
                  </a:cubicBezTo>
                  <a:cubicBezTo>
                    <a:pt x="66" y="58"/>
                    <a:pt x="84" y="59"/>
                    <a:pt x="105" y="57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62" y="34"/>
                    <a:pt x="37" y="18"/>
                    <a:pt x="23" y="0"/>
                  </a:cubicBezTo>
                  <a:close/>
                </a:path>
              </a:pathLst>
            </a:custGeom>
            <a:solidFill>
              <a:srgbClr val="F8B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5" name="Freeform 286"/>
            <p:cNvSpPr>
              <a:spLocks/>
            </p:cNvSpPr>
            <p:nvPr/>
          </p:nvSpPr>
          <p:spPr bwMode="gray">
            <a:xfrm>
              <a:off x="2676525" y="-2619376"/>
              <a:ext cx="546100" cy="517525"/>
            </a:xfrm>
            <a:custGeom>
              <a:avLst/>
              <a:gdLst>
                <a:gd name="T0" fmla="*/ 119 w 146"/>
                <a:gd name="T1" fmla="*/ 20 h 138"/>
                <a:gd name="T2" fmla="*/ 57 w 146"/>
                <a:gd name="T3" fmla="*/ 6 h 138"/>
                <a:gd name="T4" fmla="*/ 20 w 146"/>
                <a:gd name="T5" fmla="*/ 108 h 138"/>
                <a:gd name="T6" fmla="*/ 60 w 146"/>
                <a:gd name="T7" fmla="*/ 138 h 138"/>
                <a:gd name="T8" fmla="*/ 62 w 146"/>
                <a:gd name="T9" fmla="*/ 138 h 138"/>
                <a:gd name="T10" fmla="*/ 96 w 146"/>
                <a:gd name="T11" fmla="*/ 129 h 138"/>
                <a:gd name="T12" fmla="*/ 112 w 146"/>
                <a:gd name="T13" fmla="*/ 60 h 138"/>
                <a:gd name="T14" fmla="*/ 128 w 146"/>
                <a:gd name="T15" fmla="*/ 70 h 138"/>
                <a:gd name="T16" fmla="*/ 139 w 146"/>
                <a:gd name="T17" fmla="*/ 54 h 138"/>
                <a:gd name="T18" fmla="*/ 129 w 146"/>
                <a:gd name="T19" fmla="*/ 4 h 138"/>
                <a:gd name="T20" fmla="*/ 119 w 146"/>
                <a:gd name="T21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38">
                  <a:moveTo>
                    <a:pt x="119" y="20"/>
                  </a:moveTo>
                  <a:cubicBezTo>
                    <a:pt x="107" y="10"/>
                    <a:pt x="87" y="0"/>
                    <a:pt x="57" y="6"/>
                  </a:cubicBezTo>
                  <a:cubicBezTo>
                    <a:pt x="0" y="18"/>
                    <a:pt x="11" y="86"/>
                    <a:pt x="20" y="108"/>
                  </a:cubicBezTo>
                  <a:cubicBezTo>
                    <a:pt x="26" y="125"/>
                    <a:pt x="42" y="137"/>
                    <a:pt x="60" y="138"/>
                  </a:cubicBezTo>
                  <a:cubicBezTo>
                    <a:pt x="61" y="138"/>
                    <a:pt x="62" y="138"/>
                    <a:pt x="62" y="138"/>
                  </a:cubicBezTo>
                  <a:cubicBezTo>
                    <a:pt x="79" y="138"/>
                    <a:pt x="96" y="129"/>
                    <a:pt x="96" y="129"/>
                  </a:cubicBezTo>
                  <a:cubicBezTo>
                    <a:pt x="114" y="101"/>
                    <a:pt x="114" y="69"/>
                    <a:pt x="112" y="60"/>
                  </a:cubicBezTo>
                  <a:cubicBezTo>
                    <a:pt x="122" y="64"/>
                    <a:pt x="128" y="70"/>
                    <a:pt x="128" y="70"/>
                  </a:cubicBezTo>
                  <a:cubicBezTo>
                    <a:pt x="132" y="69"/>
                    <a:pt x="136" y="62"/>
                    <a:pt x="139" y="54"/>
                  </a:cubicBezTo>
                  <a:cubicBezTo>
                    <a:pt x="142" y="46"/>
                    <a:pt x="146" y="33"/>
                    <a:pt x="129" y="4"/>
                  </a:cubicBezTo>
                  <a:cubicBezTo>
                    <a:pt x="129" y="4"/>
                    <a:pt x="129" y="7"/>
                    <a:pt x="119" y="20"/>
                  </a:cubicBezTo>
                  <a:close/>
                </a:path>
              </a:pathLst>
            </a:custGeom>
            <a:solidFill>
              <a:srgbClr val="BC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6" name="Oval 287"/>
            <p:cNvSpPr>
              <a:spLocks noChangeArrowheads="1"/>
            </p:cNvSpPr>
            <p:nvPr/>
          </p:nvSpPr>
          <p:spPr bwMode="gray">
            <a:xfrm>
              <a:off x="3065463" y="-2333626"/>
              <a:ext cx="49213" cy="96838"/>
            </a:xfrm>
            <a:prstGeom prst="ellipse">
              <a:avLst/>
            </a:prstGeom>
            <a:solidFill>
              <a:srgbClr val="F8B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7" name="Freeform 288"/>
            <p:cNvSpPr>
              <a:spLocks/>
            </p:cNvSpPr>
            <p:nvPr/>
          </p:nvSpPr>
          <p:spPr bwMode="gray">
            <a:xfrm>
              <a:off x="2740025" y="-1422401"/>
              <a:ext cx="523875" cy="498475"/>
            </a:xfrm>
            <a:custGeom>
              <a:avLst/>
              <a:gdLst>
                <a:gd name="T0" fmla="*/ 121 w 140"/>
                <a:gd name="T1" fmla="*/ 0 h 133"/>
                <a:gd name="T2" fmla="*/ 0 w 140"/>
                <a:gd name="T3" fmla="*/ 0 h 133"/>
                <a:gd name="T4" fmla="*/ 0 w 140"/>
                <a:gd name="T5" fmla="*/ 27 h 133"/>
                <a:gd name="T6" fmla="*/ 17 w 140"/>
                <a:gd name="T7" fmla="*/ 44 h 133"/>
                <a:gd name="T8" fmla="*/ 77 w 140"/>
                <a:gd name="T9" fmla="*/ 44 h 133"/>
                <a:gd name="T10" fmla="*/ 77 w 140"/>
                <a:gd name="T11" fmla="*/ 133 h 133"/>
                <a:gd name="T12" fmla="*/ 132 w 140"/>
                <a:gd name="T13" fmla="*/ 133 h 133"/>
                <a:gd name="T14" fmla="*/ 139 w 140"/>
                <a:gd name="T15" fmla="*/ 20 h 133"/>
                <a:gd name="T16" fmla="*/ 121 w 140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33">
                  <a:moveTo>
                    <a:pt x="1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6"/>
                    <a:pt x="8" y="44"/>
                    <a:pt x="1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40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rgbClr val="60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8" name="Freeform 289"/>
            <p:cNvSpPr>
              <a:spLocks/>
            </p:cNvSpPr>
            <p:nvPr/>
          </p:nvSpPr>
          <p:spPr bwMode="gray">
            <a:xfrm>
              <a:off x="2709863" y="-1246188"/>
              <a:ext cx="419100" cy="438150"/>
            </a:xfrm>
            <a:custGeom>
              <a:avLst/>
              <a:gdLst>
                <a:gd name="T0" fmla="*/ 110 w 112"/>
                <a:gd name="T1" fmla="*/ 2 h 117"/>
                <a:gd name="T2" fmla="*/ 103 w 112"/>
                <a:gd name="T3" fmla="*/ 2 h 117"/>
                <a:gd name="T4" fmla="*/ 61 w 112"/>
                <a:gd name="T5" fmla="*/ 43 h 117"/>
                <a:gd name="T6" fmla="*/ 61 w 112"/>
                <a:gd name="T7" fmla="*/ 6 h 117"/>
                <a:gd name="T8" fmla="*/ 56 w 112"/>
                <a:gd name="T9" fmla="*/ 1 h 117"/>
                <a:gd name="T10" fmla="*/ 51 w 112"/>
                <a:gd name="T11" fmla="*/ 6 h 117"/>
                <a:gd name="T12" fmla="*/ 51 w 112"/>
                <a:gd name="T13" fmla="*/ 43 h 117"/>
                <a:gd name="T14" fmla="*/ 9 w 112"/>
                <a:gd name="T15" fmla="*/ 2 h 117"/>
                <a:gd name="T16" fmla="*/ 2 w 112"/>
                <a:gd name="T17" fmla="*/ 2 h 117"/>
                <a:gd name="T18" fmla="*/ 2 w 112"/>
                <a:gd name="T19" fmla="*/ 10 h 117"/>
                <a:gd name="T20" fmla="*/ 48 w 112"/>
                <a:gd name="T21" fmla="*/ 56 h 117"/>
                <a:gd name="T22" fmla="*/ 2 w 112"/>
                <a:gd name="T23" fmla="*/ 103 h 117"/>
                <a:gd name="T24" fmla="*/ 2 w 112"/>
                <a:gd name="T25" fmla="*/ 111 h 117"/>
                <a:gd name="T26" fmla="*/ 5 w 112"/>
                <a:gd name="T27" fmla="*/ 112 h 117"/>
                <a:gd name="T28" fmla="*/ 9 w 112"/>
                <a:gd name="T29" fmla="*/ 111 h 117"/>
                <a:gd name="T30" fmla="*/ 51 w 112"/>
                <a:gd name="T31" fmla="*/ 69 h 117"/>
                <a:gd name="T32" fmla="*/ 51 w 112"/>
                <a:gd name="T33" fmla="*/ 112 h 117"/>
                <a:gd name="T34" fmla="*/ 56 w 112"/>
                <a:gd name="T35" fmla="*/ 117 h 117"/>
                <a:gd name="T36" fmla="*/ 61 w 112"/>
                <a:gd name="T37" fmla="*/ 112 h 117"/>
                <a:gd name="T38" fmla="*/ 61 w 112"/>
                <a:gd name="T39" fmla="*/ 69 h 117"/>
                <a:gd name="T40" fmla="*/ 103 w 112"/>
                <a:gd name="T41" fmla="*/ 111 h 117"/>
                <a:gd name="T42" fmla="*/ 106 w 112"/>
                <a:gd name="T43" fmla="*/ 112 h 117"/>
                <a:gd name="T44" fmla="*/ 110 w 112"/>
                <a:gd name="T45" fmla="*/ 111 h 117"/>
                <a:gd name="T46" fmla="*/ 110 w 112"/>
                <a:gd name="T47" fmla="*/ 103 h 117"/>
                <a:gd name="T48" fmla="*/ 63 w 112"/>
                <a:gd name="T49" fmla="*/ 56 h 117"/>
                <a:gd name="T50" fmla="*/ 110 w 112"/>
                <a:gd name="T51" fmla="*/ 10 h 117"/>
                <a:gd name="T52" fmla="*/ 110 w 112"/>
                <a:gd name="T53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17">
                  <a:moveTo>
                    <a:pt x="110" y="2"/>
                  </a:moveTo>
                  <a:cubicBezTo>
                    <a:pt x="108" y="0"/>
                    <a:pt x="105" y="0"/>
                    <a:pt x="103" y="2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3"/>
                    <a:pt x="59" y="1"/>
                    <a:pt x="56" y="1"/>
                  </a:cubicBezTo>
                  <a:cubicBezTo>
                    <a:pt x="53" y="1"/>
                    <a:pt x="51" y="3"/>
                    <a:pt x="51" y="6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0" y="105"/>
                    <a:pt x="0" y="109"/>
                    <a:pt x="2" y="111"/>
                  </a:cubicBezTo>
                  <a:cubicBezTo>
                    <a:pt x="3" y="112"/>
                    <a:pt x="4" y="112"/>
                    <a:pt x="5" y="112"/>
                  </a:cubicBezTo>
                  <a:cubicBezTo>
                    <a:pt x="7" y="112"/>
                    <a:pt x="8" y="112"/>
                    <a:pt x="9" y="11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1" y="115"/>
                    <a:pt x="53" y="117"/>
                    <a:pt x="56" y="117"/>
                  </a:cubicBezTo>
                  <a:cubicBezTo>
                    <a:pt x="59" y="117"/>
                    <a:pt x="61" y="115"/>
                    <a:pt x="61" y="11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8" y="112"/>
                    <a:pt x="109" y="112"/>
                    <a:pt x="110" y="111"/>
                  </a:cubicBezTo>
                  <a:cubicBezTo>
                    <a:pt x="112" y="109"/>
                    <a:pt x="112" y="105"/>
                    <a:pt x="110" y="103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2" y="8"/>
                    <a:pt x="112" y="4"/>
                    <a:pt x="110" y="2"/>
                  </a:cubicBez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9" name="Freeform 290"/>
            <p:cNvSpPr>
              <a:spLocks/>
            </p:cNvSpPr>
            <p:nvPr/>
          </p:nvSpPr>
          <p:spPr bwMode="gray">
            <a:xfrm>
              <a:off x="2608263" y="-1898651"/>
              <a:ext cx="622300" cy="704850"/>
            </a:xfrm>
            <a:custGeom>
              <a:avLst/>
              <a:gdLst>
                <a:gd name="T0" fmla="*/ 150 w 166"/>
                <a:gd name="T1" fmla="*/ 155 h 188"/>
                <a:gd name="T2" fmla="*/ 131 w 166"/>
                <a:gd name="T3" fmla="*/ 155 h 188"/>
                <a:gd name="T4" fmla="*/ 131 w 166"/>
                <a:gd name="T5" fmla="*/ 65 h 188"/>
                <a:gd name="T6" fmla="*/ 66 w 166"/>
                <a:gd name="T7" fmla="*/ 0 h 188"/>
                <a:gd name="T8" fmla="*/ 0 w 166"/>
                <a:gd name="T9" fmla="*/ 65 h 188"/>
                <a:gd name="T10" fmla="*/ 0 w 166"/>
                <a:gd name="T11" fmla="*/ 141 h 188"/>
                <a:gd name="T12" fmla="*/ 47 w 166"/>
                <a:gd name="T13" fmla="*/ 188 h 188"/>
                <a:gd name="T14" fmla="*/ 150 w 166"/>
                <a:gd name="T15" fmla="*/ 188 h 188"/>
                <a:gd name="T16" fmla="*/ 166 w 166"/>
                <a:gd name="T17" fmla="*/ 171 h 188"/>
                <a:gd name="T18" fmla="*/ 150 w 166"/>
                <a:gd name="T19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88">
                  <a:moveTo>
                    <a:pt x="150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2" y="0"/>
                    <a:pt x="66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7"/>
                    <a:pt x="21" y="188"/>
                    <a:pt x="47" y="188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59" y="188"/>
                    <a:pt x="166" y="180"/>
                    <a:pt x="166" y="171"/>
                  </a:cubicBezTo>
                  <a:cubicBezTo>
                    <a:pt x="166" y="163"/>
                    <a:pt x="159" y="155"/>
                    <a:pt x="150" y="155"/>
                  </a:cubicBezTo>
                  <a:close/>
                </a:path>
              </a:pathLst>
            </a:custGeom>
            <a:solidFill>
              <a:srgbClr val="EFA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0" name="Oval 291"/>
            <p:cNvSpPr>
              <a:spLocks noChangeArrowheads="1"/>
            </p:cNvSpPr>
            <p:nvPr/>
          </p:nvSpPr>
          <p:spPr bwMode="gray">
            <a:xfrm>
              <a:off x="3709988" y="-1543051"/>
              <a:ext cx="38100" cy="38100"/>
            </a:xfrm>
            <a:prstGeom prst="ellipse">
              <a:avLst/>
            </a:prstGeom>
            <a:solidFill>
              <a:srgbClr val="C96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1" name="Oval 292"/>
            <p:cNvSpPr>
              <a:spLocks noChangeArrowheads="1"/>
            </p:cNvSpPr>
            <p:nvPr/>
          </p:nvSpPr>
          <p:spPr bwMode="gray">
            <a:xfrm>
              <a:off x="3709988" y="-1370013"/>
              <a:ext cx="38100" cy="38100"/>
            </a:xfrm>
            <a:prstGeom prst="ellipse">
              <a:avLst/>
            </a:prstGeom>
            <a:solidFill>
              <a:srgbClr val="C96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2" name="Oval 293"/>
            <p:cNvSpPr>
              <a:spLocks noChangeArrowheads="1"/>
            </p:cNvSpPr>
            <p:nvPr/>
          </p:nvSpPr>
          <p:spPr bwMode="gray">
            <a:xfrm>
              <a:off x="3709988" y="-1196976"/>
              <a:ext cx="38100" cy="36513"/>
            </a:xfrm>
            <a:prstGeom prst="ellipse">
              <a:avLst/>
            </a:prstGeom>
            <a:solidFill>
              <a:srgbClr val="C96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3" name="Oval 294"/>
            <p:cNvSpPr>
              <a:spLocks noChangeArrowheads="1"/>
            </p:cNvSpPr>
            <p:nvPr/>
          </p:nvSpPr>
          <p:spPr bwMode="gray">
            <a:xfrm>
              <a:off x="3709988" y="-1025526"/>
              <a:ext cx="38100" cy="38100"/>
            </a:xfrm>
            <a:prstGeom prst="ellipse">
              <a:avLst/>
            </a:prstGeom>
            <a:solidFill>
              <a:srgbClr val="C96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4" name="Rectangle 295"/>
            <p:cNvSpPr>
              <a:spLocks noChangeArrowheads="1"/>
            </p:cNvSpPr>
            <p:nvPr/>
          </p:nvSpPr>
          <p:spPr bwMode="gray">
            <a:xfrm>
              <a:off x="3414713" y="-2160588"/>
              <a:ext cx="206375" cy="201613"/>
            </a:xfrm>
            <a:prstGeom prst="rect">
              <a:avLst/>
            </a:prstGeom>
            <a:solidFill>
              <a:srgbClr val="C11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5" name="Rectangle 296"/>
            <p:cNvSpPr>
              <a:spLocks noChangeArrowheads="1"/>
            </p:cNvSpPr>
            <p:nvPr/>
          </p:nvSpPr>
          <p:spPr bwMode="gray">
            <a:xfrm>
              <a:off x="3414713" y="-1925638"/>
              <a:ext cx="206375" cy="26988"/>
            </a:xfrm>
            <a:prstGeom prst="rect">
              <a:avLst/>
            </a:prstGeom>
            <a:solidFill>
              <a:srgbClr val="45A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6" name="Freeform 297"/>
            <p:cNvSpPr>
              <a:spLocks/>
            </p:cNvSpPr>
            <p:nvPr/>
          </p:nvSpPr>
          <p:spPr bwMode="gray">
            <a:xfrm>
              <a:off x="3511550" y="-2063751"/>
              <a:ext cx="41275" cy="41275"/>
            </a:xfrm>
            <a:custGeom>
              <a:avLst/>
              <a:gdLst>
                <a:gd name="T0" fmla="*/ 0 w 26"/>
                <a:gd name="T1" fmla="*/ 0 h 26"/>
                <a:gd name="T2" fmla="*/ 10 w 26"/>
                <a:gd name="T3" fmla="*/ 26 h 26"/>
                <a:gd name="T4" fmla="*/ 12 w 26"/>
                <a:gd name="T5" fmla="*/ 16 h 26"/>
                <a:gd name="T6" fmla="*/ 22 w 26"/>
                <a:gd name="T7" fmla="*/ 24 h 26"/>
                <a:gd name="T8" fmla="*/ 26 w 26"/>
                <a:gd name="T9" fmla="*/ 21 h 26"/>
                <a:gd name="T10" fmla="*/ 17 w 26"/>
                <a:gd name="T11" fmla="*/ 12 h 26"/>
                <a:gd name="T12" fmla="*/ 26 w 26"/>
                <a:gd name="T13" fmla="*/ 7 h 26"/>
                <a:gd name="T14" fmla="*/ 0 w 26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0" y="0"/>
                  </a:moveTo>
                  <a:lnTo>
                    <a:pt x="10" y="26"/>
                  </a:lnTo>
                  <a:lnTo>
                    <a:pt x="12" y="16"/>
                  </a:lnTo>
                  <a:lnTo>
                    <a:pt x="22" y="24"/>
                  </a:lnTo>
                  <a:lnTo>
                    <a:pt x="26" y="21"/>
                  </a:lnTo>
                  <a:lnTo>
                    <a:pt x="17" y="12"/>
                  </a:lnTo>
                  <a:lnTo>
                    <a:pt x="2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7" name="Rectangle 298"/>
            <p:cNvSpPr>
              <a:spLocks noChangeArrowheads="1"/>
            </p:cNvSpPr>
            <p:nvPr/>
          </p:nvSpPr>
          <p:spPr bwMode="gray">
            <a:xfrm>
              <a:off x="254000" y="-2870201"/>
              <a:ext cx="115888" cy="269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8" name="Rectangle 299"/>
            <p:cNvSpPr>
              <a:spLocks noChangeArrowheads="1"/>
            </p:cNvSpPr>
            <p:nvPr/>
          </p:nvSpPr>
          <p:spPr bwMode="gray">
            <a:xfrm>
              <a:off x="706438" y="-2870201"/>
              <a:ext cx="112713" cy="269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99" name="Freeform 300"/>
            <p:cNvSpPr>
              <a:spLocks/>
            </p:cNvSpPr>
            <p:nvPr/>
          </p:nvSpPr>
          <p:spPr bwMode="gray">
            <a:xfrm>
              <a:off x="665163" y="-3054351"/>
              <a:ext cx="98425" cy="98425"/>
            </a:xfrm>
            <a:custGeom>
              <a:avLst/>
              <a:gdLst>
                <a:gd name="T0" fmla="*/ 0 w 62"/>
                <a:gd name="T1" fmla="*/ 50 h 62"/>
                <a:gd name="T2" fmla="*/ 52 w 62"/>
                <a:gd name="T3" fmla="*/ 0 h 62"/>
                <a:gd name="T4" fmla="*/ 62 w 62"/>
                <a:gd name="T5" fmla="*/ 12 h 62"/>
                <a:gd name="T6" fmla="*/ 12 w 62"/>
                <a:gd name="T7" fmla="*/ 62 h 62"/>
                <a:gd name="T8" fmla="*/ 0 w 62"/>
                <a:gd name="T9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0" y="50"/>
                  </a:moveTo>
                  <a:lnTo>
                    <a:pt x="52" y="0"/>
                  </a:lnTo>
                  <a:lnTo>
                    <a:pt x="62" y="12"/>
                  </a:lnTo>
                  <a:lnTo>
                    <a:pt x="12" y="6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0" name="Freeform 301"/>
            <p:cNvSpPr>
              <a:spLocks/>
            </p:cNvSpPr>
            <p:nvPr/>
          </p:nvSpPr>
          <p:spPr bwMode="gray">
            <a:xfrm>
              <a:off x="309563" y="-3054351"/>
              <a:ext cx="101600" cy="98425"/>
            </a:xfrm>
            <a:custGeom>
              <a:avLst/>
              <a:gdLst>
                <a:gd name="T0" fmla="*/ 64 w 64"/>
                <a:gd name="T1" fmla="*/ 50 h 62"/>
                <a:gd name="T2" fmla="*/ 12 w 64"/>
                <a:gd name="T3" fmla="*/ 0 h 62"/>
                <a:gd name="T4" fmla="*/ 0 w 64"/>
                <a:gd name="T5" fmla="*/ 12 h 62"/>
                <a:gd name="T6" fmla="*/ 52 w 64"/>
                <a:gd name="T7" fmla="*/ 62 h 62"/>
                <a:gd name="T8" fmla="*/ 64 w 64"/>
                <a:gd name="T9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64" y="50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52" y="62"/>
                  </a:lnTo>
                  <a:lnTo>
                    <a:pt x="64" y="50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1" name="Rectangle 302"/>
            <p:cNvSpPr>
              <a:spLocks noChangeArrowheads="1"/>
            </p:cNvSpPr>
            <p:nvPr/>
          </p:nvSpPr>
          <p:spPr bwMode="gray">
            <a:xfrm>
              <a:off x="523875" y="-3151188"/>
              <a:ext cx="25400" cy="112713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2" name="Freeform 303"/>
            <p:cNvSpPr>
              <a:spLocks/>
            </p:cNvSpPr>
            <p:nvPr/>
          </p:nvSpPr>
          <p:spPr bwMode="gray">
            <a:xfrm>
              <a:off x="433388" y="-2955926"/>
              <a:ext cx="123825" cy="82550"/>
            </a:xfrm>
            <a:custGeom>
              <a:avLst/>
              <a:gdLst>
                <a:gd name="T0" fmla="*/ 7 w 78"/>
                <a:gd name="T1" fmla="*/ 52 h 52"/>
                <a:gd name="T2" fmla="*/ 0 w 78"/>
                <a:gd name="T3" fmla="*/ 26 h 52"/>
                <a:gd name="T4" fmla="*/ 52 w 78"/>
                <a:gd name="T5" fmla="*/ 14 h 52"/>
                <a:gd name="T6" fmla="*/ 52 w 78"/>
                <a:gd name="T7" fmla="*/ 0 h 52"/>
                <a:gd name="T8" fmla="*/ 78 w 78"/>
                <a:gd name="T9" fmla="*/ 0 h 52"/>
                <a:gd name="T10" fmla="*/ 78 w 78"/>
                <a:gd name="T11" fmla="*/ 33 h 52"/>
                <a:gd name="T12" fmla="*/ 7 w 7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2">
                  <a:moveTo>
                    <a:pt x="7" y="52"/>
                  </a:moveTo>
                  <a:lnTo>
                    <a:pt x="0" y="26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78" y="0"/>
                  </a:lnTo>
                  <a:lnTo>
                    <a:pt x="78" y="33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3" name="Freeform 304"/>
            <p:cNvSpPr>
              <a:spLocks/>
            </p:cNvSpPr>
            <p:nvPr/>
          </p:nvSpPr>
          <p:spPr bwMode="gray">
            <a:xfrm>
              <a:off x="433388" y="-2903538"/>
              <a:ext cx="220663" cy="85725"/>
            </a:xfrm>
            <a:custGeom>
              <a:avLst/>
              <a:gdLst>
                <a:gd name="T0" fmla="*/ 7 w 139"/>
                <a:gd name="T1" fmla="*/ 54 h 54"/>
                <a:gd name="T2" fmla="*/ 0 w 139"/>
                <a:gd name="T3" fmla="*/ 28 h 54"/>
                <a:gd name="T4" fmla="*/ 132 w 139"/>
                <a:gd name="T5" fmla="*/ 0 h 54"/>
                <a:gd name="T6" fmla="*/ 139 w 139"/>
                <a:gd name="T7" fmla="*/ 23 h 54"/>
                <a:gd name="T8" fmla="*/ 7 w 139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4">
                  <a:moveTo>
                    <a:pt x="7" y="54"/>
                  </a:moveTo>
                  <a:lnTo>
                    <a:pt x="0" y="28"/>
                  </a:lnTo>
                  <a:lnTo>
                    <a:pt x="132" y="0"/>
                  </a:lnTo>
                  <a:lnTo>
                    <a:pt x="139" y="23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4" name="Freeform 305"/>
            <p:cNvSpPr>
              <a:spLocks/>
            </p:cNvSpPr>
            <p:nvPr/>
          </p:nvSpPr>
          <p:spPr bwMode="gray">
            <a:xfrm>
              <a:off x="433388" y="-2847976"/>
              <a:ext cx="220663" cy="169863"/>
            </a:xfrm>
            <a:custGeom>
              <a:avLst/>
              <a:gdLst>
                <a:gd name="T0" fmla="*/ 57 w 139"/>
                <a:gd name="T1" fmla="*/ 107 h 107"/>
                <a:gd name="T2" fmla="*/ 31 w 139"/>
                <a:gd name="T3" fmla="*/ 107 h 107"/>
                <a:gd name="T4" fmla="*/ 31 w 139"/>
                <a:gd name="T5" fmla="*/ 73 h 107"/>
                <a:gd name="T6" fmla="*/ 7 w 139"/>
                <a:gd name="T7" fmla="*/ 55 h 107"/>
                <a:gd name="T8" fmla="*/ 0 w 139"/>
                <a:gd name="T9" fmla="*/ 31 h 107"/>
                <a:gd name="T10" fmla="*/ 132 w 139"/>
                <a:gd name="T11" fmla="*/ 0 h 107"/>
                <a:gd name="T12" fmla="*/ 139 w 139"/>
                <a:gd name="T13" fmla="*/ 26 h 107"/>
                <a:gd name="T14" fmla="*/ 35 w 139"/>
                <a:gd name="T15" fmla="*/ 50 h 107"/>
                <a:gd name="T16" fmla="*/ 57 w 139"/>
                <a:gd name="T17" fmla="*/ 64 h 107"/>
                <a:gd name="T18" fmla="*/ 57 w 139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07">
                  <a:moveTo>
                    <a:pt x="57" y="107"/>
                  </a:moveTo>
                  <a:lnTo>
                    <a:pt x="31" y="107"/>
                  </a:lnTo>
                  <a:lnTo>
                    <a:pt x="31" y="73"/>
                  </a:lnTo>
                  <a:lnTo>
                    <a:pt x="7" y="55"/>
                  </a:lnTo>
                  <a:lnTo>
                    <a:pt x="0" y="31"/>
                  </a:lnTo>
                  <a:lnTo>
                    <a:pt x="132" y="0"/>
                  </a:lnTo>
                  <a:lnTo>
                    <a:pt x="139" y="26"/>
                  </a:lnTo>
                  <a:lnTo>
                    <a:pt x="35" y="50"/>
                  </a:lnTo>
                  <a:lnTo>
                    <a:pt x="57" y="64"/>
                  </a:lnTo>
                  <a:lnTo>
                    <a:pt x="57" y="107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5" name="Freeform 306"/>
            <p:cNvSpPr>
              <a:spLocks/>
            </p:cNvSpPr>
            <p:nvPr/>
          </p:nvSpPr>
          <p:spPr bwMode="gray">
            <a:xfrm>
              <a:off x="554038" y="-2784476"/>
              <a:ext cx="96838" cy="106363"/>
            </a:xfrm>
            <a:custGeom>
              <a:avLst/>
              <a:gdLst>
                <a:gd name="T0" fmla="*/ 25 w 61"/>
                <a:gd name="T1" fmla="*/ 67 h 67"/>
                <a:gd name="T2" fmla="*/ 0 w 61"/>
                <a:gd name="T3" fmla="*/ 67 h 67"/>
                <a:gd name="T4" fmla="*/ 0 w 61"/>
                <a:gd name="T5" fmla="*/ 12 h 67"/>
                <a:gd name="T6" fmla="*/ 54 w 61"/>
                <a:gd name="T7" fmla="*/ 0 h 67"/>
                <a:gd name="T8" fmla="*/ 61 w 61"/>
                <a:gd name="T9" fmla="*/ 26 h 67"/>
                <a:gd name="T10" fmla="*/ 25 w 61"/>
                <a:gd name="T11" fmla="*/ 33 h 67"/>
                <a:gd name="T12" fmla="*/ 25 w 61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7">
                  <a:moveTo>
                    <a:pt x="25" y="67"/>
                  </a:moveTo>
                  <a:lnTo>
                    <a:pt x="0" y="67"/>
                  </a:lnTo>
                  <a:lnTo>
                    <a:pt x="0" y="12"/>
                  </a:lnTo>
                  <a:lnTo>
                    <a:pt x="54" y="0"/>
                  </a:lnTo>
                  <a:lnTo>
                    <a:pt x="61" y="26"/>
                  </a:lnTo>
                  <a:lnTo>
                    <a:pt x="25" y="33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6" name="Freeform 307"/>
            <p:cNvSpPr>
              <a:spLocks/>
            </p:cNvSpPr>
            <p:nvPr/>
          </p:nvSpPr>
          <p:spPr bwMode="gray">
            <a:xfrm>
              <a:off x="474663" y="-2667001"/>
              <a:ext cx="131763" cy="85725"/>
            </a:xfrm>
            <a:custGeom>
              <a:avLst/>
              <a:gdLst>
                <a:gd name="T0" fmla="*/ 0 w 35"/>
                <a:gd name="T1" fmla="*/ 0 h 23"/>
                <a:gd name="T2" fmla="*/ 0 w 35"/>
                <a:gd name="T3" fmla="*/ 11 h 23"/>
                <a:gd name="T4" fmla="*/ 6 w 35"/>
                <a:gd name="T5" fmla="*/ 11 h 23"/>
                <a:gd name="T6" fmla="*/ 17 w 35"/>
                <a:gd name="T7" fmla="*/ 23 h 23"/>
                <a:gd name="T8" fmla="*/ 29 w 35"/>
                <a:gd name="T9" fmla="*/ 11 h 23"/>
                <a:gd name="T10" fmla="*/ 35 w 35"/>
                <a:gd name="T11" fmla="*/ 11 h 23"/>
                <a:gd name="T12" fmla="*/ 35 w 35"/>
                <a:gd name="T13" fmla="*/ 0 h 23"/>
                <a:gd name="T14" fmla="*/ 0 w 3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3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8"/>
                    <a:pt x="11" y="23"/>
                    <a:pt x="17" y="23"/>
                  </a:cubicBezTo>
                  <a:cubicBezTo>
                    <a:pt x="24" y="23"/>
                    <a:pt x="29" y="18"/>
                    <a:pt x="29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7" name="Rectangle 308"/>
            <p:cNvSpPr>
              <a:spLocks noChangeArrowheads="1"/>
            </p:cNvSpPr>
            <p:nvPr/>
          </p:nvSpPr>
          <p:spPr bwMode="gray">
            <a:xfrm>
              <a:off x="804863" y="-3278188"/>
              <a:ext cx="112713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8" name="Rectangle 309"/>
            <p:cNvSpPr>
              <a:spLocks noChangeArrowheads="1"/>
            </p:cNvSpPr>
            <p:nvPr/>
          </p:nvSpPr>
          <p:spPr bwMode="gray">
            <a:xfrm>
              <a:off x="1258888" y="-3278188"/>
              <a:ext cx="111125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9" name="Freeform 310"/>
            <p:cNvSpPr>
              <a:spLocks/>
            </p:cNvSpPr>
            <p:nvPr/>
          </p:nvSpPr>
          <p:spPr bwMode="gray">
            <a:xfrm>
              <a:off x="1212850" y="-3467101"/>
              <a:ext cx="101600" cy="98425"/>
            </a:xfrm>
            <a:custGeom>
              <a:avLst/>
              <a:gdLst>
                <a:gd name="T0" fmla="*/ 0 w 64"/>
                <a:gd name="T1" fmla="*/ 50 h 62"/>
                <a:gd name="T2" fmla="*/ 52 w 64"/>
                <a:gd name="T3" fmla="*/ 0 h 62"/>
                <a:gd name="T4" fmla="*/ 64 w 64"/>
                <a:gd name="T5" fmla="*/ 12 h 62"/>
                <a:gd name="T6" fmla="*/ 12 w 64"/>
                <a:gd name="T7" fmla="*/ 62 h 62"/>
                <a:gd name="T8" fmla="*/ 0 w 64"/>
                <a:gd name="T9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0" y="50"/>
                  </a:moveTo>
                  <a:lnTo>
                    <a:pt x="52" y="0"/>
                  </a:lnTo>
                  <a:lnTo>
                    <a:pt x="64" y="12"/>
                  </a:lnTo>
                  <a:lnTo>
                    <a:pt x="12" y="6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0" name="Freeform 311"/>
            <p:cNvSpPr>
              <a:spLocks/>
            </p:cNvSpPr>
            <p:nvPr/>
          </p:nvSpPr>
          <p:spPr bwMode="gray">
            <a:xfrm>
              <a:off x="860425" y="-3467101"/>
              <a:ext cx="98425" cy="98425"/>
            </a:xfrm>
            <a:custGeom>
              <a:avLst/>
              <a:gdLst>
                <a:gd name="T0" fmla="*/ 62 w 62"/>
                <a:gd name="T1" fmla="*/ 50 h 62"/>
                <a:gd name="T2" fmla="*/ 10 w 62"/>
                <a:gd name="T3" fmla="*/ 0 h 62"/>
                <a:gd name="T4" fmla="*/ 0 w 62"/>
                <a:gd name="T5" fmla="*/ 12 h 62"/>
                <a:gd name="T6" fmla="*/ 52 w 62"/>
                <a:gd name="T7" fmla="*/ 62 h 62"/>
                <a:gd name="T8" fmla="*/ 62 w 62"/>
                <a:gd name="T9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62" y="50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52" y="62"/>
                  </a:lnTo>
                  <a:lnTo>
                    <a:pt x="62" y="50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1" name="Rectangle 312"/>
            <p:cNvSpPr>
              <a:spLocks noChangeArrowheads="1"/>
            </p:cNvSpPr>
            <p:nvPr/>
          </p:nvSpPr>
          <p:spPr bwMode="gray">
            <a:xfrm>
              <a:off x="1074738" y="-3563938"/>
              <a:ext cx="25400" cy="1158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2" name="Freeform 313"/>
            <p:cNvSpPr>
              <a:spLocks/>
            </p:cNvSpPr>
            <p:nvPr/>
          </p:nvSpPr>
          <p:spPr bwMode="gray">
            <a:xfrm>
              <a:off x="984250" y="-3365501"/>
              <a:ext cx="123825" cy="79375"/>
            </a:xfrm>
            <a:custGeom>
              <a:avLst/>
              <a:gdLst>
                <a:gd name="T0" fmla="*/ 5 w 78"/>
                <a:gd name="T1" fmla="*/ 50 h 50"/>
                <a:gd name="T2" fmla="*/ 0 w 78"/>
                <a:gd name="T3" fmla="*/ 26 h 50"/>
                <a:gd name="T4" fmla="*/ 52 w 78"/>
                <a:gd name="T5" fmla="*/ 14 h 50"/>
                <a:gd name="T6" fmla="*/ 52 w 78"/>
                <a:gd name="T7" fmla="*/ 0 h 50"/>
                <a:gd name="T8" fmla="*/ 78 w 78"/>
                <a:gd name="T9" fmla="*/ 0 h 50"/>
                <a:gd name="T10" fmla="*/ 78 w 78"/>
                <a:gd name="T11" fmla="*/ 33 h 50"/>
                <a:gd name="T12" fmla="*/ 5 w 78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0">
                  <a:moveTo>
                    <a:pt x="5" y="50"/>
                  </a:moveTo>
                  <a:lnTo>
                    <a:pt x="0" y="26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78" y="0"/>
                  </a:lnTo>
                  <a:lnTo>
                    <a:pt x="78" y="33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3" name="Freeform 314"/>
            <p:cNvSpPr>
              <a:spLocks/>
            </p:cNvSpPr>
            <p:nvPr/>
          </p:nvSpPr>
          <p:spPr bwMode="gray">
            <a:xfrm>
              <a:off x="984250" y="-3316288"/>
              <a:ext cx="222250" cy="90488"/>
            </a:xfrm>
            <a:custGeom>
              <a:avLst/>
              <a:gdLst>
                <a:gd name="T0" fmla="*/ 5 w 140"/>
                <a:gd name="T1" fmla="*/ 57 h 57"/>
                <a:gd name="T2" fmla="*/ 0 w 140"/>
                <a:gd name="T3" fmla="*/ 31 h 57"/>
                <a:gd name="T4" fmla="*/ 132 w 140"/>
                <a:gd name="T5" fmla="*/ 0 h 57"/>
                <a:gd name="T6" fmla="*/ 140 w 140"/>
                <a:gd name="T7" fmla="*/ 26 h 57"/>
                <a:gd name="T8" fmla="*/ 5 w 14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7">
                  <a:moveTo>
                    <a:pt x="5" y="57"/>
                  </a:moveTo>
                  <a:lnTo>
                    <a:pt x="0" y="31"/>
                  </a:lnTo>
                  <a:lnTo>
                    <a:pt x="132" y="0"/>
                  </a:lnTo>
                  <a:lnTo>
                    <a:pt x="140" y="26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4" name="Freeform 315"/>
            <p:cNvSpPr>
              <a:spLocks/>
            </p:cNvSpPr>
            <p:nvPr/>
          </p:nvSpPr>
          <p:spPr bwMode="gray">
            <a:xfrm>
              <a:off x="984250" y="-3255963"/>
              <a:ext cx="222250" cy="168275"/>
            </a:xfrm>
            <a:custGeom>
              <a:avLst/>
              <a:gdLst>
                <a:gd name="T0" fmla="*/ 57 w 140"/>
                <a:gd name="T1" fmla="*/ 106 h 106"/>
                <a:gd name="T2" fmla="*/ 31 w 140"/>
                <a:gd name="T3" fmla="*/ 106 h 106"/>
                <a:gd name="T4" fmla="*/ 31 w 140"/>
                <a:gd name="T5" fmla="*/ 71 h 106"/>
                <a:gd name="T6" fmla="*/ 5 w 140"/>
                <a:gd name="T7" fmla="*/ 54 h 106"/>
                <a:gd name="T8" fmla="*/ 0 w 140"/>
                <a:gd name="T9" fmla="*/ 30 h 106"/>
                <a:gd name="T10" fmla="*/ 132 w 140"/>
                <a:gd name="T11" fmla="*/ 0 h 106"/>
                <a:gd name="T12" fmla="*/ 140 w 140"/>
                <a:gd name="T13" fmla="*/ 26 h 106"/>
                <a:gd name="T14" fmla="*/ 36 w 140"/>
                <a:gd name="T15" fmla="*/ 49 h 106"/>
                <a:gd name="T16" fmla="*/ 57 w 140"/>
                <a:gd name="T17" fmla="*/ 63 h 106"/>
                <a:gd name="T18" fmla="*/ 57 w 140"/>
                <a:gd name="T1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57" y="106"/>
                  </a:moveTo>
                  <a:lnTo>
                    <a:pt x="31" y="106"/>
                  </a:lnTo>
                  <a:lnTo>
                    <a:pt x="31" y="71"/>
                  </a:lnTo>
                  <a:lnTo>
                    <a:pt x="5" y="54"/>
                  </a:lnTo>
                  <a:lnTo>
                    <a:pt x="0" y="30"/>
                  </a:lnTo>
                  <a:lnTo>
                    <a:pt x="132" y="0"/>
                  </a:lnTo>
                  <a:lnTo>
                    <a:pt x="140" y="26"/>
                  </a:lnTo>
                  <a:lnTo>
                    <a:pt x="36" y="49"/>
                  </a:lnTo>
                  <a:lnTo>
                    <a:pt x="57" y="63"/>
                  </a:lnTo>
                  <a:lnTo>
                    <a:pt x="57" y="10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5" name="Freeform 316"/>
            <p:cNvSpPr>
              <a:spLocks/>
            </p:cNvSpPr>
            <p:nvPr/>
          </p:nvSpPr>
          <p:spPr bwMode="gray">
            <a:xfrm>
              <a:off x="1104900" y="-3192463"/>
              <a:ext cx="93663" cy="104775"/>
            </a:xfrm>
            <a:custGeom>
              <a:avLst/>
              <a:gdLst>
                <a:gd name="T0" fmla="*/ 26 w 59"/>
                <a:gd name="T1" fmla="*/ 66 h 66"/>
                <a:gd name="T2" fmla="*/ 0 w 59"/>
                <a:gd name="T3" fmla="*/ 66 h 66"/>
                <a:gd name="T4" fmla="*/ 0 w 59"/>
                <a:gd name="T5" fmla="*/ 12 h 66"/>
                <a:gd name="T6" fmla="*/ 54 w 59"/>
                <a:gd name="T7" fmla="*/ 0 h 66"/>
                <a:gd name="T8" fmla="*/ 59 w 59"/>
                <a:gd name="T9" fmla="*/ 26 h 66"/>
                <a:gd name="T10" fmla="*/ 26 w 59"/>
                <a:gd name="T11" fmla="*/ 33 h 66"/>
                <a:gd name="T12" fmla="*/ 26 w 5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6">
                  <a:moveTo>
                    <a:pt x="26" y="66"/>
                  </a:moveTo>
                  <a:lnTo>
                    <a:pt x="0" y="66"/>
                  </a:lnTo>
                  <a:lnTo>
                    <a:pt x="0" y="12"/>
                  </a:lnTo>
                  <a:lnTo>
                    <a:pt x="54" y="0"/>
                  </a:lnTo>
                  <a:lnTo>
                    <a:pt x="59" y="26"/>
                  </a:lnTo>
                  <a:lnTo>
                    <a:pt x="26" y="33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6" name="Freeform 317"/>
            <p:cNvSpPr>
              <a:spLocks/>
            </p:cNvSpPr>
            <p:nvPr/>
          </p:nvSpPr>
          <p:spPr bwMode="gray">
            <a:xfrm>
              <a:off x="1022350" y="-3076576"/>
              <a:ext cx="130175" cy="82550"/>
            </a:xfrm>
            <a:custGeom>
              <a:avLst/>
              <a:gdLst>
                <a:gd name="T0" fmla="*/ 0 w 35"/>
                <a:gd name="T1" fmla="*/ 0 h 22"/>
                <a:gd name="T2" fmla="*/ 0 w 35"/>
                <a:gd name="T3" fmla="*/ 11 h 22"/>
                <a:gd name="T4" fmla="*/ 6 w 35"/>
                <a:gd name="T5" fmla="*/ 11 h 22"/>
                <a:gd name="T6" fmla="*/ 18 w 35"/>
                <a:gd name="T7" fmla="*/ 22 h 22"/>
                <a:gd name="T8" fmla="*/ 29 w 35"/>
                <a:gd name="T9" fmla="*/ 11 h 22"/>
                <a:gd name="T10" fmla="*/ 35 w 35"/>
                <a:gd name="T11" fmla="*/ 11 h 22"/>
                <a:gd name="T12" fmla="*/ 35 w 35"/>
                <a:gd name="T13" fmla="*/ 0 h 22"/>
                <a:gd name="T14" fmla="*/ 0 w 3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2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7"/>
                    <a:pt x="11" y="22"/>
                    <a:pt x="18" y="22"/>
                  </a:cubicBezTo>
                  <a:cubicBezTo>
                    <a:pt x="24" y="22"/>
                    <a:pt x="29" y="17"/>
                    <a:pt x="29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7" name="Rectangle 318"/>
            <p:cNvSpPr>
              <a:spLocks noChangeArrowheads="1"/>
            </p:cNvSpPr>
            <p:nvPr/>
          </p:nvSpPr>
          <p:spPr bwMode="gray">
            <a:xfrm>
              <a:off x="1524000" y="-3027363"/>
              <a:ext cx="112713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8" name="Rectangle 319"/>
            <p:cNvSpPr>
              <a:spLocks noChangeArrowheads="1"/>
            </p:cNvSpPr>
            <p:nvPr/>
          </p:nvSpPr>
          <p:spPr bwMode="gray">
            <a:xfrm>
              <a:off x="1978025" y="-3027363"/>
              <a:ext cx="112713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19" name="Freeform 320"/>
            <p:cNvSpPr>
              <a:spLocks/>
            </p:cNvSpPr>
            <p:nvPr/>
          </p:nvSpPr>
          <p:spPr bwMode="gray">
            <a:xfrm>
              <a:off x="1933575" y="-3214688"/>
              <a:ext cx="101600" cy="96838"/>
            </a:xfrm>
            <a:custGeom>
              <a:avLst/>
              <a:gdLst>
                <a:gd name="T0" fmla="*/ 0 w 64"/>
                <a:gd name="T1" fmla="*/ 49 h 61"/>
                <a:gd name="T2" fmla="*/ 52 w 64"/>
                <a:gd name="T3" fmla="*/ 0 h 61"/>
                <a:gd name="T4" fmla="*/ 64 w 64"/>
                <a:gd name="T5" fmla="*/ 11 h 61"/>
                <a:gd name="T6" fmla="*/ 12 w 64"/>
                <a:gd name="T7" fmla="*/ 61 h 61"/>
                <a:gd name="T8" fmla="*/ 0 w 64"/>
                <a:gd name="T9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1">
                  <a:moveTo>
                    <a:pt x="0" y="49"/>
                  </a:moveTo>
                  <a:lnTo>
                    <a:pt x="52" y="0"/>
                  </a:lnTo>
                  <a:lnTo>
                    <a:pt x="64" y="11"/>
                  </a:lnTo>
                  <a:lnTo>
                    <a:pt x="12" y="6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0" name="Freeform 321"/>
            <p:cNvSpPr>
              <a:spLocks/>
            </p:cNvSpPr>
            <p:nvPr/>
          </p:nvSpPr>
          <p:spPr bwMode="gray">
            <a:xfrm>
              <a:off x="1581150" y="-3214688"/>
              <a:ext cx="96838" cy="96838"/>
            </a:xfrm>
            <a:custGeom>
              <a:avLst/>
              <a:gdLst>
                <a:gd name="T0" fmla="*/ 61 w 61"/>
                <a:gd name="T1" fmla="*/ 49 h 61"/>
                <a:gd name="T2" fmla="*/ 9 w 61"/>
                <a:gd name="T3" fmla="*/ 0 h 61"/>
                <a:gd name="T4" fmla="*/ 0 w 61"/>
                <a:gd name="T5" fmla="*/ 11 h 61"/>
                <a:gd name="T6" fmla="*/ 52 w 61"/>
                <a:gd name="T7" fmla="*/ 61 h 61"/>
                <a:gd name="T8" fmla="*/ 61 w 61"/>
                <a:gd name="T9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1" y="49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52" y="61"/>
                  </a:lnTo>
                  <a:lnTo>
                    <a:pt x="61" y="49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1" name="Rectangle 322"/>
            <p:cNvSpPr>
              <a:spLocks noChangeArrowheads="1"/>
            </p:cNvSpPr>
            <p:nvPr/>
          </p:nvSpPr>
          <p:spPr bwMode="gray">
            <a:xfrm>
              <a:off x="1793875" y="-3313113"/>
              <a:ext cx="26988" cy="112713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2" name="Freeform 323"/>
            <p:cNvSpPr>
              <a:spLocks/>
            </p:cNvSpPr>
            <p:nvPr/>
          </p:nvSpPr>
          <p:spPr bwMode="gray">
            <a:xfrm>
              <a:off x="1704975" y="-3117851"/>
              <a:ext cx="123825" cy="82550"/>
            </a:xfrm>
            <a:custGeom>
              <a:avLst/>
              <a:gdLst>
                <a:gd name="T0" fmla="*/ 4 w 78"/>
                <a:gd name="T1" fmla="*/ 52 h 52"/>
                <a:gd name="T2" fmla="*/ 0 w 78"/>
                <a:gd name="T3" fmla="*/ 26 h 52"/>
                <a:gd name="T4" fmla="*/ 52 w 78"/>
                <a:gd name="T5" fmla="*/ 14 h 52"/>
                <a:gd name="T6" fmla="*/ 52 w 78"/>
                <a:gd name="T7" fmla="*/ 0 h 52"/>
                <a:gd name="T8" fmla="*/ 78 w 78"/>
                <a:gd name="T9" fmla="*/ 0 h 52"/>
                <a:gd name="T10" fmla="*/ 78 w 78"/>
                <a:gd name="T11" fmla="*/ 36 h 52"/>
                <a:gd name="T12" fmla="*/ 4 w 7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2">
                  <a:moveTo>
                    <a:pt x="4" y="52"/>
                  </a:moveTo>
                  <a:lnTo>
                    <a:pt x="0" y="26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78" y="0"/>
                  </a:lnTo>
                  <a:lnTo>
                    <a:pt x="78" y="36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3" name="Freeform 324"/>
            <p:cNvSpPr>
              <a:spLocks/>
            </p:cNvSpPr>
            <p:nvPr/>
          </p:nvSpPr>
          <p:spPr bwMode="gray">
            <a:xfrm>
              <a:off x="1704975" y="-3065463"/>
              <a:ext cx="220663" cy="87313"/>
            </a:xfrm>
            <a:custGeom>
              <a:avLst/>
              <a:gdLst>
                <a:gd name="T0" fmla="*/ 4 w 139"/>
                <a:gd name="T1" fmla="*/ 55 h 55"/>
                <a:gd name="T2" fmla="*/ 0 w 139"/>
                <a:gd name="T3" fmla="*/ 31 h 55"/>
                <a:gd name="T4" fmla="*/ 132 w 139"/>
                <a:gd name="T5" fmla="*/ 0 h 55"/>
                <a:gd name="T6" fmla="*/ 139 w 139"/>
                <a:gd name="T7" fmla="*/ 26 h 55"/>
                <a:gd name="T8" fmla="*/ 4 w 139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5">
                  <a:moveTo>
                    <a:pt x="4" y="55"/>
                  </a:moveTo>
                  <a:lnTo>
                    <a:pt x="0" y="31"/>
                  </a:lnTo>
                  <a:lnTo>
                    <a:pt x="132" y="0"/>
                  </a:lnTo>
                  <a:lnTo>
                    <a:pt x="139" y="26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4" name="Freeform 325"/>
            <p:cNvSpPr>
              <a:spLocks/>
            </p:cNvSpPr>
            <p:nvPr/>
          </p:nvSpPr>
          <p:spPr bwMode="gray">
            <a:xfrm>
              <a:off x="1704975" y="-3005138"/>
              <a:ext cx="220663" cy="168275"/>
            </a:xfrm>
            <a:custGeom>
              <a:avLst/>
              <a:gdLst>
                <a:gd name="T0" fmla="*/ 56 w 139"/>
                <a:gd name="T1" fmla="*/ 106 h 106"/>
                <a:gd name="T2" fmla="*/ 30 w 139"/>
                <a:gd name="T3" fmla="*/ 106 h 106"/>
                <a:gd name="T4" fmla="*/ 30 w 139"/>
                <a:gd name="T5" fmla="*/ 71 h 106"/>
                <a:gd name="T6" fmla="*/ 4 w 139"/>
                <a:gd name="T7" fmla="*/ 52 h 106"/>
                <a:gd name="T8" fmla="*/ 0 w 139"/>
                <a:gd name="T9" fmla="*/ 31 h 106"/>
                <a:gd name="T10" fmla="*/ 132 w 139"/>
                <a:gd name="T11" fmla="*/ 0 h 106"/>
                <a:gd name="T12" fmla="*/ 139 w 139"/>
                <a:gd name="T13" fmla="*/ 24 h 106"/>
                <a:gd name="T14" fmla="*/ 35 w 139"/>
                <a:gd name="T15" fmla="*/ 47 h 106"/>
                <a:gd name="T16" fmla="*/ 56 w 139"/>
                <a:gd name="T17" fmla="*/ 61 h 106"/>
                <a:gd name="T18" fmla="*/ 56 w 139"/>
                <a:gd name="T1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06">
                  <a:moveTo>
                    <a:pt x="56" y="106"/>
                  </a:moveTo>
                  <a:lnTo>
                    <a:pt x="30" y="106"/>
                  </a:lnTo>
                  <a:lnTo>
                    <a:pt x="30" y="71"/>
                  </a:lnTo>
                  <a:lnTo>
                    <a:pt x="4" y="52"/>
                  </a:lnTo>
                  <a:lnTo>
                    <a:pt x="0" y="31"/>
                  </a:lnTo>
                  <a:lnTo>
                    <a:pt x="132" y="0"/>
                  </a:lnTo>
                  <a:lnTo>
                    <a:pt x="139" y="24"/>
                  </a:lnTo>
                  <a:lnTo>
                    <a:pt x="35" y="47"/>
                  </a:lnTo>
                  <a:lnTo>
                    <a:pt x="56" y="61"/>
                  </a:lnTo>
                  <a:lnTo>
                    <a:pt x="56" y="10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5" name="Freeform 326"/>
            <p:cNvSpPr>
              <a:spLocks/>
            </p:cNvSpPr>
            <p:nvPr/>
          </p:nvSpPr>
          <p:spPr bwMode="gray">
            <a:xfrm>
              <a:off x="1824038" y="-2941638"/>
              <a:ext cx="93663" cy="104775"/>
            </a:xfrm>
            <a:custGeom>
              <a:avLst/>
              <a:gdLst>
                <a:gd name="T0" fmla="*/ 26 w 59"/>
                <a:gd name="T1" fmla="*/ 66 h 66"/>
                <a:gd name="T2" fmla="*/ 0 w 59"/>
                <a:gd name="T3" fmla="*/ 66 h 66"/>
                <a:gd name="T4" fmla="*/ 0 w 59"/>
                <a:gd name="T5" fmla="*/ 12 h 66"/>
                <a:gd name="T6" fmla="*/ 55 w 59"/>
                <a:gd name="T7" fmla="*/ 0 h 66"/>
                <a:gd name="T8" fmla="*/ 59 w 59"/>
                <a:gd name="T9" fmla="*/ 24 h 66"/>
                <a:gd name="T10" fmla="*/ 26 w 59"/>
                <a:gd name="T11" fmla="*/ 33 h 66"/>
                <a:gd name="T12" fmla="*/ 26 w 5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6">
                  <a:moveTo>
                    <a:pt x="26" y="66"/>
                  </a:moveTo>
                  <a:lnTo>
                    <a:pt x="0" y="66"/>
                  </a:lnTo>
                  <a:lnTo>
                    <a:pt x="0" y="12"/>
                  </a:lnTo>
                  <a:lnTo>
                    <a:pt x="55" y="0"/>
                  </a:lnTo>
                  <a:lnTo>
                    <a:pt x="59" y="24"/>
                  </a:lnTo>
                  <a:lnTo>
                    <a:pt x="26" y="33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6" name="Freeform 327"/>
            <p:cNvSpPr>
              <a:spLocks/>
            </p:cNvSpPr>
            <p:nvPr/>
          </p:nvSpPr>
          <p:spPr bwMode="gray">
            <a:xfrm>
              <a:off x="1741488" y="-2825751"/>
              <a:ext cx="131763" cy="82550"/>
            </a:xfrm>
            <a:custGeom>
              <a:avLst/>
              <a:gdLst>
                <a:gd name="T0" fmla="*/ 0 w 35"/>
                <a:gd name="T1" fmla="*/ 0 h 22"/>
                <a:gd name="T2" fmla="*/ 0 w 35"/>
                <a:gd name="T3" fmla="*/ 10 h 22"/>
                <a:gd name="T4" fmla="*/ 6 w 35"/>
                <a:gd name="T5" fmla="*/ 10 h 22"/>
                <a:gd name="T6" fmla="*/ 18 w 35"/>
                <a:gd name="T7" fmla="*/ 22 h 22"/>
                <a:gd name="T8" fmla="*/ 29 w 35"/>
                <a:gd name="T9" fmla="*/ 10 h 22"/>
                <a:gd name="T10" fmla="*/ 35 w 35"/>
                <a:gd name="T11" fmla="*/ 10 h 22"/>
                <a:gd name="T12" fmla="*/ 35 w 35"/>
                <a:gd name="T13" fmla="*/ 0 h 22"/>
                <a:gd name="T14" fmla="*/ 0 w 3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2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7"/>
                    <a:pt x="11" y="22"/>
                    <a:pt x="18" y="22"/>
                  </a:cubicBezTo>
                  <a:cubicBezTo>
                    <a:pt x="24" y="22"/>
                    <a:pt x="29" y="17"/>
                    <a:pt x="29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7" name="Rectangle 328"/>
            <p:cNvSpPr>
              <a:spLocks noChangeArrowheads="1"/>
            </p:cNvSpPr>
            <p:nvPr/>
          </p:nvSpPr>
          <p:spPr bwMode="gray">
            <a:xfrm>
              <a:off x="2192338" y="-3267076"/>
              <a:ext cx="115888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8" name="Rectangle 329"/>
            <p:cNvSpPr>
              <a:spLocks noChangeArrowheads="1"/>
            </p:cNvSpPr>
            <p:nvPr/>
          </p:nvSpPr>
          <p:spPr bwMode="gray">
            <a:xfrm>
              <a:off x="2646363" y="-3267076"/>
              <a:ext cx="115888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9" name="Freeform 330"/>
            <p:cNvSpPr>
              <a:spLocks/>
            </p:cNvSpPr>
            <p:nvPr/>
          </p:nvSpPr>
          <p:spPr bwMode="gray">
            <a:xfrm>
              <a:off x="2605088" y="-3455988"/>
              <a:ext cx="100013" cy="98425"/>
            </a:xfrm>
            <a:custGeom>
              <a:avLst/>
              <a:gdLst>
                <a:gd name="T0" fmla="*/ 0 w 63"/>
                <a:gd name="T1" fmla="*/ 50 h 62"/>
                <a:gd name="T2" fmla="*/ 52 w 63"/>
                <a:gd name="T3" fmla="*/ 0 h 62"/>
                <a:gd name="T4" fmla="*/ 63 w 63"/>
                <a:gd name="T5" fmla="*/ 12 h 62"/>
                <a:gd name="T6" fmla="*/ 11 w 63"/>
                <a:gd name="T7" fmla="*/ 62 h 62"/>
                <a:gd name="T8" fmla="*/ 0 w 63"/>
                <a:gd name="T9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0" y="50"/>
                  </a:moveTo>
                  <a:lnTo>
                    <a:pt x="52" y="0"/>
                  </a:lnTo>
                  <a:lnTo>
                    <a:pt x="63" y="12"/>
                  </a:lnTo>
                  <a:lnTo>
                    <a:pt x="11" y="6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0" name="Freeform 331"/>
            <p:cNvSpPr>
              <a:spLocks/>
            </p:cNvSpPr>
            <p:nvPr/>
          </p:nvSpPr>
          <p:spPr bwMode="gray">
            <a:xfrm>
              <a:off x="2247900" y="-3455988"/>
              <a:ext cx="101600" cy="98425"/>
            </a:xfrm>
            <a:custGeom>
              <a:avLst/>
              <a:gdLst>
                <a:gd name="T0" fmla="*/ 64 w 64"/>
                <a:gd name="T1" fmla="*/ 50 h 62"/>
                <a:gd name="T2" fmla="*/ 12 w 64"/>
                <a:gd name="T3" fmla="*/ 0 h 62"/>
                <a:gd name="T4" fmla="*/ 0 w 64"/>
                <a:gd name="T5" fmla="*/ 12 h 62"/>
                <a:gd name="T6" fmla="*/ 52 w 64"/>
                <a:gd name="T7" fmla="*/ 62 h 62"/>
                <a:gd name="T8" fmla="*/ 64 w 64"/>
                <a:gd name="T9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64" y="50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52" y="62"/>
                  </a:lnTo>
                  <a:lnTo>
                    <a:pt x="64" y="50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1" name="Rectangle 332"/>
            <p:cNvSpPr>
              <a:spLocks noChangeArrowheads="1"/>
            </p:cNvSpPr>
            <p:nvPr/>
          </p:nvSpPr>
          <p:spPr bwMode="gray">
            <a:xfrm>
              <a:off x="2465388" y="-3552826"/>
              <a:ext cx="22225" cy="112713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2" name="Freeform 333"/>
            <p:cNvSpPr>
              <a:spLocks/>
            </p:cNvSpPr>
            <p:nvPr/>
          </p:nvSpPr>
          <p:spPr bwMode="gray">
            <a:xfrm>
              <a:off x="2376488" y="-3357563"/>
              <a:ext cx="122238" cy="82550"/>
            </a:xfrm>
            <a:custGeom>
              <a:avLst/>
              <a:gdLst>
                <a:gd name="T0" fmla="*/ 4 w 77"/>
                <a:gd name="T1" fmla="*/ 52 h 52"/>
                <a:gd name="T2" fmla="*/ 0 w 77"/>
                <a:gd name="T3" fmla="*/ 26 h 52"/>
                <a:gd name="T4" fmla="*/ 52 w 77"/>
                <a:gd name="T5" fmla="*/ 14 h 52"/>
                <a:gd name="T6" fmla="*/ 52 w 77"/>
                <a:gd name="T7" fmla="*/ 0 h 52"/>
                <a:gd name="T8" fmla="*/ 77 w 77"/>
                <a:gd name="T9" fmla="*/ 0 h 52"/>
                <a:gd name="T10" fmla="*/ 77 w 77"/>
                <a:gd name="T11" fmla="*/ 35 h 52"/>
                <a:gd name="T12" fmla="*/ 4 w 77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52">
                  <a:moveTo>
                    <a:pt x="4" y="52"/>
                  </a:moveTo>
                  <a:lnTo>
                    <a:pt x="0" y="26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77" y="0"/>
                  </a:lnTo>
                  <a:lnTo>
                    <a:pt x="77" y="35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3" name="Freeform 334"/>
            <p:cNvSpPr>
              <a:spLocks/>
            </p:cNvSpPr>
            <p:nvPr/>
          </p:nvSpPr>
          <p:spPr bwMode="gray">
            <a:xfrm>
              <a:off x="2376488" y="-3305176"/>
              <a:ext cx="217488" cy="85725"/>
            </a:xfrm>
            <a:custGeom>
              <a:avLst/>
              <a:gdLst>
                <a:gd name="T0" fmla="*/ 4 w 137"/>
                <a:gd name="T1" fmla="*/ 54 h 54"/>
                <a:gd name="T2" fmla="*/ 0 w 137"/>
                <a:gd name="T3" fmla="*/ 31 h 54"/>
                <a:gd name="T4" fmla="*/ 132 w 137"/>
                <a:gd name="T5" fmla="*/ 0 h 54"/>
                <a:gd name="T6" fmla="*/ 137 w 137"/>
                <a:gd name="T7" fmla="*/ 26 h 54"/>
                <a:gd name="T8" fmla="*/ 4 w 13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4">
                  <a:moveTo>
                    <a:pt x="4" y="54"/>
                  </a:moveTo>
                  <a:lnTo>
                    <a:pt x="0" y="31"/>
                  </a:lnTo>
                  <a:lnTo>
                    <a:pt x="132" y="0"/>
                  </a:lnTo>
                  <a:lnTo>
                    <a:pt x="137" y="26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4" name="Freeform 335"/>
            <p:cNvSpPr>
              <a:spLocks/>
            </p:cNvSpPr>
            <p:nvPr/>
          </p:nvSpPr>
          <p:spPr bwMode="gray">
            <a:xfrm>
              <a:off x="2376488" y="-3244851"/>
              <a:ext cx="217488" cy="168275"/>
            </a:xfrm>
            <a:custGeom>
              <a:avLst/>
              <a:gdLst>
                <a:gd name="T0" fmla="*/ 54 w 137"/>
                <a:gd name="T1" fmla="*/ 106 h 106"/>
                <a:gd name="T2" fmla="*/ 30 w 137"/>
                <a:gd name="T3" fmla="*/ 106 h 106"/>
                <a:gd name="T4" fmla="*/ 30 w 137"/>
                <a:gd name="T5" fmla="*/ 71 h 106"/>
                <a:gd name="T6" fmla="*/ 4 w 137"/>
                <a:gd name="T7" fmla="*/ 52 h 106"/>
                <a:gd name="T8" fmla="*/ 0 w 137"/>
                <a:gd name="T9" fmla="*/ 30 h 106"/>
                <a:gd name="T10" fmla="*/ 132 w 137"/>
                <a:gd name="T11" fmla="*/ 0 h 106"/>
                <a:gd name="T12" fmla="*/ 137 w 137"/>
                <a:gd name="T13" fmla="*/ 23 h 106"/>
                <a:gd name="T14" fmla="*/ 35 w 137"/>
                <a:gd name="T15" fmla="*/ 47 h 106"/>
                <a:gd name="T16" fmla="*/ 54 w 137"/>
                <a:gd name="T17" fmla="*/ 61 h 106"/>
                <a:gd name="T18" fmla="*/ 54 w 137"/>
                <a:gd name="T1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06">
                  <a:moveTo>
                    <a:pt x="54" y="106"/>
                  </a:moveTo>
                  <a:lnTo>
                    <a:pt x="30" y="106"/>
                  </a:lnTo>
                  <a:lnTo>
                    <a:pt x="30" y="71"/>
                  </a:lnTo>
                  <a:lnTo>
                    <a:pt x="4" y="52"/>
                  </a:lnTo>
                  <a:lnTo>
                    <a:pt x="0" y="30"/>
                  </a:lnTo>
                  <a:lnTo>
                    <a:pt x="132" y="0"/>
                  </a:lnTo>
                  <a:lnTo>
                    <a:pt x="137" y="23"/>
                  </a:lnTo>
                  <a:lnTo>
                    <a:pt x="35" y="47"/>
                  </a:lnTo>
                  <a:lnTo>
                    <a:pt x="54" y="61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5" name="Freeform 336"/>
            <p:cNvSpPr>
              <a:spLocks/>
            </p:cNvSpPr>
            <p:nvPr/>
          </p:nvSpPr>
          <p:spPr bwMode="gray">
            <a:xfrm>
              <a:off x="2492375" y="-3181351"/>
              <a:ext cx="96838" cy="104775"/>
            </a:xfrm>
            <a:custGeom>
              <a:avLst/>
              <a:gdLst>
                <a:gd name="T0" fmla="*/ 26 w 61"/>
                <a:gd name="T1" fmla="*/ 66 h 66"/>
                <a:gd name="T2" fmla="*/ 0 w 61"/>
                <a:gd name="T3" fmla="*/ 66 h 66"/>
                <a:gd name="T4" fmla="*/ 0 w 61"/>
                <a:gd name="T5" fmla="*/ 12 h 66"/>
                <a:gd name="T6" fmla="*/ 56 w 61"/>
                <a:gd name="T7" fmla="*/ 0 h 66"/>
                <a:gd name="T8" fmla="*/ 61 w 61"/>
                <a:gd name="T9" fmla="*/ 24 h 66"/>
                <a:gd name="T10" fmla="*/ 26 w 61"/>
                <a:gd name="T11" fmla="*/ 33 h 66"/>
                <a:gd name="T12" fmla="*/ 26 w 6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6">
                  <a:moveTo>
                    <a:pt x="26" y="66"/>
                  </a:moveTo>
                  <a:lnTo>
                    <a:pt x="0" y="66"/>
                  </a:lnTo>
                  <a:lnTo>
                    <a:pt x="0" y="12"/>
                  </a:lnTo>
                  <a:lnTo>
                    <a:pt x="56" y="0"/>
                  </a:lnTo>
                  <a:lnTo>
                    <a:pt x="61" y="24"/>
                  </a:lnTo>
                  <a:lnTo>
                    <a:pt x="26" y="33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6" name="Freeform 337"/>
            <p:cNvSpPr>
              <a:spLocks/>
            </p:cNvSpPr>
            <p:nvPr/>
          </p:nvSpPr>
          <p:spPr bwMode="gray">
            <a:xfrm>
              <a:off x="2413000" y="-3065463"/>
              <a:ext cx="131763" cy="82550"/>
            </a:xfrm>
            <a:custGeom>
              <a:avLst/>
              <a:gdLst>
                <a:gd name="T0" fmla="*/ 0 w 35"/>
                <a:gd name="T1" fmla="*/ 0 h 22"/>
                <a:gd name="T2" fmla="*/ 0 w 35"/>
                <a:gd name="T3" fmla="*/ 10 h 22"/>
                <a:gd name="T4" fmla="*/ 6 w 35"/>
                <a:gd name="T5" fmla="*/ 10 h 22"/>
                <a:gd name="T6" fmla="*/ 18 w 35"/>
                <a:gd name="T7" fmla="*/ 22 h 22"/>
                <a:gd name="T8" fmla="*/ 29 w 35"/>
                <a:gd name="T9" fmla="*/ 10 h 22"/>
                <a:gd name="T10" fmla="*/ 35 w 35"/>
                <a:gd name="T11" fmla="*/ 10 h 22"/>
                <a:gd name="T12" fmla="*/ 35 w 35"/>
                <a:gd name="T13" fmla="*/ 0 h 22"/>
                <a:gd name="T14" fmla="*/ 0 w 3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2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7"/>
                    <a:pt x="11" y="22"/>
                    <a:pt x="18" y="22"/>
                  </a:cubicBezTo>
                  <a:cubicBezTo>
                    <a:pt x="24" y="22"/>
                    <a:pt x="29" y="17"/>
                    <a:pt x="29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7" name="Rectangle 338"/>
            <p:cNvSpPr>
              <a:spLocks noChangeArrowheads="1"/>
            </p:cNvSpPr>
            <p:nvPr/>
          </p:nvSpPr>
          <p:spPr bwMode="gray">
            <a:xfrm>
              <a:off x="2894013" y="-3049588"/>
              <a:ext cx="115888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8" name="Rectangle 339"/>
            <p:cNvSpPr>
              <a:spLocks noChangeArrowheads="1"/>
            </p:cNvSpPr>
            <p:nvPr/>
          </p:nvSpPr>
          <p:spPr bwMode="gray">
            <a:xfrm>
              <a:off x="3346450" y="-3049588"/>
              <a:ext cx="112713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39" name="Freeform 340"/>
            <p:cNvSpPr>
              <a:spLocks/>
            </p:cNvSpPr>
            <p:nvPr/>
          </p:nvSpPr>
          <p:spPr bwMode="gray">
            <a:xfrm>
              <a:off x="3305175" y="-3233738"/>
              <a:ext cx="98425" cy="96838"/>
            </a:xfrm>
            <a:custGeom>
              <a:avLst/>
              <a:gdLst>
                <a:gd name="T0" fmla="*/ 0 w 62"/>
                <a:gd name="T1" fmla="*/ 49 h 61"/>
                <a:gd name="T2" fmla="*/ 52 w 62"/>
                <a:gd name="T3" fmla="*/ 0 h 61"/>
                <a:gd name="T4" fmla="*/ 62 w 62"/>
                <a:gd name="T5" fmla="*/ 12 h 61"/>
                <a:gd name="T6" fmla="*/ 12 w 62"/>
                <a:gd name="T7" fmla="*/ 61 h 61"/>
                <a:gd name="T8" fmla="*/ 0 w 62"/>
                <a:gd name="T9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0" y="49"/>
                  </a:moveTo>
                  <a:lnTo>
                    <a:pt x="52" y="0"/>
                  </a:lnTo>
                  <a:lnTo>
                    <a:pt x="62" y="12"/>
                  </a:lnTo>
                  <a:lnTo>
                    <a:pt x="12" y="6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0" name="Freeform 341"/>
            <p:cNvSpPr>
              <a:spLocks/>
            </p:cNvSpPr>
            <p:nvPr/>
          </p:nvSpPr>
          <p:spPr bwMode="gray">
            <a:xfrm>
              <a:off x="2949575" y="-3233738"/>
              <a:ext cx="101600" cy="96838"/>
            </a:xfrm>
            <a:custGeom>
              <a:avLst/>
              <a:gdLst>
                <a:gd name="T0" fmla="*/ 64 w 64"/>
                <a:gd name="T1" fmla="*/ 49 h 61"/>
                <a:gd name="T2" fmla="*/ 12 w 64"/>
                <a:gd name="T3" fmla="*/ 0 h 61"/>
                <a:gd name="T4" fmla="*/ 0 w 64"/>
                <a:gd name="T5" fmla="*/ 12 h 61"/>
                <a:gd name="T6" fmla="*/ 52 w 64"/>
                <a:gd name="T7" fmla="*/ 61 h 61"/>
                <a:gd name="T8" fmla="*/ 64 w 64"/>
                <a:gd name="T9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1">
                  <a:moveTo>
                    <a:pt x="64" y="49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52" y="61"/>
                  </a:lnTo>
                  <a:lnTo>
                    <a:pt x="64" y="49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1" name="Rectangle 342"/>
            <p:cNvSpPr>
              <a:spLocks noChangeArrowheads="1"/>
            </p:cNvSpPr>
            <p:nvPr/>
          </p:nvSpPr>
          <p:spPr bwMode="gray">
            <a:xfrm>
              <a:off x="3163888" y="-3332163"/>
              <a:ext cx="25400" cy="112713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2" name="Freeform 343"/>
            <p:cNvSpPr>
              <a:spLocks/>
            </p:cNvSpPr>
            <p:nvPr/>
          </p:nvSpPr>
          <p:spPr bwMode="gray">
            <a:xfrm>
              <a:off x="3073400" y="-3136901"/>
              <a:ext cx="123825" cy="82550"/>
            </a:xfrm>
            <a:custGeom>
              <a:avLst/>
              <a:gdLst>
                <a:gd name="T0" fmla="*/ 7 w 78"/>
                <a:gd name="T1" fmla="*/ 52 h 52"/>
                <a:gd name="T2" fmla="*/ 0 w 78"/>
                <a:gd name="T3" fmla="*/ 26 h 52"/>
                <a:gd name="T4" fmla="*/ 52 w 78"/>
                <a:gd name="T5" fmla="*/ 14 h 52"/>
                <a:gd name="T6" fmla="*/ 52 w 78"/>
                <a:gd name="T7" fmla="*/ 0 h 52"/>
                <a:gd name="T8" fmla="*/ 78 w 78"/>
                <a:gd name="T9" fmla="*/ 0 h 52"/>
                <a:gd name="T10" fmla="*/ 78 w 78"/>
                <a:gd name="T11" fmla="*/ 33 h 52"/>
                <a:gd name="T12" fmla="*/ 7 w 7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2">
                  <a:moveTo>
                    <a:pt x="7" y="52"/>
                  </a:moveTo>
                  <a:lnTo>
                    <a:pt x="0" y="26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78" y="0"/>
                  </a:lnTo>
                  <a:lnTo>
                    <a:pt x="78" y="33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3" name="Freeform 344"/>
            <p:cNvSpPr>
              <a:spLocks/>
            </p:cNvSpPr>
            <p:nvPr/>
          </p:nvSpPr>
          <p:spPr bwMode="gray">
            <a:xfrm>
              <a:off x="3073400" y="-3084513"/>
              <a:ext cx="220663" cy="87313"/>
            </a:xfrm>
            <a:custGeom>
              <a:avLst/>
              <a:gdLst>
                <a:gd name="T0" fmla="*/ 7 w 139"/>
                <a:gd name="T1" fmla="*/ 55 h 55"/>
                <a:gd name="T2" fmla="*/ 0 w 139"/>
                <a:gd name="T3" fmla="*/ 29 h 55"/>
                <a:gd name="T4" fmla="*/ 132 w 139"/>
                <a:gd name="T5" fmla="*/ 0 h 55"/>
                <a:gd name="T6" fmla="*/ 139 w 139"/>
                <a:gd name="T7" fmla="*/ 24 h 55"/>
                <a:gd name="T8" fmla="*/ 7 w 139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5">
                  <a:moveTo>
                    <a:pt x="7" y="55"/>
                  </a:moveTo>
                  <a:lnTo>
                    <a:pt x="0" y="29"/>
                  </a:lnTo>
                  <a:lnTo>
                    <a:pt x="132" y="0"/>
                  </a:lnTo>
                  <a:lnTo>
                    <a:pt x="139" y="24"/>
                  </a:lnTo>
                  <a:lnTo>
                    <a:pt x="7" y="55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4" name="Freeform 345"/>
            <p:cNvSpPr>
              <a:spLocks/>
            </p:cNvSpPr>
            <p:nvPr/>
          </p:nvSpPr>
          <p:spPr bwMode="gray">
            <a:xfrm>
              <a:off x="3073400" y="-3027363"/>
              <a:ext cx="220663" cy="168275"/>
            </a:xfrm>
            <a:custGeom>
              <a:avLst/>
              <a:gdLst>
                <a:gd name="T0" fmla="*/ 57 w 139"/>
                <a:gd name="T1" fmla="*/ 106 h 106"/>
                <a:gd name="T2" fmla="*/ 31 w 139"/>
                <a:gd name="T3" fmla="*/ 106 h 106"/>
                <a:gd name="T4" fmla="*/ 31 w 139"/>
                <a:gd name="T5" fmla="*/ 73 h 106"/>
                <a:gd name="T6" fmla="*/ 7 w 139"/>
                <a:gd name="T7" fmla="*/ 54 h 106"/>
                <a:gd name="T8" fmla="*/ 0 w 139"/>
                <a:gd name="T9" fmla="*/ 31 h 106"/>
                <a:gd name="T10" fmla="*/ 132 w 139"/>
                <a:gd name="T11" fmla="*/ 0 h 106"/>
                <a:gd name="T12" fmla="*/ 139 w 139"/>
                <a:gd name="T13" fmla="*/ 26 h 106"/>
                <a:gd name="T14" fmla="*/ 35 w 139"/>
                <a:gd name="T15" fmla="*/ 49 h 106"/>
                <a:gd name="T16" fmla="*/ 57 w 139"/>
                <a:gd name="T17" fmla="*/ 64 h 106"/>
                <a:gd name="T18" fmla="*/ 57 w 139"/>
                <a:gd name="T1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06">
                  <a:moveTo>
                    <a:pt x="57" y="106"/>
                  </a:moveTo>
                  <a:lnTo>
                    <a:pt x="31" y="106"/>
                  </a:lnTo>
                  <a:lnTo>
                    <a:pt x="31" y="73"/>
                  </a:lnTo>
                  <a:lnTo>
                    <a:pt x="7" y="54"/>
                  </a:lnTo>
                  <a:lnTo>
                    <a:pt x="0" y="31"/>
                  </a:lnTo>
                  <a:lnTo>
                    <a:pt x="132" y="0"/>
                  </a:lnTo>
                  <a:lnTo>
                    <a:pt x="139" y="26"/>
                  </a:lnTo>
                  <a:lnTo>
                    <a:pt x="35" y="49"/>
                  </a:lnTo>
                  <a:lnTo>
                    <a:pt x="57" y="64"/>
                  </a:lnTo>
                  <a:lnTo>
                    <a:pt x="57" y="10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5" name="Freeform 346"/>
            <p:cNvSpPr>
              <a:spLocks/>
            </p:cNvSpPr>
            <p:nvPr/>
          </p:nvSpPr>
          <p:spPr bwMode="gray">
            <a:xfrm>
              <a:off x="3192463" y="-2963863"/>
              <a:ext cx="98425" cy="104775"/>
            </a:xfrm>
            <a:custGeom>
              <a:avLst/>
              <a:gdLst>
                <a:gd name="T0" fmla="*/ 26 w 62"/>
                <a:gd name="T1" fmla="*/ 66 h 66"/>
                <a:gd name="T2" fmla="*/ 0 w 62"/>
                <a:gd name="T3" fmla="*/ 66 h 66"/>
                <a:gd name="T4" fmla="*/ 0 w 62"/>
                <a:gd name="T5" fmla="*/ 12 h 66"/>
                <a:gd name="T6" fmla="*/ 55 w 62"/>
                <a:gd name="T7" fmla="*/ 0 h 66"/>
                <a:gd name="T8" fmla="*/ 62 w 62"/>
                <a:gd name="T9" fmla="*/ 26 h 66"/>
                <a:gd name="T10" fmla="*/ 26 w 62"/>
                <a:gd name="T11" fmla="*/ 33 h 66"/>
                <a:gd name="T12" fmla="*/ 26 w 62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6">
                  <a:moveTo>
                    <a:pt x="26" y="66"/>
                  </a:moveTo>
                  <a:lnTo>
                    <a:pt x="0" y="66"/>
                  </a:lnTo>
                  <a:lnTo>
                    <a:pt x="0" y="12"/>
                  </a:lnTo>
                  <a:lnTo>
                    <a:pt x="55" y="0"/>
                  </a:lnTo>
                  <a:lnTo>
                    <a:pt x="62" y="26"/>
                  </a:lnTo>
                  <a:lnTo>
                    <a:pt x="26" y="33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6" name="Freeform 347"/>
            <p:cNvSpPr>
              <a:spLocks/>
            </p:cNvSpPr>
            <p:nvPr/>
          </p:nvSpPr>
          <p:spPr bwMode="gray">
            <a:xfrm>
              <a:off x="3114675" y="-2847976"/>
              <a:ext cx="131763" cy="87313"/>
            </a:xfrm>
            <a:custGeom>
              <a:avLst/>
              <a:gdLst>
                <a:gd name="T0" fmla="*/ 0 w 35"/>
                <a:gd name="T1" fmla="*/ 0 h 23"/>
                <a:gd name="T2" fmla="*/ 0 w 35"/>
                <a:gd name="T3" fmla="*/ 11 h 23"/>
                <a:gd name="T4" fmla="*/ 6 w 35"/>
                <a:gd name="T5" fmla="*/ 11 h 23"/>
                <a:gd name="T6" fmla="*/ 17 w 35"/>
                <a:gd name="T7" fmla="*/ 23 h 23"/>
                <a:gd name="T8" fmla="*/ 29 w 35"/>
                <a:gd name="T9" fmla="*/ 11 h 23"/>
                <a:gd name="T10" fmla="*/ 35 w 35"/>
                <a:gd name="T11" fmla="*/ 11 h 23"/>
                <a:gd name="T12" fmla="*/ 35 w 35"/>
                <a:gd name="T13" fmla="*/ 0 h 23"/>
                <a:gd name="T14" fmla="*/ 0 w 3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3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8"/>
                    <a:pt x="11" y="23"/>
                    <a:pt x="17" y="23"/>
                  </a:cubicBezTo>
                  <a:cubicBezTo>
                    <a:pt x="24" y="23"/>
                    <a:pt x="29" y="18"/>
                    <a:pt x="29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7" name="Rectangle 348"/>
            <p:cNvSpPr>
              <a:spLocks noChangeArrowheads="1"/>
            </p:cNvSpPr>
            <p:nvPr/>
          </p:nvSpPr>
          <p:spPr bwMode="gray">
            <a:xfrm>
              <a:off x="3654425" y="-3241676"/>
              <a:ext cx="112713" cy="269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8" name="Rectangle 349"/>
            <p:cNvSpPr>
              <a:spLocks noChangeArrowheads="1"/>
            </p:cNvSpPr>
            <p:nvPr/>
          </p:nvSpPr>
          <p:spPr bwMode="gray">
            <a:xfrm>
              <a:off x="4108450" y="-3241676"/>
              <a:ext cx="112713" cy="269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9" name="Freeform 350"/>
            <p:cNvSpPr>
              <a:spLocks/>
            </p:cNvSpPr>
            <p:nvPr/>
          </p:nvSpPr>
          <p:spPr bwMode="gray">
            <a:xfrm>
              <a:off x="4067175" y="-3429001"/>
              <a:ext cx="96838" cy="101600"/>
            </a:xfrm>
            <a:custGeom>
              <a:avLst/>
              <a:gdLst>
                <a:gd name="T0" fmla="*/ 0 w 61"/>
                <a:gd name="T1" fmla="*/ 52 h 64"/>
                <a:gd name="T2" fmla="*/ 49 w 61"/>
                <a:gd name="T3" fmla="*/ 0 h 64"/>
                <a:gd name="T4" fmla="*/ 61 w 61"/>
                <a:gd name="T5" fmla="*/ 12 h 64"/>
                <a:gd name="T6" fmla="*/ 9 w 61"/>
                <a:gd name="T7" fmla="*/ 64 h 64"/>
                <a:gd name="T8" fmla="*/ 0 w 61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4">
                  <a:moveTo>
                    <a:pt x="0" y="52"/>
                  </a:moveTo>
                  <a:lnTo>
                    <a:pt x="49" y="0"/>
                  </a:lnTo>
                  <a:lnTo>
                    <a:pt x="61" y="12"/>
                  </a:lnTo>
                  <a:lnTo>
                    <a:pt x="9" y="6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0" name="Freeform 351"/>
            <p:cNvSpPr>
              <a:spLocks/>
            </p:cNvSpPr>
            <p:nvPr/>
          </p:nvSpPr>
          <p:spPr bwMode="gray">
            <a:xfrm>
              <a:off x="3709988" y="-3429001"/>
              <a:ext cx="98425" cy="101600"/>
            </a:xfrm>
            <a:custGeom>
              <a:avLst/>
              <a:gdLst>
                <a:gd name="T0" fmla="*/ 62 w 62"/>
                <a:gd name="T1" fmla="*/ 52 h 64"/>
                <a:gd name="T2" fmla="*/ 10 w 62"/>
                <a:gd name="T3" fmla="*/ 0 h 64"/>
                <a:gd name="T4" fmla="*/ 0 w 62"/>
                <a:gd name="T5" fmla="*/ 12 h 64"/>
                <a:gd name="T6" fmla="*/ 52 w 62"/>
                <a:gd name="T7" fmla="*/ 64 h 64"/>
                <a:gd name="T8" fmla="*/ 62 w 6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4">
                  <a:moveTo>
                    <a:pt x="62" y="52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52" y="64"/>
                  </a:lnTo>
                  <a:lnTo>
                    <a:pt x="62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1" name="Rectangle 352"/>
            <p:cNvSpPr>
              <a:spLocks noChangeArrowheads="1"/>
            </p:cNvSpPr>
            <p:nvPr/>
          </p:nvSpPr>
          <p:spPr bwMode="gray">
            <a:xfrm>
              <a:off x="3924300" y="-3525838"/>
              <a:ext cx="26988" cy="1158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2" name="Freeform 353"/>
            <p:cNvSpPr>
              <a:spLocks/>
            </p:cNvSpPr>
            <p:nvPr/>
          </p:nvSpPr>
          <p:spPr bwMode="gray">
            <a:xfrm>
              <a:off x="3833813" y="-3327401"/>
              <a:ext cx="123825" cy="82550"/>
            </a:xfrm>
            <a:custGeom>
              <a:avLst/>
              <a:gdLst>
                <a:gd name="T0" fmla="*/ 5 w 78"/>
                <a:gd name="T1" fmla="*/ 52 h 52"/>
                <a:gd name="T2" fmla="*/ 0 w 78"/>
                <a:gd name="T3" fmla="*/ 26 h 52"/>
                <a:gd name="T4" fmla="*/ 52 w 78"/>
                <a:gd name="T5" fmla="*/ 14 h 52"/>
                <a:gd name="T6" fmla="*/ 52 w 78"/>
                <a:gd name="T7" fmla="*/ 0 h 52"/>
                <a:gd name="T8" fmla="*/ 78 w 78"/>
                <a:gd name="T9" fmla="*/ 0 h 52"/>
                <a:gd name="T10" fmla="*/ 78 w 78"/>
                <a:gd name="T11" fmla="*/ 33 h 52"/>
                <a:gd name="T12" fmla="*/ 5 w 7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2">
                  <a:moveTo>
                    <a:pt x="5" y="52"/>
                  </a:moveTo>
                  <a:lnTo>
                    <a:pt x="0" y="26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78" y="0"/>
                  </a:lnTo>
                  <a:lnTo>
                    <a:pt x="78" y="33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3" name="Freeform 354"/>
            <p:cNvSpPr>
              <a:spLocks/>
            </p:cNvSpPr>
            <p:nvPr/>
          </p:nvSpPr>
          <p:spPr bwMode="gray">
            <a:xfrm>
              <a:off x="3833813" y="-3278188"/>
              <a:ext cx="222250" cy="88900"/>
            </a:xfrm>
            <a:custGeom>
              <a:avLst/>
              <a:gdLst>
                <a:gd name="T0" fmla="*/ 5 w 140"/>
                <a:gd name="T1" fmla="*/ 56 h 56"/>
                <a:gd name="T2" fmla="*/ 0 w 140"/>
                <a:gd name="T3" fmla="*/ 30 h 56"/>
                <a:gd name="T4" fmla="*/ 133 w 140"/>
                <a:gd name="T5" fmla="*/ 0 h 56"/>
                <a:gd name="T6" fmla="*/ 140 w 140"/>
                <a:gd name="T7" fmla="*/ 26 h 56"/>
                <a:gd name="T8" fmla="*/ 5 w 14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6">
                  <a:moveTo>
                    <a:pt x="5" y="56"/>
                  </a:moveTo>
                  <a:lnTo>
                    <a:pt x="0" y="30"/>
                  </a:lnTo>
                  <a:lnTo>
                    <a:pt x="133" y="0"/>
                  </a:lnTo>
                  <a:lnTo>
                    <a:pt x="140" y="26"/>
                  </a:lnTo>
                  <a:lnTo>
                    <a:pt x="5" y="5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4" name="Freeform 355"/>
            <p:cNvSpPr>
              <a:spLocks/>
            </p:cNvSpPr>
            <p:nvPr/>
          </p:nvSpPr>
          <p:spPr bwMode="gray">
            <a:xfrm>
              <a:off x="3833813" y="-3219451"/>
              <a:ext cx="222250" cy="169863"/>
            </a:xfrm>
            <a:custGeom>
              <a:avLst/>
              <a:gdLst>
                <a:gd name="T0" fmla="*/ 57 w 140"/>
                <a:gd name="T1" fmla="*/ 107 h 107"/>
                <a:gd name="T2" fmla="*/ 31 w 140"/>
                <a:gd name="T3" fmla="*/ 107 h 107"/>
                <a:gd name="T4" fmla="*/ 31 w 140"/>
                <a:gd name="T5" fmla="*/ 74 h 107"/>
                <a:gd name="T6" fmla="*/ 5 w 140"/>
                <a:gd name="T7" fmla="*/ 55 h 107"/>
                <a:gd name="T8" fmla="*/ 0 w 140"/>
                <a:gd name="T9" fmla="*/ 31 h 107"/>
                <a:gd name="T10" fmla="*/ 133 w 140"/>
                <a:gd name="T11" fmla="*/ 0 h 107"/>
                <a:gd name="T12" fmla="*/ 140 w 140"/>
                <a:gd name="T13" fmla="*/ 26 h 107"/>
                <a:gd name="T14" fmla="*/ 36 w 140"/>
                <a:gd name="T15" fmla="*/ 50 h 107"/>
                <a:gd name="T16" fmla="*/ 57 w 140"/>
                <a:gd name="T17" fmla="*/ 64 h 107"/>
                <a:gd name="T18" fmla="*/ 57 w 140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7">
                  <a:moveTo>
                    <a:pt x="57" y="107"/>
                  </a:moveTo>
                  <a:lnTo>
                    <a:pt x="31" y="107"/>
                  </a:lnTo>
                  <a:lnTo>
                    <a:pt x="31" y="74"/>
                  </a:lnTo>
                  <a:lnTo>
                    <a:pt x="5" y="55"/>
                  </a:lnTo>
                  <a:lnTo>
                    <a:pt x="0" y="31"/>
                  </a:lnTo>
                  <a:lnTo>
                    <a:pt x="133" y="0"/>
                  </a:lnTo>
                  <a:lnTo>
                    <a:pt x="140" y="26"/>
                  </a:lnTo>
                  <a:lnTo>
                    <a:pt x="36" y="50"/>
                  </a:lnTo>
                  <a:lnTo>
                    <a:pt x="57" y="64"/>
                  </a:lnTo>
                  <a:lnTo>
                    <a:pt x="57" y="107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5" name="Freeform 356"/>
            <p:cNvSpPr>
              <a:spLocks/>
            </p:cNvSpPr>
            <p:nvPr/>
          </p:nvSpPr>
          <p:spPr bwMode="gray">
            <a:xfrm>
              <a:off x="3954463" y="-3155951"/>
              <a:ext cx="93663" cy="106363"/>
            </a:xfrm>
            <a:custGeom>
              <a:avLst/>
              <a:gdLst>
                <a:gd name="T0" fmla="*/ 26 w 59"/>
                <a:gd name="T1" fmla="*/ 67 h 67"/>
                <a:gd name="T2" fmla="*/ 0 w 59"/>
                <a:gd name="T3" fmla="*/ 67 h 67"/>
                <a:gd name="T4" fmla="*/ 0 w 59"/>
                <a:gd name="T5" fmla="*/ 12 h 67"/>
                <a:gd name="T6" fmla="*/ 54 w 59"/>
                <a:gd name="T7" fmla="*/ 0 h 67"/>
                <a:gd name="T8" fmla="*/ 59 w 59"/>
                <a:gd name="T9" fmla="*/ 26 h 67"/>
                <a:gd name="T10" fmla="*/ 26 w 59"/>
                <a:gd name="T11" fmla="*/ 34 h 67"/>
                <a:gd name="T12" fmla="*/ 26 w 5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7">
                  <a:moveTo>
                    <a:pt x="26" y="67"/>
                  </a:moveTo>
                  <a:lnTo>
                    <a:pt x="0" y="67"/>
                  </a:lnTo>
                  <a:lnTo>
                    <a:pt x="0" y="12"/>
                  </a:lnTo>
                  <a:lnTo>
                    <a:pt x="54" y="0"/>
                  </a:lnTo>
                  <a:lnTo>
                    <a:pt x="59" y="26"/>
                  </a:lnTo>
                  <a:lnTo>
                    <a:pt x="26" y="34"/>
                  </a:lnTo>
                  <a:lnTo>
                    <a:pt x="26" y="67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6" name="Freeform 357"/>
            <p:cNvSpPr>
              <a:spLocks/>
            </p:cNvSpPr>
            <p:nvPr/>
          </p:nvSpPr>
          <p:spPr bwMode="gray">
            <a:xfrm>
              <a:off x="3875088" y="-3038476"/>
              <a:ext cx="128588" cy="85725"/>
            </a:xfrm>
            <a:custGeom>
              <a:avLst/>
              <a:gdLst>
                <a:gd name="T0" fmla="*/ 0 w 34"/>
                <a:gd name="T1" fmla="*/ 0 h 23"/>
                <a:gd name="T2" fmla="*/ 0 w 34"/>
                <a:gd name="T3" fmla="*/ 11 h 23"/>
                <a:gd name="T4" fmla="*/ 5 w 34"/>
                <a:gd name="T5" fmla="*/ 11 h 23"/>
                <a:gd name="T6" fmla="*/ 17 w 34"/>
                <a:gd name="T7" fmla="*/ 23 h 23"/>
                <a:gd name="T8" fmla="*/ 29 w 34"/>
                <a:gd name="T9" fmla="*/ 11 h 23"/>
                <a:gd name="T10" fmla="*/ 34 w 34"/>
                <a:gd name="T11" fmla="*/ 11 h 23"/>
                <a:gd name="T12" fmla="*/ 34 w 34"/>
                <a:gd name="T13" fmla="*/ 0 h 23"/>
                <a:gd name="T14" fmla="*/ 0 w 3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3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7"/>
                    <a:pt x="11" y="23"/>
                    <a:pt x="17" y="23"/>
                  </a:cubicBezTo>
                  <a:cubicBezTo>
                    <a:pt x="23" y="23"/>
                    <a:pt x="29" y="17"/>
                    <a:pt x="29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7" name="Rectangle 358"/>
            <p:cNvSpPr>
              <a:spLocks noChangeArrowheads="1"/>
            </p:cNvSpPr>
            <p:nvPr/>
          </p:nvSpPr>
          <p:spPr bwMode="gray">
            <a:xfrm>
              <a:off x="4356100" y="-3365501"/>
              <a:ext cx="112713" cy="269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8" name="Rectangle 359"/>
            <p:cNvSpPr>
              <a:spLocks noChangeArrowheads="1"/>
            </p:cNvSpPr>
            <p:nvPr/>
          </p:nvSpPr>
          <p:spPr bwMode="gray">
            <a:xfrm>
              <a:off x="4810125" y="-3365501"/>
              <a:ext cx="111125" cy="269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59" name="Freeform 360"/>
            <p:cNvSpPr>
              <a:spLocks/>
            </p:cNvSpPr>
            <p:nvPr/>
          </p:nvSpPr>
          <p:spPr bwMode="gray">
            <a:xfrm>
              <a:off x="4764088" y="-3552826"/>
              <a:ext cx="101600" cy="96838"/>
            </a:xfrm>
            <a:custGeom>
              <a:avLst/>
              <a:gdLst>
                <a:gd name="T0" fmla="*/ 0 w 64"/>
                <a:gd name="T1" fmla="*/ 50 h 61"/>
                <a:gd name="T2" fmla="*/ 52 w 64"/>
                <a:gd name="T3" fmla="*/ 0 h 61"/>
                <a:gd name="T4" fmla="*/ 64 w 64"/>
                <a:gd name="T5" fmla="*/ 12 h 61"/>
                <a:gd name="T6" fmla="*/ 12 w 64"/>
                <a:gd name="T7" fmla="*/ 61 h 61"/>
                <a:gd name="T8" fmla="*/ 0 w 64"/>
                <a:gd name="T9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1">
                  <a:moveTo>
                    <a:pt x="0" y="50"/>
                  </a:moveTo>
                  <a:lnTo>
                    <a:pt x="52" y="0"/>
                  </a:lnTo>
                  <a:lnTo>
                    <a:pt x="64" y="12"/>
                  </a:lnTo>
                  <a:lnTo>
                    <a:pt x="12" y="6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0" name="Freeform 361"/>
            <p:cNvSpPr>
              <a:spLocks/>
            </p:cNvSpPr>
            <p:nvPr/>
          </p:nvSpPr>
          <p:spPr bwMode="gray">
            <a:xfrm>
              <a:off x="4411663" y="-3552826"/>
              <a:ext cx="98425" cy="96838"/>
            </a:xfrm>
            <a:custGeom>
              <a:avLst/>
              <a:gdLst>
                <a:gd name="T0" fmla="*/ 62 w 62"/>
                <a:gd name="T1" fmla="*/ 50 h 61"/>
                <a:gd name="T2" fmla="*/ 10 w 62"/>
                <a:gd name="T3" fmla="*/ 0 h 61"/>
                <a:gd name="T4" fmla="*/ 0 w 62"/>
                <a:gd name="T5" fmla="*/ 12 h 61"/>
                <a:gd name="T6" fmla="*/ 52 w 62"/>
                <a:gd name="T7" fmla="*/ 61 h 61"/>
                <a:gd name="T8" fmla="*/ 62 w 62"/>
                <a:gd name="T9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2" y="50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52" y="61"/>
                  </a:lnTo>
                  <a:lnTo>
                    <a:pt x="62" y="50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1" name="Rectangle 362"/>
            <p:cNvSpPr>
              <a:spLocks noChangeArrowheads="1"/>
            </p:cNvSpPr>
            <p:nvPr/>
          </p:nvSpPr>
          <p:spPr bwMode="gray">
            <a:xfrm>
              <a:off x="4625975" y="-3649663"/>
              <a:ext cx="25400" cy="112713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2" name="Freeform 363"/>
            <p:cNvSpPr>
              <a:spLocks/>
            </p:cNvSpPr>
            <p:nvPr/>
          </p:nvSpPr>
          <p:spPr bwMode="gray">
            <a:xfrm>
              <a:off x="4535488" y="-3455988"/>
              <a:ext cx="123825" cy="82550"/>
            </a:xfrm>
            <a:custGeom>
              <a:avLst/>
              <a:gdLst>
                <a:gd name="T0" fmla="*/ 5 w 78"/>
                <a:gd name="T1" fmla="*/ 52 h 52"/>
                <a:gd name="T2" fmla="*/ 0 w 78"/>
                <a:gd name="T3" fmla="*/ 26 h 52"/>
                <a:gd name="T4" fmla="*/ 52 w 78"/>
                <a:gd name="T5" fmla="*/ 15 h 52"/>
                <a:gd name="T6" fmla="*/ 52 w 78"/>
                <a:gd name="T7" fmla="*/ 0 h 52"/>
                <a:gd name="T8" fmla="*/ 78 w 78"/>
                <a:gd name="T9" fmla="*/ 0 h 52"/>
                <a:gd name="T10" fmla="*/ 78 w 78"/>
                <a:gd name="T11" fmla="*/ 34 h 52"/>
                <a:gd name="T12" fmla="*/ 5 w 7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2">
                  <a:moveTo>
                    <a:pt x="5" y="52"/>
                  </a:moveTo>
                  <a:lnTo>
                    <a:pt x="0" y="26"/>
                  </a:lnTo>
                  <a:lnTo>
                    <a:pt x="52" y="15"/>
                  </a:lnTo>
                  <a:lnTo>
                    <a:pt x="52" y="0"/>
                  </a:lnTo>
                  <a:lnTo>
                    <a:pt x="78" y="0"/>
                  </a:lnTo>
                  <a:lnTo>
                    <a:pt x="78" y="34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3" name="Freeform 364"/>
            <p:cNvSpPr>
              <a:spLocks/>
            </p:cNvSpPr>
            <p:nvPr/>
          </p:nvSpPr>
          <p:spPr bwMode="gray">
            <a:xfrm>
              <a:off x="4535488" y="-3402013"/>
              <a:ext cx="222250" cy="85725"/>
            </a:xfrm>
            <a:custGeom>
              <a:avLst/>
              <a:gdLst>
                <a:gd name="T0" fmla="*/ 5 w 140"/>
                <a:gd name="T1" fmla="*/ 54 h 54"/>
                <a:gd name="T2" fmla="*/ 0 w 140"/>
                <a:gd name="T3" fmla="*/ 30 h 54"/>
                <a:gd name="T4" fmla="*/ 132 w 140"/>
                <a:gd name="T5" fmla="*/ 0 h 54"/>
                <a:gd name="T6" fmla="*/ 140 w 140"/>
                <a:gd name="T7" fmla="*/ 23 h 54"/>
                <a:gd name="T8" fmla="*/ 5 w 14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4">
                  <a:moveTo>
                    <a:pt x="5" y="54"/>
                  </a:moveTo>
                  <a:lnTo>
                    <a:pt x="0" y="30"/>
                  </a:lnTo>
                  <a:lnTo>
                    <a:pt x="132" y="0"/>
                  </a:lnTo>
                  <a:lnTo>
                    <a:pt x="140" y="23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4" name="Freeform 365"/>
            <p:cNvSpPr>
              <a:spLocks/>
            </p:cNvSpPr>
            <p:nvPr/>
          </p:nvSpPr>
          <p:spPr bwMode="gray">
            <a:xfrm>
              <a:off x="4535488" y="-3343276"/>
              <a:ext cx="222250" cy="169863"/>
            </a:xfrm>
            <a:custGeom>
              <a:avLst/>
              <a:gdLst>
                <a:gd name="T0" fmla="*/ 57 w 140"/>
                <a:gd name="T1" fmla="*/ 107 h 107"/>
                <a:gd name="T2" fmla="*/ 31 w 140"/>
                <a:gd name="T3" fmla="*/ 107 h 107"/>
                <a:gd name="T4" fmla="*/ 31 w 140"/>
                <a:gd name="T5" fmla="*/ 71 h 107"/>
                <a:gd name="T6" fmla="*/ 5 w 140"/>
                <a:gd name="T7" fmla="*/ 52 h 107"/>
                <a:gd name="T8" fmla="*/ 0 w 140"/>
                <a:gd name="T9" fmla="*/ 29 h 107"/>
                <a:gd name="T10" fmla="*/ 132 w 140"/>
                <a:gd name="T11" fmla="*/ 0 h 107"/>
                <a:gd name="T12" fmla="*/ 140 w 140"/>
                <a:gd name="T13" fmla="*/ 24 h 107"/>
                <a:gd name="T14" fmla="*/ 36 w 140"/>
                <a:gd name="T15" fmla="*/ 48 h 107"/>
                <a:gd name="T16" fmla="*/ 57 w 140"/>
                <a:gd name="T17" fmla="*/ 62 h 107"/>
                <a:gd name="T18" fmla="*/ 57 w 140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7">
                  <a:moveTo>
                    <a:pt x="57" y="107"/>
                  </a:moveTo>
                  <a:lnTo>
                    <a:pt x="31" y="107"/>
                  </a:lnTo>
                  <a:lnTo>
                    <a:pt x="31" y="71"/>
                  </a:lnTo>
                  <a:lnTo>
                    <a:pt x="5" y="52"/>
                  </a:lnTo>
                  <a:lnTo>
                    <a:pt x="0" y="29"/>
                  </a:lnTo>
                  <a:lnTo>
                    <a:pt x="132" y="0"/>
                  </a:lnTo>
                  <a:lnTo>
                    <a:pt x="140" y="24"/>
                  </a:lnTo>
                  <a:lnTo>
                    <a:pt x="36" y="48"/>
                  </a:lnTo>
                  <a:lnTo>
                    <a:pt x="57" y="62"/>
                  </a:lnTo>
                  <a:lnTo>
                    <a:pt x="57" y="107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5" name="Freeform 366"/>
            <p:cNvSpPr>
              <a:spLocks/>
            </p:cNvSpPr>
            <p:nvPr/>
          </p:nvSpPr>
          <p:spPr bwMode="gray">
            <a:xfrm>
              <a:off x="4656138" y="-3278188"/>
              <a:ext cx="93663" cy="104775"/>
            </a:xfrm>
            <a:custGeom>
              <a:avLst/>
              <a:gdLst>
                <a:gd name="T0" fmla="*/ 26 w 59"/>
                <a:gd name="T1" fmla="*/ 66 h 66"/>
                <a:gd name="T2" fmla="*/ 0 w 59"/>
                <a:gd name="T3" fmla="*/ 66 h 66"/>
                <a:gd name="T4" fmla="*/ 0 w 59"/>
                <a:gd name="T5" fmla="*/ 11 h 66"/>
                <a:gd name="T6" fmla="*/ 54 w 59"/>
                <a:gd name="T7" fmla="*/ 0 h 66"/>
                <a:gd name="T8" fmla="*/ 59 w 59"/>
                <a:gd name="T9" fmla="*/ 23 h 66"/>
                <a:gd name="T10" fmla="*/ 26 w 59"/>
                <a:gd name="T11" fmla="*/ 33 h 66"/>
                <a:gd name="T12" fmla="*/ 26 w 5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6">
                  <a:moveTo>
                    <a:pt x="26" y="66"/>
                  </a:moveTo>
                  <a:lnTo>
                    <a:pt x="0" y="66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9" y="23"/>
                  </a:lnTo>
                  <a:lnTo>
                    <a:pt x="26" y="33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6" name="Freeform 367"/>
            <p:cNvSpPr>
              <a:spLocks/>
            </p:cNvSpPr>
            <p:nvPr/>
          </p:nvSpPr>
          <p:spPr bwMode="gray">
            <a:xfrm>
              <a:off x="4576763" y="-3167063"/>
              <a:ext cx="127000" cy="87313"/>
            </a:xfrm>
            <a:custGeom>
              <a:avLst/>
              <a:gdLst>
                <a:gd name="T0" fmla="*/ 0 w 34"/>
                <a:gd name="T1" fmla="*/ 0 h 23"/>
                <a:gd name="T2" fmla="*/ 0 w 34"/>
                <a:gd name="T3" fmla="*/ 11 h 23"/>
                <a:gd name="T4" fmla="*/ 5 w 34"/>
                <a:gd name="T5" fmla="*/ 11 h 23"/>
                <a:gd name="T6" fmla="*/ 17 w 34"/>
                <a:gd name="T7" fmla="*/ 23 h 23"/>
                <a:gd name="T8" fmla="*/ 29 w 34"/>
                <a:gd name="T9" fmla="*/ 11 h 23"/>
                <a:gd name="T10" fmla="*/ 34 w 34"/>
                <a:gd name="T11" fmla="*/ 11 h 23"/>
                <a:gd name="T12" fmla="*/ 34 w 34"/>
                <a:gd name="T13" fmla="*/ 0 h 23"/>
                <a:gd name="T14" fmla="*/ 0 w 3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3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8"/>
                    <a:pt x="11" y="23"/>
                    <a:pt x="17" y="23"/>
                  </a:cubicBezTo>
                  <a:cubicBezTo>
                    <a:pt x="23" y="23"/>
                    <a:pt x="29" y="18"/>
                    <a:pt x="29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7" name="Rectangle 368"/>
            <p:cNvSpPr>
              <a:spLocks noChangeArrowheads="1"/>
            </p:cNvSpPr>
            <p:nvPr/>
          </p:nvSpPr>
          <p:spPr bwMode="gray">
            <a:xfrm>
              <a:off x="5033963" y="-3181351"/>
              <a:ext cx="112713" cy="22225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8" name="Rectangle 369"/>
            <p:cNvSpPr>
              <a:spLocks noChangeArrowheads="1"/>
            </p:cNvSpPr>
            <p:nvPr/>
          </p:nvSpPr>
          <p:spPr bwMode="gray">
            <a:xfrm>
              <a:off x="5484813" y="-3181351"/>
              <a:ext cx="115888" cy="22225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9" name="Freeform 370"/>
            <p:cNvSpPr>
              <a:spLocks/>
            </p:cNvSpPr>
            <p:nvPr/>
          </p:nvSpPr>
          <p:spPr bwMode="gray">
            <a:xfrm>
              <a:off x="5443538" y="-3368676"/>
              <a:ext cx="101600" cy="96838"/>
            </a:xfrm>
            <a:custGeom>
              <a:avLst/>
              <a:gdLst>
                <a:gd name="T0" fmla="*/ 0 w 64"/>
                <a:gd name="T1" fmla="*/ 49 h 61"/>
                <a:gd name="T2" fmla="*/ 52 w 64"/>
                <a:gd name="T3" fmla="*/ 0 h 61"/>
                <a:gd name="T4" fmla="*/ 64 w 64"/>
                <a:gd name="T5" fmla="*/ 12 h 61"/>
                <a:gd name="T6" fmla="*/ 12 w 64"/>
                <a:gd name="T7" fmla="*/ 61 h 61"/>
                <a:gd name="T8" fmla="*/ 0 w 64"/>
                <a:gd name="T9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1">
                  <a:moveTo>
                    <a:pt x="0" y="49"/>
                  </a:moveTo>
                  <a:lnTo>
                    <a:pt x="52" y="0"/>
                  </a:lnTo>
                  <a:lnTo>
                    <a:pt x="64" y="12"/>
                  </a:lnTo>
                  <a:lnTo>
                    <a:pt x="12" y="6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0" name="Freeform 371"/>
            <p:cNvSpPr>
              <a:spLocks/>
            </p:cNvSpPr>
            <p:nvPr/>
          </p:nvSpPr>
          <p:spPr bwMode="gray">
            <a:xfrm>
              <a:off x="5086350" y="-3368676"/>
              <a:ext cx="101600" cy="96838"/>
            </a:xfrm>
            <a:custGeom>
              <a:avLst/>
              <a:gdLst>
                <a:gd name="T0" fmla="*/ 64 w 64"/>
                <a:gd name="T1" fmla="*/ 49 h 61"/>
                <a:gd name="T2" fmla="*/ 12 w 64"/>
                <a:gd name="T3" fmla="*/ 0 h 61"/>
                <a:gd name="T4" fmla="*/ 0 w 64"/>
                <a:gd name="T5" fmla="*/ 12 h 61"/>
                <a:gd name="T6" fmla="*/ 52 w 64"/>
                <a:gd name="T7" fmla="*/ 61 h 61"/>
                <a:gd name="T8" fmla="*/ 64 w 64"/>
                <a:gd name="T9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1">
                  <a:moveTo>
                    <a:pt x="64" y="49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52" y="61"/>
                  </a:lnTo>
                  <a:lnTo>
                    <a:pt x="64" y="49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1" name="Rectangle 372"/>
            <p:cNvSpPr>
              <a:spLocks noChangeArrowheads="1"/>
            </p:cNvSpPr>
            <p:nvPr/>
          </p:nvSpPr>
          <p:spPr bwMode="gray">
            <a:xfrm>
              <a:off x="5303838" y="-3467101"/>
              <a:ext cx="26988" cy="112713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2" name="Freeform 373"/>
            <p:cNvSpPr>
              <a:spLocks/>
            </p:cNvSpPr>
            <p:nvPr/>
          </p:nvSpPr>
          <p:spPr bwMode="gray">
            <a:xfrm>
              <a:off x="5214938" y="-3271838"/>
              <a:ext cx="123825" cy="82550"/>
            </a:xfrm>
            <a:custGeom>
              <a:avLst/>
              <a:gdLst>
                <a:gd name="T0" fmla="*/ 4 w 78"/>
                <a:gd name="T1" fmla="*/ 52 h 52"/>
                <a:gd name="T2" fmla="*/ 0 w 78"/>
                <a:gd name="T3" fmla="*/ 26 h 52"/>
                <a:gd name="T4" fmla="*/ 52 w 78"/>
                <a:gd name="T5" fmla="*/ 14 h 52"/>
                <a:gd name="T6" fmla="*/ 52 w 78"/>
                <a:gd name="T7" fmla="*/ 0 h 52"/>
                <a:gd name="T8" fmla="*/ 78 w 78"/>
                <a:gd name="T9" fmla="*/ 0 h 52"/>
                <a:gd name="T10" fmla="*/ 78 w 78"/>
                <a:gd name="T11" fmla="*/ 33 h 52"/>
                <a:gd name="T12" fmla="*/ 4 w 7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2">
                  <a:moveTo>
                    <a:pt x="4" y="52"/>
                  </a:moveTo>
                  <a:lnTo>
                    <a:pt x="0" y="26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78" y="0"/>
                  </a:lnTo>
                  <a:lnTo>
                    <a:pt x="78" y="33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3" name="Freeform 374"/>
            <p:cNvSpPr>
              <a:spLocks/>
            </p:cNvSpPr>
            <p:nvPr/>
          </p:nvSpPr>
          <p:spPr bwMode="gray">
            <a:xfrm>
              <a:off x="5214938" y="-3219451"/>
              <a:ext cx="217488" cy="87313"/>
            </a:xfrm>
            <a:custGeom>
              <a:avLst/>
              <a:gdLst>
                <a:gd name="T0" fmla="*/ 4 w 137"/>
                <a:gd name="T1" fmla="*/ 55 h 55"/>
                <a:gd name="T2" fmla="*/ 0 w 137"/>
                <a:gd name="T3" fmla="*/ 29 h 55"/>
                <a:gd name="T4" fmla="*/ 132 w 137"/>
                <a:gd name="T5" fmla="*/ 0 h 55"/>
                <a:gd name="T6" fmla="*/ 137 w 137"/>
                <a:gd name="T7" fmla="*/ 24 h 55"/>
                <a:gd name="T8" fmla="*/ 4 w 137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5">
                  <a:moveTo>
                    <a:pt x="4" y="55"/>
                  </a:moveTo>
                  <a:lnTo>
                    <a:pt x="0" y="29"/>
                  </a:lnTo>
                  <a:lnTo>
                    <a:pt x="132" y="0"/>
                  </a:lnTo>
                  <a:lnTo>
                    <a:pt x="137" y="24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4" name="Freeform 375"/>
            <p:cNvSpPr>
              <a:spLocks/>
            </p:cNvSpPr>
            <p:nvPr/>
          </p:nvSpPr>
          <p:spPr bwMode="gray">
            <a:xfrm>
              <a:off x="5214938" y="-3159126"/>
              <a:ext cx="217488" cy="168275"/>
            </a:xfrm>
            <a:custGeom>
              <a:avLst/>
              <a:gdLst>
                <a:gd name="T0" fmla="*/ 56 w 137"/>
                <a:gd name="T1" fmla="*/ 106 h 106"/>
                <a:gd name="T2" fmla="*/ 30 w 137"/>
                <a:gd name="T3" fmla="*/ 106 h 106"/>
                <a:gd name="T4" fmla="*/ 30 w 137"/>
                <a:gd name="T5" fmla="*/ 71 h 106"/>
                <a:gd name="T6" fmla="*/ 4 w 137"/>
                <a:gd name="T7" fmla="*/ 52 h 106"/>
                <a:gd name="T8" fmla="*/ 0 w 137"/>
                <a:gd name="T9" fmla="*/ 28 h 106"/>
                <a:gd name="T10" fmla="*/ 132 w 137"/>
                <a:gd name="T11" fmla="*/ 0 h 106"/>
                <a:gd name="T12" fmla="*/ 137 w 137"/>
                <a:gd name="T13" fmla="*/ 24 h 106"/>
                <a:gd name="T14" fmla="*/ 35 w 137"/>
                <a:gd name="T15" fmla="*/ 47 h 106"/>
                <a:gd name="T16" fmla="*/ 56 w 137"/>
                <a:gd name="T17" fmla="*/ 62 h 106"/>
                <a:gd name="T18" fmla="*/ 56 w 137"/>
                <a:gd name="T1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06">
                  <a:moveTo>
                    <a:pt x="56" y="106"/>
                  </a:moveTo>
                  <a:lnTo>
                    <a:pt x="30" y="106"/>
                  </a:lnTo>
                  <a:lnTo>
                    <a:pt x="30" y="71"/>
                  </a:lnTo>
                  <a:lnTo>
                    <a:pt x="4" y="52"/>
                  </a:lnTo>
                  <a:lnTo>
                    <a:pt x="0" y="28"/>
                  </a:lnTo>
                  <a:lnTo>
                    <a:pt x="132" y="0"/>
                  </a:lnTo>
                  <a:lnTo>
                    <a:pt x="137" y="24"/>
                  </a:lnTo>
                  <a:lnTo>
                    <a:pt x="35" y="47"/>
                  </a:lnTo>
                  <a:lnTo>
                    <a:pt x="56" y="62"/>
                  </a:lnTo>
                  <a:lnTo>
                    <a:pt x="56" y="10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5" name="Freeform 376"/>
            <p:cNvSpPr>
              <a:spLocks/>
            </p:cNvSpPr>
            <p:nvPr/>
          </p:nvSpPr>
          <p:spPr bwMode="gray">
            <a:xfrm>
              <a:off x="5334000" y="-3095626"/>
              <a:ext cx="93663" cy="104775"/>
            </a:xfrm>
            <a:custGeom>
              <a:avLst/>
              <a:gdLst>
                <a:gd name="T0" fmla="*/ 26 w 59"/>
                <a:gd name="T1" fmla="*/ 66 h 66"/>
                <a:gd name="T2" fmla="*/ 0 w 59"/>
                <a:gd name="T3" fmla="*/ 66 h 66"/>
                <a:gd name="T4" fmla="*/ 0 w 59"/>
                <a:gd name="T5" fmla="*/ 12 h 66"/>
                <a:gd name="T6" fmla="*/ 55 w 59"/>
                <a:gd name="T7" fmla="*/ 0 h 66"/>
                <a:gd name="T8" fmla="*/ 59 w 59"/>
                <a:gd name="T9" fmla="*/ 24 h 66"/>
                <a:gd name="T10" fmla="*/ 26 w 59"/>
                <a:gd name="T11" fmla="*/ 33 h 66"/>
                <a:gd name="T12" fmla="*/ 26 w 5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6">
                  <a:moveTo>
                    <a:pt x="26" y="66"/>
                  </a:moveTo>
                  <a:lnTo>
                    <a:pt x="0" y="66"/>
                  </a:lnTo>
                  <a:lnTo>
                    <a:pt x="0" y="12"/>
                  </a:lnTo>
                  <a:lnTo>
                    <a:pt x="55" y="0"/>
                  </a:lnTo>
                  <a:lnTo>
                    <a:pt x="59" y="24"/>
                  </a:lnTo>
                  <a:lnTo>
                    <a:pt x="26" y="33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6" name="Freeform 377"/>
            <p:cNvSpPr>
              <a:spLocks/>
            </p:cNvSpPr>
            <p:nvPr/>
          </p:nvSpPr>
          <p:spPr bwMode="gray">
            <a:xfrm>
              <a:off x="5251450" y="-2982913"/>
              <a:ext cx="131763" cy="85725"/>
            </a:xfrm>
            <a:custGeom>
              <a:avLst/>
              <a:gdLst>
                <a:gd name="T0" fmla="*/ 0 w 35"/>
                <a:gd name="T1" fmla="*/ 0 h 23"/>
                <a:gd name="T2" fmla="*/ 0 w 35"/>
                <a:gd name="T3" fmla="*/ 11 h 23"/>
                <a:gd name="T4" fmla="*/ 6 w 35"/>
                <a:gd name="T5" fmla="*/ 11 h 23"/>
                <a:gd name="T6" fmla="*/ 18 w 35"/>
                <a:gd name="T7" fmla="*/ 23 h 23"/>
                <a:gd name="T8" fmla="*/ 29 w 35"/>
                <a:gd name="T9" fmla="*/ 11 h 23"/>
                <a:gd name="T10" fmla="*/ 35 w 35"/>
                <a:gd name="T11" fmla="*/ 11 h 23"/>
                <a:gd name="T12" fmla="*/ 35 w 35"/>
                <a:gd name="T13" fmla="*/ 0 h 23"/>
                <a:gd name="T14" fmla="*/ 0 w 3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3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8"/>
                    <a:pt x="11" y="23"/>
                    <a:pt x="18" y="23"/>
                  </a:cubicBezTo>
                  <a:cubicBezTo>
                    <a:pt x="24" y="23"/>
                    <a:pt x="29" y="18"/>
                    <a:pt x="29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7" name="Rectangle 378"/>
            <p:cNvSpPr>
              <a:spLocks noChangeArrowheads="1"/>
            </p:cNvSpPr>
            <p:nvPr/>
          </p:nvSpPr>
          <p:spPr bwMode="gray">
            <a:xfrm>
              <a:off x="5821363" y="-3327401"/>
              <a:ext cx="117475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8" name="Rectangle 379"/>
            <p:cNvSpPr>
              <a:spLocks noChangeArrowheads="1"/>
            </p:cNvSpPr>
            <p:nvPr/>
          </p:nvSpPr>
          <p:spPr bwMode="gray">
            <a:xfrm>
              <a:off x="6275388" y="-3327401"/>
              <a:ext cx="115888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79" name="Freeform 380"/>
            <p:cNvSpPr>
              <a:spLocks/>
            </p:cNvSpPr>
            <p:nvPr/>
          </p:nvSpPr>
          <p:spPr bwMode="gray">
            <a:xfrm>
              <a:off x="6234113" y="-3514726"/>
              <a:ext cx="101600" cy="96838"/>
            </a:xfrm>
            <a:custGeom>
              <a:avLst/>
              <a:gdLst>
                <a:gd name="T0" fmla="*/ 0 w 64"/>
                <a:gd name="T1" fmla="*/ 49 h 61"/>
                <a:gd name="T2" fmla="*/ 52 w 64"/>
                <a:gd name="T3" fmla="*/ 0 h 61"/>
                <a:gd name="T4" fmla="*/ 64 w 64"/>
                <a:gd name="T5" fmla="*/ 12 h 61"/>
                <a:gd name="T6" fmla="*/ 12 w 64"/>
                <a:gd name="T7" fmla="*/ 61 h 61"/>
                <a:gd name="T8" fmla="*/ 0 w 64"/>
                <a:gd name="T9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1">
                  <a:moveTo>
                    <a:pt x="0" y="49"/>
                  </a:moveTo>
                  <a:lnTo>
                    <a:pt x="52" y="0"/>
                  </a:lnTo>
                  <a:lnTo>
                    <a:pt x="64" y="12"/>
                  </a:lnTo>
                  <a:lnTo>
                    <a:pt x="12" y="6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0" name="Freeform 381"/>
            <p:cNvSpPr>
              <a:spLocks/>
            </p:cNvSpPr>
            <p:nvPr/>
          </p:nvSpPr>
          <p:spPr bwMode="gray">
            <a:xfrm>
              <a:off x="5878513" y="-3514726"/>
              <a:ext cx="101600" cy="96838"/>
            </a:xfrm>
            <a:custGeom>
              <a:avLst/>
              <a:gdLst>
                <a:gd name="T0" fmla="*/ 64 w 64"/>
                <a:gd name="T1" fmla="*/ 49 h 61"/>
                <a:gd name="T2" fmla="*/ 12 w 64"/>
                <a:gd name="T3" fmla="*/ 0 h 61"/>
                <a:gd name="T4" fmla="*/ 0 w 64"/>
                <a:gd name="T5" fmla="*/ 12 h 61"/>
                <a:gd name="T6" fmla="*/ 52 w 64"/>
                <a:gd name="T7" fmla="*/ 61 h 61"/>
                <a:gd name="T8" fmla="*/ 64 w 64"/>
                <a:gd name="T9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1">
                  <a:moveTo>
                    <a:pt x="64" y="49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52" y="61"/>
                  </a:lnTo>
                  <a:lnTo>
                    <a:pt x="64" y="49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1" name="Rectangle 382"/>
            <p:cNvSpPr>
              <a:spLocks noChangeArrowheads="1"/>
            </p:cNvSpPr>
            <p:nvPr/>
          </p:nvSpPr>
          <p:spPr bwMode="gray">
            <a:xfrm>
              <a:off x="6096000" y="-3613151"/>
              <a:ext cx="22225" cy="112713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2" name="Freeform 383"/>
            <p:cNvSpPr>
              <a:spLocks/>
            </p:cNvSpPr>
            <p:nvPr/>
          </p:nvSpPr>
          <p:spPr bwMode="gray">
            <a:xfrm>
              <a:off x="6005513" y="-3417888"/>
              <a:ext cx="123825" cy="82550"/>
            </a:xfrm>
            <a:custGeom>
              <a:avLst/>
              <a:gdLst>
                <a:gd name="T0" fmla="*/ 5 w 78"/>
                <a:gd name="T1" fmla="*/ 52 h 52"/>
                <a:gd name="T2" fmla="*/ 0 w 78"/>
                <a:gd name="T3" fmla="*/ 26 h 52"/>
                <a:gd name="T4" fmla="*/ 52 w 78"/>
                <a:gd name="T5" fmla="*/ 14 h 52"/>
                <a:gd name="T6" fmla="*/ 52 w 78"/>
                <a:gd name="T7" fmla="*/ 0 h 52"/>
                <a:gd name="T8" fmla="*/ 78 w 78"/>
                <a:gd name="T9" fmla="*/ 0 h 52"/>
                <a:gd name="T10" fmla="*/ 78 w 78"/>
                <a:gd name="T11" fmla="*/ 36 h 52"/>
                <a:gd name="T12" fmla="*/ 5 w 7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2">
                  <a:moveTo>
                    <a:pt x="5" y="52"/>
                  </a:moveTo>
                  <a:lnTo>
                    <a:pt x="0" y="26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78" y="0"/>
                  </a:lnTo>
                  <a:lnTo>
                    <a:pt x="78" y="36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3" name="Freeform 384"/>
            <p:cNvSpPr>
              <a:spLocks/>
            </p:cNvSpPr>
            <p:nvPr/>
          </p:nvSpPr>
          <p:spPr bwMode="gray">
            <a:xfrm>
              <a:off x="6005513" y="-3365501"/>
              <a:ext cx="217488" cy="87313"/>
            </a:xfrm>
            <a:custGeom>
              <a:avLst/>
              <a:gdLst>
                <a:gd name="T0" fmla="*/ 5 w 137"/>
                <a:gd name="T1" fmla="*/ 55 h 55"/>
                <a:gd name="T2" fmla="*/ 0 w 137"/>
                <a:gd name="T3" fmla="*/ 31 h 55"/>
                <a:gd name="T4" fmla="*/ 132 w 137"/>
                <a:gd name="T5" fmla="*/ 0 h 55"/>
                <a:gd name="T6" fmla="*/ 137 w 137"/>
                <a:gd name="T7" fmla="*/ 26 h 55"/>
                <a:gd name="T8" fmla="*/ 5 w 137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5">
                  <a:moveTo>
                    <a:pt x="5" y="55"/>
                  </a:moveTo>
                  <a:lnTo>
                    <a:pt x="0" y="31"/>
                  </a:lnTo>
                  <a:lnTo>
                    <a:pt x="132" y="0"/>
                  </a:lnTo>
                  <a:lnTo>
                    <a:pt x="137" y="26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4" name="Freeform 385"/>
            <p:cNvSpPr>
              <a:spLocks/>
            </p:cNvSpPr>
            <p:nvPr/>
          </p:nvSpPr>
          <p:spPr bwMode="gray">
            <a:xfrm>
              <a:off x="6005513" y="-3305176"/>
              <a:ext cx="217488" cy="168275"/>
            </a:xfrm>
            <a:custGeom>
              <a:avLst/>
              <a:gdLst>
                <a:gd name="T0" fmla="*/ 54 w 137"/>
                <a:gd name="T1" fmla="*/ 106 h 106"/>
                <a:gd name="T2" fmla="*/ 31 w 137"/>
                <a:gd name="T3" fmla="*/ 106 h 106"/>
                <a:gd name="T4" fmla="*/ 31 w 137"/>
                <a:gd name="T5" fmla="*/ 71 h 106"/>
                <a:gd name="T6" fmla="*/ 5 w 137"/>
                <a:gd name="T7" fmla="*/ 52 h 106"/>
                <a:gd name="T8" fmla="*/ 0 w 137"/>
                <a:gd name="T9" fmla="*/ 31 h 106"/>
                <a:gd name="T10" fmla="*/ 132 w 137"/>
                <a:gd name="T11" fmla="*/ 0 h 106"/>
                <a:gd name="T12" fmla="*/ 137 w 137"/>
                <a:gd name="T13" fmla="*/ 24 h 106"/>
                <a:gd name="T14" fmla="*/ 36 w 137"/>
                <a:gd name="T15" fmla="*/ 47 h 106"/>
                <a:gd name="T16" fmla="*/ 54 w 137"/>
                <a:gd name="T17" fmla="*/ 61 h 106"/>
                <a:gd name="T18" fmla="*/ 54 w 137"/>
                <a:gd name="T1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06">
                  <a:moveTo>
                    <a:pt x="54" y="106"/>
                  </a:moveTo>
                  <a:lnTo>
                    <a:pt x="31" y="106"/>
                  </a:lnTo>
                  <a:lnTo>
                    <a:pt x="31" y="71"/>
                  </a:lnTo>
                  <a:lnTo>
                    <a:pt x="5" y="52"/>
                  </a:lnTo>
                  <a:lnTo>
                    <a:pt x="0" y="31"/>
                  </a:lnTo>
                  <a:lnTo>
                    <a:pt x="132" y="0"/>
                  </a:lnTo>
                  <a:lnTo>
                    <a:pt x="137" y="24"/>
                  </a:lnTo>
                  <a:lnTo>
                    <a:pt x="36" y="47"/>
                  </a:lnTo>
                  <a:lnTo>
                    <a:pt x="54" y="61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5" name="Freeform 386"/>
            <p:cNvSpPr>
              <a:spLocks/>
            </p:cNvSpPr>
            <p:nvPr/>
          </p:nvSpPr>
          <p:spPr bwMode="gray">
            <a:xfrm>
              <a:off x="6121400" y="-3241676"/>
              <a:ext cx="98425" cy="104775"/>
            </a:xfrm>
            <a:custGeom>
              <a:avLst/>
              <a:gdLst>
                <a:gd name="T0" fmla="*/ 26 w 62"/>
                <a:gd name="T1" fmla="*/ 66 h 66"/>
                <a:gd name="T2" fmla="*/ 0 w 62"/>
                <a:gd name="T3" fmla="*/ 66 h 66"/>
                <a:gd name="T4" fmla="*/ 0 w 62"/>
                <a:gd name="T5" fmla="*/ 12 h 66"/>
                <a:gd name="T6" fmla="*/ 57 w 62"/>
                <a:gd name="T7" fmla="*/ 0 h 66"/>
                <a:gd name="T8" fmla="*/ 62 w 62"/>
                <a:gd name="T9" fmla="*/ 24 h 66"/>
                <a:gd name="T10" fmla="*/ 26 w 62"/>
                <a:gd name="T11" fmla="*/ 33 h 66"/>
                <a:gd name="T12" fmla="*/ 26 w 62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6">
                  <a:moveTo>
                    <a:pt x="26" y="66"/>
                  </a:moveTo>
                  <a:lnTo>
                    <a:pt x="0" y="66"/>
                  </a:lnTo>
                  <a:lnTo>
                    <a:pt x="0" y="12"/>
                  </a:lnTo>
                  <a:lnTo>
                    <a:pt x="57" y="0"/>
                  </a:lnTo>
                  <a:lnTo>
                    <a:pt x="62" y="24"/>
                  </a:lnTo>
                  <a:lnTo>
                    <a:pt x="26" y="33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6" name="Freeform 387"/>
            <p:cNvSpPr>
              <a:spLocks/>
            </p:cNvSpPr>
            <p:nvPr/>
          </p:nvSpPr>
          <p:spPr bwMode="gray">
            <a:xfrm>
              <a:off x="6043613" y="-3125788"/>
              <a:ext cx="130175" cy="82550"/>
            </a:xfrm>
            <a:custGeom>
              <a:avLst/>
              <a:gdLst>
                <a:gd name="T0" fmla="*/ 0 w 35"/>
                <a:gd name="T1" fmla="*/ 0 h 22"/>
                <a:gd name="T2" fmla="*/ 0 w 35"/>
                <a:gd name="T3" fmla="*/ 10 h 22"/>
                <a:gd name="T4" fmla="*/ 6 w 35"/>
                <a:gd name="T5" fmla="*/ 10 h 22"/>
                <a:gd name="T6" fmla="*/ 18 w 35"/>
                <a:gd name="T7" fmla="*/ 22 h 22"/>
                <a:gd name="T8" fmla="*/ 29 w 35"/>
                <a:gd name="T9" fmla="*/ 10 h 22"/>
                <a:gd name="T10" fmla="*/ 35 w 35"/>
                <a:gd name="T11" fmla="*/ 10 h 22"/>
                <a:gd name="T12" fmla="*/ 35 w 35"/>
                <a:gd name="T13" fmla="*/ 0 h 22"/>
                <a:gd name="T14" fmla="*/ 0 w 3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2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7"/>
                    <a:pt x="11" y="22"/>
                    <a:pt x="18" y="22"/>
                  </a:cubicBezTo>
                  <a:cubicBezTo>
                    <a:pt x="24" y="22"/>
                    <a:pt x="29" y="17"/>
                    <a:pt x="29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7" name="Rectangle 388"/>
            <p:cNvSpPr>
              <a:spLocks noChangeArrowheads="1"/>
            </p:cNvSpPr>
            <p:nvPr/>
          </p:nvSpPr>
          <p:spPr bwMode="gray">
            <a:xfrm>
              <a:off x="6583363" y="-3143251"/>
              <a:ext cx="112713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8" name="Rectangle 389"/>
            <p:cNvSpPr>
              <a:spLocks noChangeArrowheads="1"/>
            </p:cNvSpPr>
            <p:nvPr/>
          </p:nvSpPr>
          <p:spPr bwMode="gray">
            <a:xfrm>
              <a:off x="7037388" y="-3143251"/>
              <a:ext cx="112713" cy="25400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9" name="Freeform 390"/>
            <p:cNvSpPr>
              <a:spLocks/>
            </p:cNvSpPr>
            <p:nvPr/>
          </p:nvSpPr>
          <p:spPr bwMode="gray">
            <a:xfrm>
              <a:off x="6996113" y="-3332163"/>
              <a:ext cx="96838" cy="101600"/>
            </a:xfrm>
            <a:custGeom>
              <a:avLst/>
              <a:gdLst>
                <a:gd name="T0" fmla="*/ 0 w 61"/>
                <a:gd name="T1" fmla="*/ 52 h 64"/>
                <a:gd name="T2" fmla="*/ 52 w 61"/>
                <a:gd name="T3" fmla="*/ 0 h 64"/>
                <a:gd name="T4" fmla="*/ 61 w 61"/>
                <a:gd name="T5" fmla="*/ 12 h 64"/>
                <a:gd name="T6" fmla="*/ 9 w 61"/>
                <a:gd name="T7" fmla="*/ 64 h 64"/>
                <a:gd name="T8" fmla="*/ 0 w 61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4">
                  <a:moveTo>
                    <a:pt x="0" y="52"/>
                  </a:moveTo>
                  <a:lnTo>
                    <a:pt x="52" y="0"/>
                  </a:lnTo>
                  <a:lnTo>
                    <a:pt x="61" y="12"/>
                  </a:lnTo>
                  <a:lnTo>
                    <a:pt x="9" y="6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90" name="Freeform 391"/>
            <p:cNvSpPr>
              <a:spLocks/>
            </p:cNvSpPr>
            <p:nvPr/>
          </p:nvSpPr>
          <p:spPr bwMode="gray">
            <a:xfrm>
              <a:off x="6638925" y="-3332163"/>
              <a:ext cx="101600" cy="101600"/>
            </a:xfrm>
            <a:custGeom>
              <a:avLst/>
              <a:gdLst>
                <a:gd name="T0" fmla="*/ 64 w 64"/>
                <a:gd name="T1" fmla="*/ 52 h 64"/>
                <a:gd name="T2" fmla="*/ 12 w 64"/>
                <a:gd name="T3" fmla="*/ 0 h 64"/>
                <a:gd name="T4" fmla="*/ 0 w 64"/>
                <a:gd name="T5" fmla="*/ 12 h 64"/>
                <a:gd name="T6" fmla="*/ 52 w 64"/>
                <a:gd name="T7" fmla="*/ 64 h 64"/>
                <a:gd name="T8" fmla="*/ 64 w 64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4" y="5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52" y="64"/>
                  </a:lnTo>
                  <a:lnTo>
                    <a:pt x="64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91" name="Rectangle 392"/>
            <p:cNvSpPr>
              <a:spLocks noChangeArrowheads="1"/>
            </p:cNvSpPr>
            <p:nvPr/>
          </p:nvSpPr>
          <p:spPr bwMode="gray">
            <a:xfrm>
              <a:off x="6853238" y="-3429001"/>
              <a:ext cx="26988" cy="115888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92" name="Freeform 393"/>
            <p:cNvSpPr>
              <a:spLocks/>
            </p:cNvSpPr>
            <p:nvPr/>
          </p:nvSpPr>
          <p:spPr bwMode="gray">
            <a:xfrm>
              <a:off x="6762750" y="-3230563"/>
              <a:ext cx="123825" cy="82550"/>
            </a:xfrm>
            <a:custGeom>
              <a:avLst/>
              <a:gdLst>
                <a:gd name="T0" fmla="*/ 7 w 78"/>
                <a:gd name="T1" fmla="*/ 52 h 52"/>
                <a:gd name="T2" fmla="*/ 0 w 78"/>
                <a:gd name="T3" fmla="*/ 26 h 52"/>
                <a:gd name="T4" fmla="*/ 52 w 78"/>
                <a:gd name="T5" fmla="*/ 14 h 52"/>
                <a:gd name="T6" fmla="*/ 52 w 78"/>
                <a:gd name="T7" fmla="*/ 0 h 52"/>
                <a:gd name="T8" fmla="*/ 78 w 78"/>
                <a:gd name="T9" fmla="*/ 0 h 52"/>
                <a:gd name="T10" fmla="*/ 78 w 78"/>
                <a:gd name="T11" fmla="*/ 33 h 52"/>
                <a:gd name="T12" fmla="*/ 7 w 7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52">
                  <a:moveTo>
                    <a:pt x="7" y="52"/>
                  </a:moveTo>
                  <a:lnTo>
                    <a:pt x="0" y="26"/>
                  </a:lnTo>
                  <a:lnTo>
                    <a:pt x="52" y="14"/>
                  </a:lnTo>
                  <a:lnTo>
                    <a:pt x="52" y="0"/>
                  </a:lnTo>
                  <a:lnTo>
                    <a:pt x="78" y="0"/>
                  </a:lnTo>
                  <a:lnTo>
                    <a:pt x="78" y="33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93" name="Freeform 394"/>
            <p:cNvSpPr>
              <a:spLocks/>
            </p:cNvSpPr>
            <p:nvPr/>
          </p:nvSpPr>
          <p:spPr bwMode="gray">
            <a:xfrm>
              <a:off x="6762750" y="-3181351"/>
              <a:ext cx="222250" cy="90488"/>
            </a:xfrm>
            <a:custGeom>
              <a:avLst/>
              <a:gdLst>
                <a:gd name="T0" fmla="*/ 7 w 140"/>
                <a:gd name="T1" fmla="*/ 57 h 57"/>
                <a:gd name="T2" fmla="*/ 0 w 140"/>
                <a:gd name="T3" fmla="*/ 31 h 57"/>
                <a:gd name="T4" fmla="*/ 133 w 140"/>
                <a:gd name="T5" fmla="*/ 0 h 57"/>
                <a:gd name="T6" fmla="*/ 140 w 140"/>
                <a:gd name="T7" fmla="*/ 26 h 57"/>
                <a:gd name="T8" fmla="*/ 7 w 14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7">
                  <a:moveTo>
                    <a:pt x="7" y="57"/>
                  </a:moveTo>
                  <a:lnTo>
                    <a:pt x="0" y="31"/>
                  </a:lnTo>
                  <a:lnTo>
                    <a:pt x="133" y="0"/>
                  </a:lnTo>
                  <a:lnTo>
                    <a:pt x="140" y="26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94" name="Freeform 395"/>
            <p:cNvSpPr>
              <a:spLocks/>
            </p:cNvSpPr>
            <p:nvPr/>
          </p:nvSpPr>
          <p:spPr bwMode="gray">
            <a:xfrm>
              <a:off x="6762750" y="-3121026"/>
              <a:ext cx="222250" cy="168275"/>
            </a:xfrm>
            <a:custGeom>
              <a:avLst/>
              <a:gdLst>
                <a:gd name="T0" fmla="*/ 57 w 140"/>
                <a:gd name="T1" fmla="*/ 106 h 106"/>
                <a:gd name="T2" fmla="*/ 31 w 140"/>
                <a:gd name="T3" fmla="*/ 106 h 106"/>
                <a:gd name="T4" fmla="*/ 31 w 140"/>
                <a:gd name="T5" fmla="*/ 73 h 106"/>
                <a:gd name="T6" fmla="*/ 7 w 140"/>
                <a:gd name="T7" fmla="*/ 54 h 106"/>
                <a:gd name="T8" fmla="*/ 0 w 140"/>
                <a:gd name="T9" fmla="*/ 30 h 106"/>
                <a:gd name="T10" fmla="*/ 133 w 140"/>
                <a:gd name="T11" fmla="*/ 0 h 106"/>
                <a:gd name="T12" fmla="*/ 140 w 140"/>
                <a:gd name="T13" fmla="*/ 26 h 106"/>
                <a:gd name="T14" fmla="*/ 36 w 140"/>
                <a:gd name="T15" fmla="*/ 49 h 106"/>
                <a:gd name="T16" fmla="*/ 57 w 140"/>
                <a:gd name="T17" fmla="*/ 64 h 106"/>
                <a:gd name="T18" fmla="*/ 57 w 140"/>
                <a:gd name="T1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57" y="106"/>
                  </a:moveTo>
                  <a:lnTo>
                    <a:pt x="31" y="106"/>
                  </a:lnTo>
                  <a:lnTo>
                    <a:pt x="31" y="73"/>
                  </a:lnTo>
                  <a:lnTo>
                    <a:pt x="7" y="54"/>
                  </a:lnTo>
                  <a:lnTo>
                    <a:pt x="0" y="30"/>
                  </a:lnTo>
                  <a:lnTo>
                    <a:pt x="133" y="0"/>
                  </a:lnTo>
                  <a:lnTo>
                    <a:pt x="140" y="26"/>
                  </a:lnTo>
                  <a:lnTo>
                    <a:pt x="36" y="49"/>
                  </a:lnTo>
                  <a:lnTo>
                    <a:pt x="57" y="64"/>
                  </a:lnTo>
                  <a:lnTo>
                    <a:pt x="57" y="10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95" name="Freeform 396"/>
            <p:cNvSpPr>
              <a:spLocks/>
            </p:cNvSpPr>
            <p:nvPr/>
          </p:nvSpPr>
          <p:spPr bwMode="gray">
            <a:xfrm>
              <a:off x="6883400" y="-3057526"/>
              <a:ext cx="96838" cy="104775"/>
            </a:xfrm>
            <a:custGeom>
              <a:avLst/>
              <a:gdLst>
                <a:gd name="T0" fmla="*/ 26 w 61"/>
                <a:gd name="T1" fmla="*/ 66 h 66"/>
                <a:gd name="T2" fmla="*/ 0 w 61"/>
                <a:gd name="T3" fmla="*/ 66 h 66"/>
                <a:gd name="T4" fmla="*/ 0 w 61"/>
                <a:gd name="T5" fmla="*/ 12 h 66"/>
                <a:gd name="T6" fmla="*/ 54 w 61"/>
                <a:gd name="T7" fmla="*/ 0 h 66"/>
                <a:gd name="T8" fmla="*/ 61 w 61"/>
                <a:gd name="T9" fmla="*/ 26 h 66"/>
                <a:gd name="T10" fmla="*/ 26 w 61"/>
                <a:gd name="T11" fmla="*/ 33 h 66"/>
                <a:gd name="T12" fmla="*/ 26 w 6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6">
                  <a:moveTo>
                    <a:pt x="26" y="66"/>
                  </a:moveTo>
                  <a:lnTo>
                    <a:pt x="0" y="66"/>
                  </a:lnTo>
                  <a:lnTo>
                    <a:pt x="0" y="12"/>
                  </a:lnTo>
                  <a:lnTo>
                    <a:pt x="54" y="0"/>
                  </a:lnTo>
                  <a:lnTo>
                    <a:pt x="61" y="26"/>
                  </a:lnTo>
                  <a:lnTo>
                    <a:pt x="26" y="33"/>
                  </a:lnTo>
                  <a:lnTo>
                    <a:pt x="26" y="66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96" name="Freeform 397"/>
            <p:cNvSpPr>
              <a:spLocks/>
            </p:cNvSpPr>
            <p:nvPr/>
          </p:nvSpPr>
          <p:spPr bwMode="gray">
            <a:xfrm>
              <a:off x="6804025" y="-2941638"/>
              <a:ext cx="128588" cy="85725"/>
            </a:xfrm>
            <a:custGeom>
              <a:avLst/>
              <a:gdLst>
                <a:gd name="T0" fmla="*/ 0 w 34"/>
                <a:gd name="T1" fmla="*/ 0 h 23"/>
                <a:gd name="T2" fmla="*/ 0 w 34"/>
                <a:gd name="T3" fmla="*/ 11 h 23"/>
                <a:gd name="T4" fmla="*/ 5 w 34"/>
                <a:gd name="T5" fmla="*/ 11 h 23"/>
                <a:gd name="T6" fmla="*/ 17 w 34"/>
                <a:gd name="T7" fmla="*/ 23 h 23"/>
                <a:gd name="T8" fmla="*/ 29 w 34"/>
                <a:gd name="T9" fmla="*/ 11 h 23"/>
                <a:gd name="T10" fmla="*/ 34 w 34"/>
                <a:gd name="T11" fmla="*/ 11 h 23"/>
                <a:gd name="T12" fmla="*/ 34 w 34"/>
                <a:gd name="T13" fmla="*/ 0 h 23"/>
                <a:gd name="T14" fmla="*/ 0 w 3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3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7"/>
                    <a:pt x="11" y="23"/>
                    <a:pt x="17" y="23"/>
                  </a:cubicBezTo>
                  <a:cubicBezTo>
                    <a:pt x="23" y="23"/>
                    <a:pt x="29" y="17"/>
                    <a:pt x="29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09" name="Textplatzhalter 9"/>
          <p:cNvSpPr>
            <a:spLocks noGrp="1"/>
          </p:cNvSpPr>
          <p:nvPr>
            <p:ph type="body" idx="28"/>
          </p:nvPr>
        </p:nvSpPr>
        <p:spPr bwMode="gray">
          <a:xfrm>
            <a:off x="6419648" y="5251739"/>
            <a:ext cx="5411504" cy="2005125"/>
          </a:xfrm>
          <a:solidFill>
            <a:schemeClr val="tx2"/>
          </a:solidFill>
        </p:spPr>
        <p:txBody>
          <a:bodyPr lIns="0" tIns="128570" rIns="0"/>
          <a:lstStyle/>
          <a:p>
            <a:pPr algn="ctr">
              <a:lnSpc>
                <a:spcPct val="80000"/>
              </a:lnSpc>
            </a:pPr>
            <a:r>
              <a:rPr lang="en-US" sz="5700" u="sng" dirty="0">
                <a:solidFill>
                  <a:schemeClr val="bg2"/>
                </a:solidFill>
                <a:latin typeface="+mn-lt"/>
              </a:rPr>
              <a:t>7+1 </a:t>
            </a:r>
            <a:r>
              <a:rPr lang="ru-RU" sz="5700" u="sng" dirty="0">
                <a:solidFill>
                  <a:schemeClr val="bg2"/>
                </a:solidFill>
                <a:latin typeface="+mn-lt"/>
              </a:rPr>
              <a:t>видов</a:t>
            </a:r>
            <a:r>
              <a:rPr lang="en-US" sz="5700" u="sng" dirty="0">
                <a:solidFill>
                  <a:schemeClr val="bg2"/>
                </a:solidFill>
                <a:latin typeface="+mn-lt"/>
              </a:rPr>
              <a:t/>
            </a:r>
            <a:br>
              <a:rPr lang="en-US" sz="5700" u="sng" dirty="0">
                <a:solidFill>
                  <a:schemeClr val="bg2"/>
                </a:solidFill>
                <a:latin typeface="+mn-lt"/>
              </a:rPr>
            </a:br>
            <a:r>
              <a:rPr lang="ru-RU" sz="7900" dirty="0">
                <a:solidFill>
                  <a:schemeClr val="bg2"/>
                </a:solidFill>
                <a:latin typeface="Bebas Neue" panose="020B0506020202020201" pitchFamily="34" charset="0"/>
              </a:rPr>
              <a:t>ПОТЕРЬ</a:t>
            </a:r>
            <a:endParaRPr lang="en-US" sz="7900" dirty="0">
              <a:solidFill>
                <a:schemeClr val="bg2"/>
              </a:solidFill>
              <a:latin typeface="Bebas Neue" panose="020B0506020202020201" pitchFamily="34" charset="0"/>
            </a:endParaRPr>
          </a:p>
        </p:txBody>
      </p:sp>
      <p:sp>
        <p:nvSpPr>
          <p:cNvPr id="1105" name="Subtitle"/>
          <p:cNvSpPr>
            <a:spLocks noGrp="1"/>
          </p:cNvSpPr>
          <p:nvPr>
            <p:ph type="body" sz="quarter" idx="13"/>
          </p:nvPr>
        </p:nvSpPr>
        <p:spPr bwMode="gray">
          <a:xfrm>
            <a:off x="270370" y="723900"/>
            <a:ext cx="16704000" cy="810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5. </a:t>
            </a:r>
            <a:r>
              <a:rPr lang="ru-RU" b="1" dirty="0">
                <a:solidFill>
                  <a:schemeClr val="tx1"/>
                </a:solidFill>
              </a:rPr>
              <a:t>Минимизация потерь </a:t>
            </a:r>
            <a:r>
              <a:rPr lang="ru-RU" b="1" dirty="0">
                <a:solidFill>
                  <a:schemeClr val="tx1"/>
                </a:solidFill>
              </a:rPr>
              <a:t>медицинской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организации: применение инструментов и методов бережливого производства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499" y="-449124"/>
            <a:ext cx="4688168" cy="14566424"/>
            <a:chOff x="0" y="0"/>
            <a:chExt cx="1592671" cy="49485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2671" cy="4948527"/>
            </a:xfrm>
            <a:custGeom>
              <a:avLst/>
              <a:gdLst/>
              <a:ahLst/>
              <a:cxnLst/>
              <a:rect l="l" t="t" r="r" b="b"/>
              <a:pathLst>
                <a:path w="1592671" h="4948527">
                  <a:moveTo>
                    <a:pt x="0" y="0"/>
                  </a:moveTo>
                  <a:lnTo>
                    <a:pt x="1592671" y="0"/>
                  </a:lnTo>
                  <a:lnTo>
                    <a:pt x="1592671" y="4948527"/>
                  </a:lnTo>
                  <a:lnTo>
                    <a:pt x="0" y="4948527"/>
                  </a:lnTo>
                  <a:close/>
                </a:path>
              </a:pathLst>
            </a:custGeom>
            <a:solidFill>
              <a:srgbClr val="F7F8F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393764"/>
            <a:ext cx="4040914" cy="13050929"/>
            <a:chOff x="0" y="0"/>
            <a:chExt cx="5387886" cy="1740123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t="669" b="18518"/>
            <a:stretch>
              <a:fillRect/>
            </a:stretch>
          </p:blipFill>
          <p:spPr>
            <a:xfrm>
              <a:off x="0" y="0"/>
              <a:ext cx="5387886" cy="422125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</a:blip>
            <a:srcRect t="11433" b="11433"/>
            <a:stretch>
              <a:fillRect/>
            </a:stretch>
          </p:blipFill>
          <p:spPr>
            <a:xfrm>
              <a:off x="0" y="4393328"/>
              <a:ext cx="5387886" cy="422125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alphaModFix amt="80000"/>
            </a:blip>
            <a:srcRect l="18090" r="18090"/>
            <a:stretch>
              <a:fillRect/>
            </a:stretch>
          </p:blipFill>
          <p:spPr>
            <a:xfrm>
              <a:off x="0" y="8786656"/>
              <a:ext cx="5387886" cy="422125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 amt="80000"/>
            </a:blip>
            <a:srcRect l="35238" t="20323" r="35238" b="20323"/>
            <a:stretch>
              <a:fillRect/>
            </a:stretch>
          </p:blipFill>
          <p:spPr>
            <a:xfrm>
              <a:off x="0" y="13179984"/>
              <a:ext cx="5387886" cy="4221255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t="15891" r="26202" b="37754"/>
          <a:stretch>
            <a:fillRect/>
          </a:stretch>
        </p:blipFill>
        <p:spPr>
          <a:xfrm>
            <a:off x="12590589" y="276253"/>
            <a:ext cx="5357196" cy="227973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706233" y="3582526"/>
            <a:ext cx="13811793" cy="54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38"/>
              </a:lnSpc>
            </a:pPr>
            <a:r>
              <a:rPr lang="en-US" sz="8990" b="1" dirty="0">
                <a:solidFill>
                  <a:srgbClr val="FFFFFF"/>
                </a:solidFill>
                <a:latin typeface="Crave Sans Bold"/>
              </a:rPr>
              <a:t>АНТИКРИЗИСНЫЙ</a:t>
            </a:r>
          </a:p>
          <a:p>
            <a:pPr algn="ctr">
              <a:lnSpc>
                <a:spcPts val="10338"/>
              </a:lnSpc>
            </a:pPr>
            <a:r>
              <a:rPr lang="en-US" sz="8990" b="1" dirty="0">
                <a:solidFill>
                  <a:srgbClr val="FFFFFF"/>
                </a:solidFill>
                <a:latin typeface="Crave Sans Bold"/>
              </a:rPr>
              <a:t> ПЛАН </a:t>
            </a:r>
            <a:r>
              <a:rPr lang="en-US" sz="8990" b="1" dirty="0" smtClean="0">
                <a:solidFill>
                  <a:srgbClr val="FFFFFF"/>
                </a:solidFill>
                <a:latin typeface="Crave Sans Bold"/>
              </a:rPr>
              <a:t>2022</a:t>
            </a:r>
            <a:endParaRPr lang="ru-RU" sz="8990" b="1" dirty="0" smtClean="0">
              <a:solidFill>
                <a:srgbClr val="FFFFFF"/>
              </a:solidFill>
              <a:latin typeface="Crave Sans Bold"/>
            </a:endParaRPr>
          </a:p>
          <a:p>
            <a:pPr algn="ctr">
              <a:lnSpc>
                <a:spcPts val="10338"/>
              </a:lnSpc>
            </a:pPr>
            <a:r>
              <a:rPr lang="ru-RU" sz="3600" b="1" dirty="0" smtClean="0">
                <a:solidFill>
                  <a:srgbClr val="FFFFFF"/>
                </a:solidFill>
                <a:latin typeface="Crave Sans Bold"/>
              </a:rPr>
              <a:t>Принципиальные направления</a:t>
            </a:r>
            <a:endParaRPr lang="en-US" sz="3600" b="1" dirty="0">
              <a:solidFill>
                <a:srgbClr val="FFFFFF"/>
              </a:solidFill>
              <a:latin typeface="Crave Sans Bold"/>
            </a:endParaRPr>
          </a:p>
          <a:p>
            <a:pPr algn="ctr">
              <a:lnSpc>
                <a:spcPts val="5059"/>
              </a:lnSpc>
            </a:pPr>
            <a:endParaRPr lang="en-US" sz="8990" b="1" dirty="0">
              <a:solidFill>
                <a:srgbClr val="FFFFFF"/>
              </a:solidFill>
              <a:latin typeface="Crave Sans Bold"/>
            </a:endParaRPr>
          </a:p>
          <a:p>
            <a:pPr algn="ctr">
              <a:lnSpc>
                <a:spcPts val="3220"/>
              </a:lnSpc>
            </a:pPr>
            <a:r>
              <a:rPr lang="en-US" sz="2800" b="1" dirty="0">
                <a:solidFill>
                  <a:srgbClr val="FFFFFF"/>
                </a:solidFill>
                <a:latin typeface="Crave Sans Bold"/>
              </a:rPr>
              <a:t> </a:t>
            </a:r>
          </a:p>
          <a:p>
            <a:pPr algn="ctr">
              <a:lnSpc>
                <a:spcPts val="3220"/>
              </a:lnSpc>
            </a:pPr>
            <a:endParaRPr lang="en-US" sz="2800" b="1" dirty="0">
              <a:solidFill>
                <a:srgbClr val="FFFFFF"/>
              </a:solidFill>
              <a:latin typeface="Crave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32153" y="9267825"/>
            <a:ext cx="11559953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499">
                <a:solidFill>
                  <a:srgbClr val="FFFFFF"/>
                </a:solidFill>
                <a:latin typeface="Crave Sans"/>
              </a:rPr>
              <a:t>Иркутск | 16.03.2022 г.</a:t>
            </a:r>
          </a:p>
        </p:txBody>
      </p:sp>
    </p:spTree>
    <p:extLst>
      <p:ext uri="{BB962C8B-B14F-4D97-AF65-F5344CB8AC3E}">
        <p14:creationId xmlns:p14="http://schemas.microsoft.com/office/powerpoint/2010/main" val="42514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6879201" cy="0"/>
          </a:xfrm>
          <a:prstGeom prst="line">
            <a:avLst/>
          </a:prstGeom>
          <a:ln w="9525" cap="rnd">
            <a:solidFill>
              <a:srgbClr val="2D51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0679" y="9464881"/>
            <a:ext cx="2045509" cy="606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85913" y="2063126"/>
            <a:ext cx="778183" cy="7781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25987" y="2063126"/>
            <a:ext cx="741128" cy="7411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65817" y="2026071"/>
            <a:ext cx="778183" cy="7781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14440" y="5456968"/>
            <a:ext cx="2860012" cy="29408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752741" y="5456968"/>
            <a:ext cx="1807770" cy="12792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707526" y="5144953"/>
            <a:ext cx="2653763" cy="2857350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205483" y="3267677"/>
            <a:ext cx="5657850" cy="5657850"/>
            <a:chOff x="0" y="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DF1E13">
                <a:alpha val="32941"/>
              </a:srgbClr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037647">
            <a:off x="15408902" y="7571415"/>
            <a:ext cx="699325" cy="533235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91976" y="3267677"/>
            <a:ext cx="5657850" cy="5657850"/>
            <a:chOff x="0" y="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C0DD">
                <a:alpha val="71765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909394" y="5344306"/>
            <a:ext cx="3023013" cy="30535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5904017" y="7495611"/>
            <a:ext cx="1239913" cy="118721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49042" y="684205"/>
            <a:ext cx="13834944" cy="70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ВОЗМОЖНЫЕ НЕГАТИВНЫЕ СЦЕНАРИИ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49042" y="2107722"/>
            <a:ext cx="1092143" cy="70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68369" y="2052140"/>
            <a:ext cx="1092143" cy="70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07526" y="2082176"/>
            <a:ext cx="1092143" cy="70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24115" y="3742857"/>
            <a:ext cx="4301780" cy="1402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Финансовый кризис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395171" y="4090492"/>
            <a:ext cx="5468162" cy="70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Ракетный удар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67318" y="3742857"/>
            <a:ext cx="3575182" cy="1402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Военный госпиталь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481428" y="8280550"/>
            <a:ext cx="3504212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999" dirty="0" err="1">
                <a:solidFill>
                  <a:srgbClr val="DF1E13"/>
                </a:solidFill>
                <a:latin typeface="Crave Sans Bold"/>
              </a:rPr>
              <a:t>Неуправляемые</a:t>
            </a:r>
            <a:r>
              <a:rPr lang="en-US" sz="2999" dirty="0">
                <a:solidFill>
                  <a:srgbClr val="DF1E13"/>
                </a:solidFill>
                <a:latin typeface="Crave Sans Bold"/>
              </a:rPr>
              <a:t> </a:t>
            </a:r>
            <a:r>
              <a:rPr lang="en-US" sz="2999" dirty="0" err="1">
                <a:solidFill>
                  <a:srgbClr val="DF1E13"/>
                </a:solidFill>
                <a:latin typeface="Crave Sans Bold"/>
              </a:rPr>
              <a:t>риски</a:t>
            </a:r>
            <a:endParaRPr lang="en-US" sz="2999" dirty="0">
              <a:solidFill>
                <a:srgbClr val="DF1E13"/>
              </a:solidFill>
              <a:latin typeface="Crave Sa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803692" y="8670925"/>
            <a:ext cx="4340308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999">
                <a:solidFill>
                  <a:srgbClr val="FFC0DD"/>
                </a:solidFill>
                <a:latin typeface="Crave Sans Bold"/>
              </a:rPr>
              <a:t>подробнее риски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544789" y="9606761"/>
            <a:ext cx="7014470" cy="33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5"/>
              </a:lnSpc>
            </a:pPr>
            <a:r>
              <a:rPr lang="en-US" sz="2248">
                <a:solidFill>
                  <a:srgbClr val="000000"/>
                </a:solidFill>
                <a:latin typeface="Crave Sans"/>
              </a:rPr>
              <a:t>Антикризисный</a:t>
            </a:r>
            <a:r>
              <a:rPr lang="en-US" sz="2248">
                <a:solidFill>
                  <a:srgbClr val="000000"/>
                </a:solidFill>
                <a:latin typeface="Arimo"/>
              </a:rPr>
              <a:t> план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6879201" cy="0"/>
          </a:xfrm>
          <a:prstGeom prst="line">
            <a:avLst/>
          </a:prstGeom>
          <a:ln w="9525" cap="rnd">
            <a:solidFill>
              <a:srgbClr val="2D51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0679" y="9464881"/>
            <a:ext cx="2045509" cy="606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68733" y="2503222"/>
            <a:ext cx="452617" cy="452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81328" y="3681476"/>
            <a:ext cx="452617" cy="4526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81328" y="4591599"/>
            <a:ext cx="452617" cy="4526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68733" y="5633577"/>
            <a:ext cx="452617" cy="452617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5400000">
            <a:off x="3863431" y="4186843"/>
            <a:ext cx="4531719" cy="0"/>
          </a:xfrm>
          <a:prstGeom prst="line">
            <a:avLst/>
          </a:prstGeom>
          <a:ln w="47625" cap="rnd">
            <a:solidFill>
              <a:srgbClr val="0B0F7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702023" y="3715037"/>
            <a:ext cx="479305" cy="43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8"/>
              </a:lnSpc>
            </a:pPr>
            <a:r>
              <a:rPr lang="en-US" sz="3033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2023" y="4610649"/>
            <a:ext cx="479305" cy="43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8"/>
              </a:lnSpc>
            </a:pPr>
            <a:r>
              <a:rPr lang="en-US" sz="3033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44789" y="9606761"/>
            <a:ext cx="7014470" cy="33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5"/>
              </a:lnSpc>
            </a:pPr>
            <a:r>
              <a:rPr lang="en-US" sz="2248">
                <a:solidFill>
                  <a:srgbClr val="000000"/>
                </a:solidFill>
                <a:latin typeface="Crave Sans"/>
              </a:rPr>
              <a:t>Антикризисный</a:t>
            </a:r>
            <a:r>
              <a:rPr lang="en-US" sz="2248">
                <a:solidFill>
                  <a:srgbClr val="000000"/>
                </a:solidFill>
                <a:latin typeface="Arimo"/>
              </a:rPr>
              <a:t> план 2022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22698" y="894327"/>
            <a:ext cx="10500032" cy="61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7"/>
              </a:lnSpc>
            </a:pPr>
            <a:r>
              <a:rPr lang="en-US" sz="4111">
                <a:solidFill>
                  <a:srgbClr val="0B0F7B"/>
                </a:solidFill>
                <a:latin typeface="Crave Sans Bold"/>
              </a:rPr>
              <a:t>ГРУППА 1. УПРАВЛЕНЧЕСКИЕ РИСКИ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79169" y="2483726"/>
            <a:ext cx="11604031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59"/>
              </a:lnSpc>
            </a:pPr>
            <a:r>
              <a:rPr lang="en-US" sz="3181" dirty="0">
                <a:solidFill>
                  <a:srgbClr val="0B0F7B"/>
                </a:solidFill>
                <a:latin typeface="Crave Sans"/>
              </a:rPr>
              <a:t>• </a:t>
            </a:r>
            <a:r>
              <a:rPr lang="en-US" sz="3181" dirty="0" err="1" smtClean="0">
                <a:solidFill>
                  <a:srgbClr val="0B0F7B"/>
                </a:solidFill>
                <a:latin typeface="Crave Sans"/>
              </a:rPr>
              <a:t>стагнация</a:t>
            </a:r>
            <a:r>
              <a:rPr lang="ru-RU" sz="3181" dirty="0" smtClean="0">
                <a:solidFill>
                  <a:srgbClr val="0B0F7B"/>
                </a:solidFill>
                <a:latin typeface="Crave Sans"/>
              </a:rPr>
              <a:t>  </a:t>
            </a:r>
            <a:r>
              <a:rPr lang="en-US" sz="3181" dirty="0" smtClean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1" dirty="0">
                <a:solidFill>
                  <a:srgbClr val="0B0F7B"/>
                </a:solidFill>
                <a:latin typeface="Crave Sans"/>
              </a:rPr>
              <a:t>• </a:t>
            </a:r>
            <a:r>
              <a:rPr lang="en-US" sz="3181" dirty="0" err="1">
                <a:solidFill>
                  <a:srgbClr val="0B0F7B"/>
                </a:solidFill>
                <a:latin typeface="Crave Sans"/>
              </a:rPr>
              <a:t>лишение</a:t>
            </a:r>
            <a:r>
              <a:rPr lang="en-US" sz="31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1" dirty="0" err="1">
                <a:solidFill>
                  <a:srgbClr val="0B0F7B"/>
                </a:solidFill>
                <a:latin typeface="Crave Sans"/>
              </a:rPr>
              <a:t>лицензии</a:t>
            </a:r>
            <a:r>
              <a:rPr lang="en-US" sz="3181" dirty="0">
                <a:solidFill>
                  <a:srgbClr val="0B0F7B"/>
                </a:solidFill>
                <a:latin typeface="Crave Sans"/>
              </a:rPr>
              <a:t> • </a:t>
            </a:r>
            <a:r>
              <a:rPr lang="en-US" sz="3181" dirty="0" err="1" smtClean="0">
                <a:solidFill>
                  <a:srgbClr val="0B0F7B"/>
                </a:solidFill>
                <a:latin typeface="Crave Sans"/>
              </a:rPr>
              <a:t>смена</a:t>
            </a:r>
            <a:r>
              <a:rPr lang="en-US" sz="3181" dirty="0" smtClean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1" dirty="0" err="1">
                <a:solidFill>
                  <a:srgbClr val="0B0F7B"/>
                </a:solidFill>
                <a:latin typeface="Crave Sans"/>
              </a:rPr>
              <a:t>руководства</a:t>
            </a:r>
            <a:r>
              <a:rPr lang="en-US" sz="3181" dirty="0">
                <a:solidFill>
                  <a:srgbClr val="0B0F7B"/>
                </a:solidFill>
                <a:latin typeface="Crave Sans"/>
              </a:rPr>
              <a:t> </a:t>
            </a:r>
            <a:endParaRPr lang="ru-RU" sz="3181" dirty="0" smtClean="0">
              <a:solidFill>
                <a:srgbClr val="0B0F7B"/>
              </a:solidFill>
              <a:latin typeface="Crave Sans"/>
            </a:endParaRPr>
          </a:p>
          <a:p>
            <a:pPr>
              <a:lnSpc>
                <a:spcPts val="3659"/>
              </a:lnSpc>
            </a:pPr>
            <a:r>
              <a:rPr lang="en-US" sz="3181" dirty="0" smtClean="0">
                <a:solidFill>
                  <a:srgbClr val="0B0F7B"/>
                </a:solidFill>
                <a:latin typeface="Crave Sans"/>
              </a:rPr>
              <a:t>• </a:t>
            </a:r>
            <a:r>
              <a:rPr lang="en-US" sz="3181" dirty="0" err="1">
                <a:solidFill>
                  <a:srgbClr val="0B0F7B"/>
                </a:solidFill>
                <a:latin typeface="Crave Sans"/>
              </a:rPr>
              <a:t>ухудшение</a:t>
            </a:r>
            <a:r>
              <a:rPr lang="en-US" sz="31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1" dirty="0" err="1" smtClean="0">
                <a:solidFill>
                  <a:srgbClr val="0B0F7B"/>
                </a:solidFill>
                <a:latin typeface="Crave Sans"/>
              </a:rPr>
              <a:t>имиджа</a:t>
            </a:r>
            <a:r>
              <a:rPr lang="ru-RU" sz="31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ru-RU" sz="3181" dirty="0" smtClean="0">
                <a:solidFill>
                  <a:srgbClr val="0B0F7B"/>
                </a:solidFill>
                <a:latin typeface="Crave Sans"/>
              </a:rPr>
              <a:t>           • …….</a:t>
            </a:r>
            <a:endParaRPr lang="en-US" sz="3181" dirty="0">
              <a:solidFill>
                <a:srgbClr val="0B0F7B"/>
              </a:solidFill>
              <a:latin typeface="Crave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9428" y="2522272"/>
            <a:ext cx="479305" cy="43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8"/>
              </a:lnSpc>
            </a:pPr>
            <a:r>
              <a:rPr lang="en-US" sz="3033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11458" y="2483726"/>
            <a:ext cx="3570122" cy="47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68"/>
              </a:lnSpc>
              <a:spcBef>
                <a:spcPct val="0"/>
              </a:spcBef>
            </a:pPr>
            <a:r>
              <a:rPr lang="en-US" sz="3189" u="none">
                <a:solidFill>
                  <a:srgbClr val="0B0F7B"/>
                </a:solidFill>
                <a:latin typeface="Crave Sans Bold"/>
              </a:rPr>
              <a:t>Стратегические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24053" y="3676491"/>
            <a:ext cx="3966345" cy="47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68"/>
              </a:lnSpc>
              <a:spcBef>
                <a:spcPct val="0"/>
              </a:spcBef>
            </a:pPr>
            <a:r>
              <a:rPr lang="en-US" sz="3189">
                <a:solidFill>
                  <a:srgbClr val="0B0F7B"/>
                </a:solidFill>
                <a:latin typeface="Crave Sans Bold"/>
              </a:rPr>
              <a:t>Организационные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79169" y="3680673"/>
            <a:ext cx="11178795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8"/>
              </a:lnSpc>
            </a:pPr>
            <a:r>
              <a:rPr lang="en-US" sz="3189" dirty="0" smtClean="0">
                <a:solidFill>
                  <a:srgbClr val="0B0F7B"/>
                </a:solidFill>
                <a:latin typeface="Crave Sans"/>
              </a:rPr>
              <a:t>•</a:t>
            </a:r>
            <a:r>
              <a:rPr lang="ru-RU" sz="3189" dirty="0" smtClean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9" dirty="0" err="1" smtClean="0">
                <a:solidFill>
                  <a:srgbClr val="0B0F7B"/>
                </a:solidFill>
                <a:latin typeface="Crave Sans"/>
              </a:rPr>
              <a:t>увеличение</a:t>
            </a:r>
            <a:r>
              <a:rPr lang="en-US" sz="3189" dirty="0" smtClean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9" dirty="0" err="1">
                <a:solidFill>
                  <a:srgbClr val="0B0F7B"/>
                </a:solidFill>
                <a:latin typeface="Crave Sans"/>
              </a:rPr>
              <a:t>сроков</a:t>
            </a:r>
            <a:r>
              <a:rPr lang="en-US" sz="3189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9" dirty="0" err="1">
                <a:solidFill>
                  <a:srgbClr val="0B0F7B"/>
                </a:solidFill>
                <a:latin typeface="Crave Sans"/>
              </a:rPr>
              <a:t>оказания</a:t>
            </a:r>
            <a:r>
              <a:rPr lang="en-US" sz="3189" dirty="0">
                <a:solidFill>
                  <a:srgbClr val="0B0F7B"/>
                </a:solidFill>
                <a:latin typeface="Crave Sans"/>
              </a:rPr>
              <a:t> МП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24053" y="4601124"/>
            <a:ext cx="2747345" cy="47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68"/>
              </a:lnSpc>
              <a:spcBef>
                <a:spcPct val="0"/>
              </a:spcBef>
            </a:pPr>
            <a:r>
              <a:rPr lang="en-US" sz="3189">
                <a:solidFill>
                  <a:srgbClr val="0B0F7B"/>
                </a:solidFill>
                <a:latin typeface="Crave Sans Bold"/>
              </a:rPr>
              <a:t>Финансовые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9428" y="5652627"/>
            <a:ext cx="479305" cy="43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8"/>
              </a:lnSpc>
            </a:pPr>
            <a:r>
              <a:rPr lang="en-US" sz="3033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11458" y="5643102"/>
            <a:ext cx="3124162" cy="47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68"/>
              </a:lnSpc>
              <a:spcBef>
                <a:spcPct val="0"/>
              </a:spcBef>
            </a:pPr>
            <a:r>
              <a:rPr lang="en-US" sz="3189">
                <a:solidFill>
                  <a:srgbClr val="0B0F7B"/>
                </a:solidFill>
                <a:latin typeface="Crave Sans Bold"/>
              </a:rPr>
              <a:t>Политические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79169" y="5643102"/>
            <a:ext cx="6360180" cy="47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8"/>
              </a:lnSpc>
            </a:pPr>
            <a:r>
              <a:rPr lang="ru-RU" sz="3200" dirty="0">
                <a:solidFill>
                  <a:srgbClr val="0B0F7B"/>
                </a:solidFill>
                <a:latin typeface="Crave Sans"/>
              </a:rPr>
              <a:t>• </a:t>
            </a:r>
            <a:r>
              <a:rPr lang="en-US" sz="3189" dirty="0" err="1" smtClean="0">
                <a:solidFill>
                  <a:srgbClr val="0B0F7B"/>
                </a:solidFill>
                <a:latin typeface="Crave Sans"/>
              </a:rPr>
              <a:t>терроризм</a:t>
            </a:r>
            <a:r>
              <a:rPr lang="en-US" sz="3189" dirty="0" smtClean="0">
                <a:solidFill>
                  <a:srgbClr val="0B0F7B"/>
                </a:solidFill>
                <a:latin typeface="Crave Sans"/>
              </a:rPr>
              <a:t>  </a:t>
            </a:r>
            <a:r>
              <a:rPr lang="en-US" sz="3189" dirty="0">
                <a:solidFill>
                  <a:srgbClr val="0B0F7B"/>
                </a:solidFill>
                <a:latin typeface="Crave Sans"/>
              </a:rPr>
              <a:t>• </a:t>
            </a:r>
            <a:r>
              <a:rPr lang="en-US" sz="3189" dirty="0" err="1" smtClean="0">
                <a:solidFill>
                  <a:srgbClr val="0B0F7B"/>
                </a:solidFill>
                <a:latin typeface="Crave Sans"/>
              </a:rPr>
              <a:t>вандализм</a:t>
            </a:r>
            <a:r>
              <a:rPr lang="ru-RU" sz="3189" dirty="0" smtClean="0">
                <a:solidFill>
                  <a:srgbClr val="0B0F7B"/>
                </a:solidFill>
                <a:latin typeface="Crave Sans"/>
              </a:rPr>
              <a:t> </a:t>
            </a:r>
            <a:r>
              <a:rPr lang="ru-RU" sz="3200" dirty="0" smtClean="0">
                <a:solidFill>
                  <a:srgbClr val="0B0F7B"/>
                </a:solidFill>
                <a:latin typeface="Crave Sans"/>
              </a:rPr>
              <a:t>• …..</a:t>
            </a:r>
            <a:endParaRPr lang="en-US" sz="3189" dirty="0">
              <a:solidFill>
                <a:srgbClr val="0B0F7B"/>
              </a:solidFill>
              <a:latin typeface="Crave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379169" y="4370381"/>
            <a:ext cx="10880131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8"/>
              </a:lnSpc>
            </a:pPr>
            <a:r>
              <a:rPr lang="ru-RU" sz="3200" dirty="0">
                <a:solidFill>
                  <a:srgbClr val="0B0F7B"/>
                </a:solidFill>
                <a:latin typeface="Crave Sans"/>
              </a:rPr>
              <a:t>• </a:t>
            </a:r>
            <a:r>
              <a:rPr lang="en-US" sz="3189" dirty="0" err="1" smtClean="0">
                <a:solidFill>
                  <a:srgbClr val="0B0F7B"/>
                </a:solidFill>
                <a:latin typeface="Crave Sans"/>
              </a:rPr>
              <a:t>урезание</a:t>
            </a:r>
            <a:r>
              <a:rPr lang="en-US" sz="3189" dirty="0" smtClean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9" dirty="0" err="1">
                <a:solidFill>
                  <a:srgbClr val="0B0F7B"/>
                </a:solidFill>
                <a:latin typeface="Crave Sans"/>
              </a:rPr>
              <a:t>плана</a:t>
            </a:r>
            <a:r>
              <a:rPr lang="en-US" sz="3189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9" dirty="0" smtClean="0">
                <a:solidFill>
                  <a:srgbClr val="0B0F7B"/>
                </a:solidFill>
                <a:latin typeface="Crave Sans"/>
              </a:rPr>
              <a:t>ПФХД</a:t>
            </a:r>
            <a:r>
              <a:rPr lang="ru-RU" sz="3189" dirty="0" smtClean="0">
                <a:solidFill>
                  <a:srgbClr val="0B0F7B"/>
                </a:solidFill>
                <a:latin typeface="Crave Sans"/>
              </a:rPr>
              <a:t>    </a:t>
            </a:r>
            <a:r>
              <a:rPr lang="en-US" sz="3189" dirty="0" smtClean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9" dirty="0">
                <a:solidFill>
                  <a:srgbClr val="0B0F7B"/>
                </a:solidFill>
                <a:latin typeface="Crave Sans"/>
              </a:rPr>
              <a:t>• </a:t>
            </a:r>
            <a:r>
              <a:rPr lang="en-US" sz="3189" dirty="0" err="1">
                <a:solidFill>
                  <a:srgbClr val="0B0F7B"/>
                </a:solidFill>
                <a:latin typeface="Crave Sans"/>
              </a:rPr>
              <a:t>непрохождение</a:t>
            </a:r>
            <a:r>
              <a:rPr lang="en-US" sz="3189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9" dirty="0" err="1">
                <a:solidFill>
                  <a:srgbClr val="0B0F7B"/>
                </a:solidFill>
                <a:latin typeface="Crave Sans"/>
              </a:rPr>
              <a:t>проверок</a:t>
            </a:r>
            <a:r>
              <a:rPr lang="en-US" sz="3189" dirty="0">
                <a:solidFill>
                  <a:srgbClr val="0B0F7B"/>
                </a:solidFill>
                <a:latin typeface="Crave Sans"/>
              </a:rPr>
              <a:t> - </a:t>
            </a:r>
            <a:r>
              <a:rPr lang="en-US" sz="3189" dirty="0" err="1">
                <a:solidFill>
                  <a:srgbClr val="0B0F7B"/>
                </a:solidFill>
                <a:latin typeface="Crave Sans"/>
              </a:rPr>
              <a:t>штрафные</a:t>
            </a:r>
            <a:r>
              <a:rPr lang="en-US" sz="3189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189" dirty="0" err="1">
                <a:solidFill>
                  <a:srgbClr val="0B0F7B"/>
                </a:solidFill>
                <a:latin typeface="Crave Sans"/>
              </a:rPr>
              <a:t>санкции</a:t>
            </a:r>
            <a:endParaRPr lang="en-US" sz="3189" dirty="0">
              <a:solidFill>
                <a:srgbClr val="0B0F7B"/>
              </a:solidFill>
              <a:latin typeface="Crave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373539" y="7417826"/>
            <a:ext cx="10619821" cy="70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en-US" sz="4811" dirty="0">
                <a:solidFill>
                  <a:srgbClr val="DF1E13"/>
                </a:solidFill>
                <a:latin typeface="Crave Sans Bold"/>
              </a:rPr>
              <a:t>А КАКИЕ КОНКРЕТНО РИСКИ ... </a:t>
            </a:r>
            <a:r>
              <a:rPr lang="en-US" sz="4811" u="none" dirty="0">
                <a:solidFill>
                  <a:srgbClr val="DF1E13"/>
                </a:solidFill>
                <a:latin typeface="Crave Sans Bold"/>
              </a:rPr>
              <a:t>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3120" y="446652"/>
            <a:ext cx="4465095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3000">
                <a:solidFill>
                  <a:srgbClr val="737376"/>
                </a:solidFill>
                <a:latin typeface="Crave Sans Italics"/>
              </a:rPr>
              <a:t>Сценарий #1 Финансовый кризис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6879201" cy="0"/>
          </a:xfrm>
          <a:prstGeom prst="line">
            <a:avLst/>
          </a:prstGeom>
          <a:ln w="9525" cap="rnd">
            <a:solidFill>
              <a:srgbClr val="2D51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0679" y="9464881"/>
            <a:ext cx="2045509" cy="606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38708" y="1332477"/>
            <a:ext cx="6249292" cy="35322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94475">
            <a:off x="6966379" y="7545676"/>
            <a:ext cx="1264758" cy="3825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11969" y="593874"/>
            <a:ext cx="12814742" cy="616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7"/>
              </a:lnSpc>
              <a:spcBef>
                <a:spcPct val="0"/>
              </a:spcBef>
            </a:pPr>
            <a:r>
              <a:rPr lang="en-US" sz="4111" u="none">
                <a:solidFill>
                  <a:srgbClr val="0B0F7B"/>
                </a:solidFill>
                <a:latin typeface="Crave Sans Bold"/>
              </a:rPr>
              <a:t>ГРУППА 2. МЕДИЦИНСКИЕ РИСКИ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3125" y="2571132"/>
            <a:ext cx="14508158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6"/>
              </a:lnSpc>
              <a:spcBef>
                <a:spcPct val="0"/>
              </a:spcBef>
            </a:pPr>
            <a:r>
              <a:rPr lang="en-US" sz="2700" u="none">
                <a:solidFill>
                  <a:srgbClr val="0B0F7B"/>
                </a:solidFill>
                <a:latin typeface="Crave Sans"/>
              </a:rPr>
              <a:t>- невыполнение объемов оказания медицинской помощи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1355" y="3291730"/>
            <a:ext cx="14508158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6"/>
              </a:lnSpc>
              <a:spcBef>
                <a:spcPct val="0"/>
              </a:spcBef>
            </a:pPr>
            <a:r>
              <a:rPr lang="en-US" sz="2700" u="none">
                <a:solidFill>
                  <a:srgbClr val="0B0F7B"/>
                </a:solidFill>
                <a:latin typeface="Crave Sans"/>
              </a:rPr>
              <a:t>- неоказание медицинской помощи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5470" y="3964185"/>
            <a:ext cx="14508158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6"/>
              </a:lnSpc>
              <a:spcBef>
                <a:spcPct val="0"/>
              </a:spcBef>
            </a:pPr>
            <a:r>
              <a:rPr lang="en-US" sz="2700" u="none">
                <a:solidFill>
                  <a:srgbClr val="0B0F7B"/>
                </a:solidFill>
                <a:latin typeface="Crave Sans"/>
              </a:rPr>
              <a:t>- оказание некачественной медицинской помощи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3125" y="1847412"/>
            <a:ext cx="14508158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6"/>
              </a:lnSpc>
              <a:spcBef>
                <a:spcPct val="0"/>
              </a:spcBef>
            </a:pPr>
            <a:r>
              <a:rPr lang="en-US" sz="2700" u="none">
                <a:solidFill>
                  <a:srgbClr val="0B0F7B"/>
                </a:solidFill>
                <a:latin typeface="Crave Sans"/>
              </a:rPr>
              <a:t>- резкое изменение ТПГГ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2581" y="4735908"/>
            <a:ext cx="14508158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6"/>
              </a:lnSpc>
              <a:spcBef>
                <a:spcPct val="0"/>
              </a:spcBef>
            </a:pPr>
            <a:r>
              <a:rPr lang="en-US" sz="2700" u="none">
                <a:solidFill>
                  <a:srgbClr val="0B0F7B"/>
                </a:solidFill>
                <a:latin typeface="Crave Sans"/>
              </a:rPr>
              <a:t>- оказание медицинской помощи не в полном объеме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2581" y="5474607"/>
            <a:ext cx="15719207" cy="40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6"/>
              </a:lnSpc>
              <a:spcBef>
                <a:spcPct val="0"/>
              </a:spcBef>
            </a:pPr>
            <a:r>
              <a:rPr lang="en-US" sz="2700" u="none">
                <a:solidFill>
                  <a:srgbClr val="0B0F7B"/>
                </a:solidFill>
                <a:latin typeface="Crave Sans"/>
              </a:rPr>
              <a:t>- увеличение случаев нежелательных событий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44789" y="9606761"/>
            <a:ext cx="7014470" cy="33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5"/>
              </a:lnSpc>
            </a:pPr>
            <a:r>
              <a:rPr lang="en-US" sz="2248">
                <a:solidFill>
                  <a:srgbClr val="000000"/>
                </a:solidFill>
                <a:latin typeface="Crave Sans"/>
              </a:rPr>
              <a:t>Антикризисный</a:t>
            </a:r>
            <a:r>
              <a:rPr lang="en-US" sz="2248">
                <a:solidFill>
                  <a:srgbClr val="000000"/>
                </a:solidFill>
                <a:latin typeface="Arimo"/>
              </a:rPr>
              <a:t> план 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3120" y="446652"/>
            <a:ext cx="4465095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3000">
                <a:solidFill>
                  <a:srgbClr val="737376"/>
                </a:solidFill>
                <a:latin typeface="Crave Sans Italics"/>
              </a:rPr>
              <a:t>Сценарий #1 Финансовый кризис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0003" y="7289036"/>
            <a:ext cx="4340296" cy="135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3081" u="none">
                <a:solidFill>
                  <a:srgbClr val="0B0F7B"/>
                </a:solidFill>
                <a:latin typeface="Crave Sans"/>
              </a:rPr>
              <a:t>увеличение случаев </a:t>
            </a:r>
          </a:p>
          <a:p>
            <a:pPr marL="0" lvl="0" indent="0" algn="ctr">
              <a:lnSpc>
                <a:spcPts val="3544"/>
              </a:lnSpc>
              <a:spcBef>
                <a:spcPct val="0"/>
              </a:spcBef>
            </a:pPr>
            <a:r>
              <a:rPr lang="en-US" sz="3081" u="none">
                <a:solidFill>
                  <a:srgbClr val="0B0F7B"/>
                </a:solidFill>
                <a:latin typeface="Crave Sans"/>
              </a:rPr>
              <a:t>нежелательных событий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4711326" y="6379970"/>
            <a:ext cx="12814742" cy="61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7"/>
              </a:lnSpc>
              <a:spcBef>
                <a:spcPct val="0"/>
              </a:spcBef>
            </a:pPr>
            <a:r>
              <a:rPr lang="en-US" sz="4111" u="none">
                <a:solidFill>
                  <a:srgbClr val="0B0F7B"/>
                </a:solidFill>
                <a:latin typeface="Crave Sans Bold"/>
              </a:rPr>
              <a:t> ПРИМЕР: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48602" y="6390143"/>
            <a:ext cx="2483098" cy="616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27"/>
              </a:lnSpc>
              <a:spcBef>
                <a:spcPct val="0"/>
              </a:spcBef>
            </a:pPr>
            <a:r>
              <a:rPr lang="en-US" sz="4111" u="none" dirty="0">
                <a:solidFill>
                  <a:srgbClr val="0B0F7B"/>
                </a:solidFill>
                <a:latin typeface="Crave Sans Bold"/>
              </a:rPr>
              <a:t>РИСК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48528" y="6379970"/>
            <a:ext cx="6591472" cy="616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27"/>
              </a:lnSpc>
              <a:spcBef>
                <a:spcPct val="0"/>
              </a:spcBef>
            </a:pPr>
            <a:r>
              <a:rPr lang="en-US" sz="4111" dirty="0">
                <a:solidFill>
                  <a:srgbClr val="0B0F7B"/>
                </a:solidFill>
                <a:latin typeface="Crave Sans Bold"/>
              </a:rPr>
              <a:t>ФАКТОРЫ </a:t>
            </a:r>
            <a:r>
              <a:rPr lang="en-US" sz="4111" u="none" dirty="0">
                <a:solidFill>
                  <a:srgbClr val="0B0F7B"/>
                </a:solidFill>
                <a:latin typeface="Crave Sans Bold"/>
              </a:rPr>
              <a:t>РИСКА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5454" y="7289036"/>
            <a:ext cx="7677747" cy="45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3081">
                <a:solidFill>
                  <a:srgbClr val="0B0F7B"/>
                </a:solidFill>
                <a:latin typeface="Crave Sans"/>
              </a:rPr>
              <a:t>из-за высокой нагрузки на персонал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5129">
            <a:off x="7019587" y="8003137"/>
            <a:ext cx="1264758" cy="38258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50382">
            <a:off x="6815775" y="8450812"/>
            <a:ext cx="1264758" cy="382589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8745454" y="8060784"/>
            <a:ext cx="7677747" cy="45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3081">
                <a:solidFill>
                  <a:srgbClr val="0B0F7B"/>
                </a:solidFill>
                <a:latin typeface="Crave Sans"/>
              </a:rPr>
              <a:t>из-за отсутствия медикаментов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45454" y="8800579"/>
            <a:ext cx="7677747" cy="45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4"/>
              </a:lnSpc>
              <a:spcBef>
                <a:spcPct val="0"/>
              </a:spcBef>
            </a:pPr>
            <a:r>
              <a:rPr lang="en-US" sz="3081">
                <a:solidFill>
                  <a:srgbClr val="0B0F7B"/>
                </a:solidFill>
                <a:latin typeface="Crave Sans"/>
              </a:rPr>
              <a:t>из-за неверной идентификации пациента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947FC-01EA-4E97-83CC-0698418D3A07}" type="slidenum">
              <a:rPr lang="ru-RU"/>
              <a:pPr/>
              <a:t>2</a:t>
            </a:fld>
            <a:endParaRPr lang="ru-RU"/>
          </a:p>
        </p:txBody>
      </p:sp>
      <p:sp>
        <p:nvSpPr>
          <p:cNvPr id="33795" name="Text Box 1026"/>
          <p:cNvSpPr txBox="1">
            <a:spLocks noChangeArrowheads="1"/>
          </p:cNvSpPr>
          <p:nvPr/>
        </p:nvSpPr>
        <p:spPr bwMode="auto">
          <a:xfrm>
            <a:off x="2375248" y="266700"/>
            <a:ext cx="14630400" cy="7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</a:rPr>
              <a:t>ВОЗМОЖНЫЕ, НЕПОСРЕДСТВЕННЫЕ ПРИЧИНЫ КРИЗИСА</a:t>
            </a:r>
            <a:endParaRPr lang="ru-RU" sz="3600" b="1" dirty="0">
              <a:latin typeface="Arial" pitchFamily="34" charset="0"/>
            </a:endParaRPr>
          </a:p>
        </p:txBody>
      </p:sp>
      <p:sp>
        <p:nvSpPr>
          <p:cNvPr id="33796" name="Rectangle 1027"/>
          <p:cNvSpPr>
            <a:spLocks noChangeArrowheads="1"/>
          </p:cNvSpPr>
          <p:nvPr/>
        </p:nvSpPr>
        <p:spPr bwMode="auto">
          <a:xfrm>
            <a:off x="6553200" y="1371600"/>
            <a:ext cx="5791200" cy="65732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33797" name="Rectangle 1028"/>
          <p:cNvSpPr>
            <a:spLocks noChangeArrowheads="1"/>
          </p:cNvSpPr>
          <p:nvPr/>
        </p:nvSpPr>
        <p:spPr bwMode="auto">
          <a:xfrm>
            <a:off x="914400" y="3200400"/>
            <a:ext cx="5486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798" name="Rectangle 1029"/>
          <p:cNvSpPr>
            <a:spLocks noChangeArrowheads="1"/>
          </p:cNvSpPr>
          <p:nvPr/>
        </p:nvSpPr>
        <p:spPr bwMode="auto">
          <a:xfrm>
            <a:off x="7162800" y="3200400"/>
            <a:ext cx="48768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799" name="Rectangle 1030"/>
          <p:cNvSpPr>
            <a:spLocks noChangeArrowheads="1"/>
          </p:cNvSpPr>
          <p:nvPr/>
        </p:nvSpPr>
        <p:spPr bwMode="auto">
          <a:xfrm>
            <a:off x="12954000" y="3200400"/>
            <a:ext cx="4572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00" name="Rectangle 1031"/>
          <p:cNvSpPr>
            <a:spLocks noChangeArrowheads="1"/>
          </p:cNvSpPr>
          <p:nvPr/>
        </p:nvSpPr>
        <p:spPr bwMode="auto">
          <a:xfrm>
            <a:off x="914400" y="4572000"/>
            <a:ext cx="5486400" cy="3105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01" name="Rectangle 1032"/>
          <p:cNvSpPr>
            <a:spLocks noChangeArrowheads="1"/>
          </p:cNvSpPr>
          <p:nvPr/>
        </p:nvSpPr>
        <p:spPr bwMode="auto">
          <a:xfrm>
            <a:off x="7175848" y="4572000"/>
            <a:ext cx="4863752" cy="31056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02" name="Rectangle 1033"/>
          <p:cNvSpPr>
            <a:spLocks noChangeArrowheads="1"/>
          </p:cNvSpPr>
          <p:nvPr/>
        </p:nvSpPr>
        <p:spPr bwMode="auto">
          <a:xfrm>
            <a:off x="12954000" y="4572000"/>
            <a:ext cx="4572000" cy="31056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03" name="Rectangle 1034"/>
          <p:cNvSpPr>
            <a:spLocks noChangeArrowheads="1"/>
          </p:cNvSpPr>
          <p:nvPr/>
        </p:nvSpPr>
        <p:spPr bwMode="auto">
          <a:xfrm>
            <a:off x="4724400" y="7886700"/>
            <a:ext cx="9753600" cy="9144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04" name="Rectangle 1035"/>
          <p:cNvSpPr>
            <a:spLocks noChangeArrowheads="1"/>
          </p:cNvSpPr>
          <p:nvPr/>
        </p:nvSpPr>
        <p:spPr bwMode="auto">
          <a:xfrm>
            <a:off x="5638800" y="9144000"/>
            <a:ext cx="8229600" cy="952500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05" name="Line 1036"/>
          <p:cNvSpPr>
            <a:spLocks noChangeShapeType="1"/>
          </p:cNvSpPr>
          <p:nvPr/>
        </p:nvSpPr>
        <p:spPr bwMode="auto">
          <a:xfrm>
            <a:off x="3352800" y="2628900"/>
            <a:ext cx="1188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06" name="Line 1037"/>
          <p:cNvSpPr>
            <a:spLocks noChangeShapeType="1"/>
          </p:cNvSpPr>
          <p:nvPr/>
        </p:nvSpPr>
        <p:spPr bwMode="auto">
          <a:xfrm>
            <a:off x="15240000" y="2628900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07" name="Line 1038"/>
          <p:cNvSpPr>
            <a:spLocks noChangeShapeType="1"/>
          </p:cNvSpPr>
          <p:nvPr/>
        </p:nvSpPr>
        <p:spPr bwMode="auto">
          <a:xfrm>
            <a:off x="3352800" y="2628900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08" name="Line 1039"/>
          <p:cNvSpPr>
            <a:spLocks noChangeShapeType="1"/>
          </p:cNvSpPr>
          <p:nvPr/>
        </p:nvSpPr>
        <p:spPr bwMode="auto">
          <a:xfrm>
            <a:off x="9448800" y="2171700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09" name="AutoShape 1040"/>
          <p:cNvSpPr>
            <a:spLocks noChangeArrowheads="1"/>
          </p:cNvSpPr>
          <p:nvPr/>
        </p:nvSpPr>
        <p:spPr bwMode="auto">
          <a:xfrm>
            <a:off x="3352800" y="4114800"/>
            <a:ext cx="152400" cy="457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10" name="AutoShape 1041"/>
          <p:cNvSpPr>
            <a:spLocks noChangeArrowheads="1"/>
          </p:cNvSpPr>
          <p:nvPr/>
        </p:nvSpPr>
        <p:spPr bwMode="auto">
          <a:xfrm>
            <a:off x="9448800" y="4114800"/>
            <a:ext cx="152400" cy="457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11" name="AutoShape 1042"/>
          <p:cNvSpPr>
            <a:spLocks noChangeArrowheads="1"/>
          </p:cNvSpPr>
          <p:nvPr/>
        </p:nvSpPr>
        <p:spPr bwMode="auto">
          <a:xfrm>
            <a:off x="15240000" y="4114800"/>
            <a:ext cx="152400" cy="457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12" name="Line 1043"/>
          <p:cNvSpPr>
            <a:spLocks noChangeShapeType="1"/>
          </p:cNvSpPr>
          <p:nvPr/>
        </p:nvSpPr>
        <p:spPr bwMode="auto">
          <a:xfrm flipH="1">
            <a:off x="6400800" y="5295900"/>
            <a:ext cx="7620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13" name="Line 1044"/>
          <p:cNvSpPr>
            <a:spLocks noChangeShapeType="1"/>
          </p:cNvSpPr>
          <p:nvPr/>
        </p:nvSpPr>
        <p:spPr bwMode="auto">
          <a:xfrm>
            <a:off x="6400800" y="5943600"/>
            <a:ext cx="77504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14" name="Line 1045"/>
          <p:cNvSpPr>
            <a:spLocks noChangeShapeType="1"/>
          </p:cNvSpPr>
          <p:nvPr/>
        </p:nvSpPr>
        <p:spPr bwMode="auto">
          <a:xfrm>
            <a:off x="12039600" y="5143500"/>
            <a:ext cx="91440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15" name="Line 1046"/>
          <p:cNvSpPr>
            <a:spLocks noChangeShapeType="1"/>
          </p:cNvSpPr>
          <p:nvPr/>
        </p:nvSpPr>
        <p:spPr bwMode="auto">
          <a:xfrm flipH="1">
            <a:off x="12039600" y="5943600"/>
            <a:ext cx="91440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16" name="Line 1047"/>
          <p:cNvSpPr>
            <a:spLocks noChangeShapeType="1"/>
          </p:cNvSpPr>
          <p:nvPr/>
        </p:nvSpPr>
        <p:spPr bwMode="auto">
          <a:xfrm>
            <a:off x="9601200" y="7677684"/>
            <a:ext cx="0" cy="2090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17" name="Line 1048"/>
          <p:cNvSpPr>
            <a:spLocks noChangeShapeType="1"/>
          </p:cNvSpPr>
          <p:nvPr/>
        </p:nvSpPr>
        <p:spPr bwMode="auto">
          <a:xfrm>
            <a:off x="3505200" y="7315200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18" name="Line 1049"/>
          <p:cNvSpPr>
            <a:spLocks noChangeShapeType="1"/>
          </p:cNvSpPr>
          <p:nvPr/>
        </p:nvSpPr>
        <p:spPr bwMode="auto">
          <a:xfrm>
            <a:off x="3505200" y="83439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19" name="Line 1050"/>
          <p:cNvSpPr>
            <a:spLocks noChangeShapeType="1"/>
          </p:cNvSpPr>
          <p:nvPr/>
        </p:nvSpPr>
        <p:spPr bwMode="auto">
          <a:xfrm>
            <a:off x="15544800" y="74295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20" name="Line 1051"/>
          <p:cNvSpPr>
            <a:spLocks noChangeShapeType="1"/>
          </p:cNvSpPr>
          <p:nvPr/>
        </p:nvSpPr>
        <p:spPr bwMode="auto">
          <a:xfrm flipH="1">
            <a:off x="14478000" y="83439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21" name="Line 1052"/>
          <p:cNvSpPr>
            <a:spLocks noChangeShapeType="1"/>
          </p:cNvSpPr>
          <p:nvPr/>
        </p:nvSpPr>
        <p:spPr bwMode="auto">
          <a:xfrm>
            <a:off x="6248400" y="8801100"/>
            <a:ext cx="350520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22" name="Line 1053"/>
          <p:cNvSpPr>
            <a:spLocks noChangeShapeType="1"/>
          </p:cNvSpPr>
          <p:nvPr/>
        </p:nvSpPr>
        <p:spPr bwMode="auto">
          <a:xfrm flipH="1">
            <a:off x="9753600" y="8801100"/>
            <a:ext cx="335280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33823" name="Text Box 1054"/>
          <p:cNvSpPr txBox="1">
            <a:spLocks noChangeArrowheads="1"/>
          </p:cNvSpPr>
          <p:nvPr/>
        </p:nvSpPr>
        <p:spPr bwMode="auto">
          <a:xfrm>
            <a:off x="6629400" y="1355062"/>
            <a:ext cx="5725886" cy="7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</a:rPr>
              <a:t>Причины кризиса</a:t>
            </a:r>
            <a:endParaRPr lang="ru-RU" sz="4300" dirty="0">
              <a:solidFill>
                <a:schemeClr val="bg1"/>
              </a:solidFill>
            </a:endParaRPr>
          </a:p>
        </p:txBody>
      </p:sp>
      <p:sp>
        <p:nvSpPr>
          <p:cNvPr id="33824" name="Text Box 1055"/>
          <p:cNvSpPr txBox="1">
            <a:spLocks noChangeArrowheads="1"/>
          </p:cNvSpPr>
          <p:nvPr/>
        </p:nvSpPr>
        <p:spPr bwMode="auto">
          <a:xfrm>
            <a:off x="914400" y="3321277"/>
            <a:ext cx="5486400" cy="6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Экзогенные (внешние)</a:t>
            </a:r>
            <a:endParaRPr lang="ru-RU" sz="4800" b="1" dirty="0"/>
          </a:p>
        </p:txBody>
      </p:sp>
      <p:sp>
        <p:nvSpPr>
          <p:cNvPr id="33825" name="Text Box 1056"/>
          <p:cNvSpPr txBox="1">
            <a:spLocks noChangeArrowheads="1"/>
          </p:cNvSpPr>
          <p:nvPr/>
        </p:nvSpPr>
        <p:spPr bwMode="auto">
          <a:xfrm>
            <a:off x="12954000" y="3336665"/>
            <a:ext cx="4724400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dirty="0"/>
              <a:t>Эндогенные (внутренние)</a:t>
            </a:r>
          </a:p>
        </p:txBody>
      </p:sp>
      <p:sp>
        <p:nvSpPr>
          <p:cNvPr id="33826" name="Text Box 1057"/>
          <p:cNvSpPr txBox="1">
            <a:spLocks noChangeArrowheads="1"/>
          </p:cNvSpPr>
          <p:nvPr/>
        </p:nvSpPr>
        <p:spPr bwMode="auto">
          <a:xfrm>
            <a:off x="7175848" y="3321277"/>
            <a:ext cx="4876800" cy="6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Общие</a:t>
            </a:r>
          </a:p>
        </p:txBody>
      </p:sp>
      <p:sp>
        <p:nvSpPr>
          <p:cNvPr id="33827" name="Text Box 1058"/>
          <p:cNvSpPr txBox="1">
            <a:spLocks noChangeArrowheads="1"/>
          </p:cNvSpPr>
          <p:nvPr/>
        </p:nvSpPr>
        <p:spPr bwMode="auto">
          <a:xfrm>
            <a:off x="7315200" y="4572000"/>
            <a:ext cx="4737448" cy="310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1. Риски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2. Непрофессионализм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3. Технологии управления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4. Сложность проблем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5. Информационные перегрузки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6.Сжатие времени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7. Рефлексия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8. Устаревшие традиции</a:t>
            </a:r>
            <a:endParaRPr lang="ru-RU" dirty="0"/>
          </a:p>
        </p:txBody>
      </p:sp>
      <p:sp>
        <p:nvSpPr>
          <p:cNvPr id="33828" name="Text Box 1059"/>
          <p:cNvSpPr txBox="1">
            <a:spLocks noChangeArrowheads="1"/>
          </p:cNvSpPr>
          <p:nvPr/>
        </p:nvSpPr>
        <p:spPr bwMode="auto">
          <a:xfrm>
            <a:off x="914400" y="4572000"/>
            <a:ext cx="5519057" cy="310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1. Политические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2. Экономические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3. Состояние рынка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4. Социально-демографические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5.Природно-климатические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6. Правовые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7. Научно-технические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8. Конкуренция</a:t>
            </a:r>
          </a:p>
        </p:txBody>
      </p:sp>
      <p:sp>
        <p:nvSpPr>
          <p:cNvPr id="33829" name="Text Box 1060"/>
          <p:cNvSpPr txBox="1">
            <a:spLocks noChangeArrowheads="1"/>
          </p:cNvSpPr>
          <p:nvPr/>
        </p:nvSpPr>
        <p:spPr bwMode="auto">
          <a:xfrm>
            <a:off x="12954000" y="4572000"/>
            <a:ext cx="4572000" cy="310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1. Организационно-управленческие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2. Маркетинговые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3. Производственные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4. Кадровые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5. Финансово-инвестиционные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6. Инновационные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7. Социально-психологические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100" dirty="0"/>
              <a:t>8.Стратегические</a:t>
            </a:r>
          </a:p>
        </p:txBody>
      </p:sp>
      <p:sp>
        <p:nvSpPr>
          <p:cNvPr id="33830" name="Text Box 1061"/>
          <p:cNvSpPr txBox="1">
            <a:spLocks noChangeArrowheads="1"/>
          </p:cNvSpPr>
          <p:nvPr/>
        </p:nvSpPr>
        <p:spPr bwMode="auto">
          <a:xfrm>
            <a:off x="4724400" y="7886701"/>
            <a:ext cx="9753600" cy="93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/>
              <a:t>Сочетание различных причин определяет характер, особенности и остроту кризиса</a:t>
            </a:r>
          </a:p>
        </p:txBody>
      </p:sp>
      <p:sp>
        <p:nvSpPr>
          <p:cNvPr id="33831" name="Text Box 1062"/>
          <p:cNvSpPr txBox="1">
            <a:spLocks noChangeArrowheads="1"/>
          </p:cNvSpPr>
          <p:nvPr/>
        </p:nvSpPr>
        <p:spPr bwMode="auto">
          <a:xfrm>
            <a:off x="5638800" y="9162180"/>
            <a:ext cx="8229600" cy="93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/>
              <a:t>Сочетание зависит от учета причин в управлении. Потребность АКУ</a:t>
            </a:r>
          </a:p>
        </p:txBody>
      </p:sp>
    </p:spTree>
    <p:extLst>
      <p:ext uri="{BB962C8B-B14F-4D97-AF65-F5344CB8AC3E}">
        <p14:creationId xmlns:p14="http://schemas.microsoft.com/office/powerpoint/2010/main" val="5286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6879201" cy="0"/>
          </a:xfrm>
          <a:prstGeom prst="line">
            <a:avLst/>
          </a:prstGeom>
          <a:ln w="9525" cap="rnd">
            <a:solidFill>
              <a:srgbClr val="2D51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0679" y="9464881"/>
            <a:ext cx="2045509" cy="6065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77970" y="123777"/>
            <a:ext cx="15485958" cy="56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7"/>
              </a:lnSpc>
            </a:pPr>
            <a:r>
              <a:rPr lang="en-US" sz="3911">
                <a:solidFill>
                  <a:srgbClr val="0B0F7B"/>
                </a:solidFill>
                <a:latin typeface="Crave Sans Bold"/>
              </a:rPr>
              <a:t>ГРУППА 3. ОБЕСПЕЧИВАЮЩИЕ РИСКИ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8928" y="1639176"/>
            <a:ext cx="4624187" cy="86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1"/>
              </a:lnSpc>
              <a:spcBef>
                <a:spcPct val="0"/>
              </a:spcBef>
            </a:pPr>
            <a:r>
              <a:rPr lang="en-US" sz="2958">
                <a:solidFill>
                  <a:srgbClr val="0B0F7B"/>
                </a:solidFill>
                <a:latin typeface="Crave Sans"/>
              </a:rPr>
              <a:t>1.Управление персоналом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36229" y="1561188"/>
            <a:ext cx="4849919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 эмоциональное выгорание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8928" y="2750168"/>
            <a:ext cx="4624187" cy="86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1"/>
              </a:lnSpc>
              <a:spcBef>
                <a:spcPct val="0"/>
              </a:spcBef>
            </a:pPr>
            <a:r>
              <a:rPr lang="en-US" sz="2958" u="none">
                <a:solidFill>
                  <a:srgbClr val="0B0F7B"/>
                </a:solidFill>
                <a:latin typeface="Crave Sans"/>
              </a:rPr>
              <a:t>2.Управление инфраструктурой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47051" y="2654919"/>
            <a:ext cx="4896511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 отключение электросетей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22365" y="3114355"/>
            <a:ext cx="4396369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 отключение/сбой в МИС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40390" y="2654919"/>
            <a:ext cx="4360319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 поломка оборудования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37471" y="3977598"/>
            <a:ext cx="2857835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 отсутствие ЛП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22365" y="4395163"/>
            <a:ext cx="7002917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•отсутствие МИ и расходных материалов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8928" y="3977598"/>
            <a:ext cx="4624187" cy="86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1"/>
              </a:lnSpc>
              <a:spcBef>
                <a:spcPct val="0"/>
              </a:spcBef>
            </a:pPr>
            <a:r>
              <a:rPr lang="en-US" sz="2958" u="none">
                <a:solidFill>
                  <a:srgbClr val="0B0F7B"/>
                </a:solidFill>
                <a:latin typeface="Crave Sans"/>
              </a:rPr>
              <a:t>3.Лекарственное обеспечение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83101" y="3114355"/>
            <a:ext cx="4198318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 отсутствие кислорода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22365" y="3977598"/>
            <a:ext cx="3759605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 низкое качество ЛП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44789" y="9606761"/>
            <a:ext cx="7014470" cy="33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5"/>
              </a:lnSpc>
            </a:pPr>
            <a:r>
              <a:rPr lang="en-US" sz="2248">
                <a:solidFill>
                  <a:srgbClr val="000000"/>
                </a:solidFill>
                <a:latin typeface="Crave Sans"/>
              </a:rPr>
              <a:t>Антикризисный</a:t>
            </a:r>
            <a:r>
              <a:rPr lang="en-US" sz="2248">
                <a:solidFill>
                  <a:srgbClr val="000000"/>
                </a:solidFill>
                <a:latin typeface="Arimo"/>
              </a:rPr>
              <a:t> план 2022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40" y="43644"/>
            <a:ext cx="3535650" cy="70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1"/>
              </a:lnSpc>
            </a:pPr>
            <a:r>
              <a:rPr lang="en-US" sz="2375">
                <a:solidFill>
                  <a:srgbClr val="737376"/>
                </a:solidFill>
                <a:latin typeface="Crave Sans Italics"/>
              </a:rPr>
              <a:t>Сценарий #1 Финансовый кризис</a:t>
            </a:r>
          </a:p>
        </p:txBody>
      </p:sp>
      <p:sp>
        <p:nvSpPr>
          <p:cNvPr id="19" name="AutoShape 19"/>
          <p:cNvSpPr/>
          <p:nvPr/>
        </p:nvSpPr>
        <p:spPr>
          <a:xfrm rot="5400000">
            <a:off x="1081814" y="5144022"/>
            <a:ext cx="7882482" cy="0"/>
          </a:xfrm>
          <a:prstGeom prst="line">
            <a:avLst/>
          </a:prstGeom>
          <a:ln w="47625" cap="rnd">
            <a:solidFill>
              <a:srgbClr val="0B0F7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627826" y="5069038"/>
            <a:ext cx="4172938" cy="86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1"/>
              </a:lnSpc>
              <a:spcBef>
                <a:spcPct val="0"/>
              </a:spcBef>
            </a:pPr>
            <a:r>
              <a:rPr lang="en-US" sz="2958" u="none">
                <a:solidFill>
                  <a:srgbClr val="0B0F7B"/>
                </a:solidFill>
                <a:latin typeface="Crave Sans"/>
              </a:rPr>
              <a:t>4.Управление питанием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67090" y="5069038"/>
            <a:ext cx="8642549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 нехватка питания (общего, специализированного)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68610" y="5443521"/>
            <a:ext cx="7178503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 низкое качество продуктов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27826" y="6197877"/>
            <a:ext cx="4038055" cy="129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1"/>
              </a:lnSpc>
              <a:spcBef>
                <a:spcPct val="0"/>
              </a:spcBef>
            </a:pPr>
            <a:r>
              <a:rPr lang="en-US" sz="2958">
                <a:solidFill>
                  <a:srgbClr val="0B0F7B"/>
                </a:solidFill>
                <a:latin typeface="Crave Sans"/>
              </a:rPr>
              <a:t>5</a:t>
            </a:r>
            <a:r>
              <a:rPr lang="en-US" sz="2958" u="none">
                <a:solidFill>
                  <a:srgbClr val="0B0F7B"/>
                </a:solidFill>
                <a:latin typeface="Crave Sans"/>
              </a:rPr>
              <a:t>.Управление производственной средой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68610" y="6617255"/>
            <a:ext cx="2919500" cy="409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 dirty="0">
                <a:solidFill>
                  <a:srgbClr val="0B0F7B"/>
                </a:solidFill>
                <a:latin typeface="Crave Sans"/>
              </a:rPr>
              <a:t>• </a:t>
            </a:r>
            <a:r>
              <a:rPr lang="en-US" sz="2758" u="none" dirty="0" err="1">
                <a:solidFill>
                  <a:srgbClr val="0B0F7B"/>
                </a:solidFill>
                <a:latin typeface="Crave Sans"/>
              </a:rPr>
              <a:t>отсутствие</a:t>
            </a:r>
            <a:r>
              <a:rPr lang="en-US" sz="2758" u="none" dirty="0">
                <a:solidFill>
                  <a:srgbClr val="0B0F7B"/>
                </a:solidFill>
                <a:latin typeface="Crave Sans"/>
              </a:rPr>
              <a:t> СИЗ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268610" y="6197877"/>
            <a:ext cx="6434472" cy="409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 возникновение аварийных ситуаций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7141" y="7645803"/>
            <a:ext cx="4274308" cy="129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1"/>
              </a:lnSpc>
              <a:spcBef>
                <a:spcPct val="0"/>
              </a:spcBef>
            </a:pPr>
            <a:r>
              <a:rPr lang="en-US" sz="2958">
                <a:solidFill>
                  <a:srgbClr val="0B0F7B"/>
                </a:solidFill>
                <a:latin typeface="Crave Sans"/>
              </a:rPr>
              <a:t>6</a:t>
            </a:r>
            <a:r>
              <a:rPr lang="en-US" sz="2958" u="none">
                <a:solidFill>
                  <a:srgbClr val="0B0F7B"/>
                </a:solidFill>
                <a:latin typeface="Crave Sans"/>
              </a:rPr>
              <a:t>.Управление документированной информацией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40390" y="8037615"/>
            <a:ext cx="7206723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2021"/>
              </a:lnSpc>
              <a:spcBef>
                <a:spcPct val="0"/>
              </a:spcBef>
              <a:defRPr sz="2758">
                <a:solidFill>
                  <a:srgbClr val="0B0F7B"/>
                </a:solidFill>
                <a:latin typeface="Crave Sans"/>
              </a:defRPr>
            </a:lvl1pPr>
          </a:lstStyle>
          <a:p>
            <a:r>
              <a:rPr lang="en-US" dirty="0"/>
              <a:t>• </a:t>
            </a:r>
            <a:r>
              <a:rPr lang="en-US" dirty="0" err="1"/>
              <a:t>отсутствие</a:t>
            </a:r>
            <a:r>
              <a:rPr lang="en-US" dirty="0"/>
              <a:t> </a:t>
            </a:r>
            <a:r>
              <a:rPr lang="en-US" dirty="0" err="1"/>
              <a:t>электронных</a:t>
            </a:r>
            <a:r>
              <a:rPr lang="en-US" dirty="0"/>
              <a:t> </a:t>
            </a:r>
            <a:r>
              <a:rPr lang="en-US" dirty="0" err="1"/>
              <a:t>подписей</a:t>
            </a:r>
            <a:endParaRPr lang="en-US" dirty="0"/>
          </a:p>
        </p:txBody>
      </p:sp>
      <p:sp>
        <p:nvSpPr>
          <p:cNvPr id="28" name="TextBox 28"/>
          <p:cNvSpPr txBox="1"/>
          <p:nvPr/>
        </p:nvSpPr>
        <p:spPr>
          <a:xfrm>
            <a:off x="5220999" y="7645803"/>
            <a:ext cx="4913601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021"/>
              </a:lnSpc>
              <a:spcBef>
                <a:spcPct val="0"/>
              </a:spcBef>
            </a:pPr>
            <a:r>
              <a:rPr lang="en-US" sz="2758" dirty="0">
                <a:solidFill>
                  <a:srgbClr val="0B0F7B"/>
                </a:solidFill>
                <a:latin typeface="Crave Sans"/>
              </a:rPr>
              <a:t>• </a:t>
            </a:r>
            <a:r>
              <a:rPr lang="en-US" sz="2758" dirty="0" err="1">
                <a:solidFill>
                  <a:srgbClr val="0B0F7B"/>
                </a:solidFill>
                <a:latin typeface="Crave Sans"/>
              </a:rPr>
              <a:t>нехватка</a:t>
            </a:r>
            <a:r>
              <a:rPr lang="en-US" sz="2758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2758" dirty="0" err="1">
                <a:solidFill>
                  <a:srgbClr val="0B0F7B"/>
                </a:solidFill>
                <a:latin typeface="Crave Sans"/>
              </a:rPr>
              <a:t>бумаги</a:t>
            </a:r>
            <a:endParaRPr lang="en-US" sz="2758" dirty="0">
              <a:solidFill>
                <a:srgbClr val="0B0F7B"/>
              </a:solidFill>
              <a:latin typeface="Crave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960290" y="1561188"/>
            <a:ext cx="4529985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>
                <a:solidFill>
                  <a:srgbClr val="0B0F7B"/>
                </a:solidFill>
                <a:latin typeface="Crave Sans"/>
              </a:rPr>
              <a:t>• недовольство персонала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437467" y="3961930"/>
            <a:ext cx="3657669" cy="80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 dirty="0">
                <a:solidFill>
                  <a:srgbClr val="0B0F7B"/>
                </a:solidFill>
                <a:latin typeface="Crave Sans"/>
              </a:rPr>
              <a:t>• </a:t>
            </a:r>
            <a:r>
              <a:rPr lang="en-US" sz="2758" u="none" dirty="0" err="1">
                <a:solidFill>
                  <a:srgbClr val="0B0F7B"/>
                </a:solidFill>
                <a:latin typeface="Crave Sans"/>
              </a:rPr>
              <a:t>вышедшие</a:t>
            </a:r>
            <a:r>
              <a:rPr lang="en-US" sz="2758" u="none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2758" u="none" dirty="0" err="1">
                <a:solidFill>
                  <a:srgbClr val="0B0F7B"/>
                </a:solidFill>
                <a:latin typeface="Crave Sans"/>
              </a:rPr>
              <a:t>сроки</a:t>
            </a:r>
            <a:r>
              <a:rPr lang="en-US" sz="2758" u="none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2758" u="none" dirty="0" err="1">
                <a:solidFill>
                  <a:srgbClr val="0B0F7B"/>
                </a:solidFill>
                <a:latin typeface="Crave Sans"/>
              </a:rPr>
              <a:t>годности</a:t>
            </a:r>
            <a:r>
              <a:rPr lang="en-US" sz="2758" u="none" dirty="0">
                <a:solidFill>
                  <a:srgbClr val="0B0F7B"/>
                </a:solidFill>
                <a:latin typeface="Crave Sans"/>
              </a:rPr>
              <a:t> у ЛП и МИ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482952" y="7494462"/>
            <a:ext cx="3657669" cy="40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en-US" sz="2758" u="none" dirty="0">
                <a:solidFill>
                  <a:srgbClr val="0B0F7B"/>
                </a:solidFill>
                <a:latin typeface="Crave Sans"/>
              </a:rPr>
              <a:t>• </a:t>
            </a:r>
            <a:r>
              <a:rPr lang="ru-RU" sz="2758" u="none" dirty="0" smtClean="0">
                <a:solidFill>
                  <a:srgbClr val="0B0F7B"/>
                </a:solidFill>
                <a:latin typeface="Crave Sans"/>
              </a:rPr>
              <a:t>……..</a:t>
            </a:r>
            <a:endParaRPr lang="en-US" sz="2758" u="none" dirty="0">
              <a:solidFill>
                <a:srgbClr val="0B0F7B"/>
              </a:solidFill>
              <a:latin typeface="Crave Sans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15468600" y="5502293"/>
            <a:ext cx="2355361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171"/>
              </a:lnSpc>
              <a:spcBef>
                <a:spcPct val="0"/>
              </a:spcBef>
            </a:pPr>
            <a:r>
              <a:rPr lang="ru-RU" sz="2758" b="1" u="none" dirty="0" smtClean="0">
                <a:solidFill>
                  <a:srgbClr val="FF0000"/>
                </a:solidFill>
                <a:latin typeface="Crave Sans"/>
              </a:rPr>
              <a:t>Риски в одной области являются факторами возникновения других рисков</a:t>
            </a:r>
            <a:endParaRPr lang="en-US" sz="2758" b="1" u="none" dirty="0">
              <a:solidFill>
                <a:srgbClr val="FF0000"/>
              </a:solidFill>
              <a:latin typeface="Crave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082" y="5973596"/>
            <a:ext cx="3768837" cy="211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85913" y="2452831"/>
            <a:ext cx="778183" cy="7781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25987" y="2452831"/>
            <a:ext cx="741128" cy="7411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5817" y="2415776"/>
            <a:ext cx="778183" cy="7781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311908" y="4900736"/>
            <a:ext cx="2886000" cy="34588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875796" y="5538994"/>
            <a:ext cx="3398418" cy="30883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240376" y="5672841"/>
            <a:ext cx="3756403" cy="23900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948215" y="725148"/>
            <a:ext cx="11930986" cy="61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7"/>
              </a:lnSpc>
            </a:pPr>
            <a:r>
              <a:rPr lang="en-US" sz="4111">
                <a:solidFill>
                  <a:srgbClr val="0B0F7B"/>
                </a:solidFill>
                <a:latin typeface="Crave Sans Bold"/>
              </a:rPr>
              <a:t>ЗАДАЧИ АНТИКРИЗИСНОГО УПРАВЛЕНИЯ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9042" y="2497427"/>
            <a:ext cx="1092143" cy="70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68369" y="2441845"/>
            <a:ext cx="1092143" cy="70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07526" y="2471881"/>
            <a:ext cx="1092143" cy="70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3037" y="3833256"/>
            <a:ext cx="3951251" cy="70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en-US" sz="4811" u="none">
                <a:solidFill>
                  <a:srgbClr val="0B0F7B"/>
                </a:solidFill>
                <a:latin typeface="Crave Sans Bold"/>
              </a:rPr>
              <a:t>Сохранение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03021" y="3833256"/>
            <a:ext cx="3931092" cy="70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Увеличение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23639" y="3833256"/>
            <a:ext cx="4173140" cy="70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Сокращение</a:t>
            </a:r>
          </a:p>
        </p:txBody>
      </p:sp>
      <p:sp>
        <p:nvSpPr>
          <p:cNvPr id="15" name="AutoShape 15"/>
          <p:cNvSpPr/>
          <p:nvPr/>
        </p:nvSpPr>
        <p:spPr>
          <a:xfrm>
            <a:off x="0" y="9258300"/>
            <a:ext cx="16879201" cy="0"/>
          </a:xfrm>
          <a:prstGeom prst="line">
            <a:avLst/>
          </a:prstGeom>
          <a:ln w="9525" cap="rnd">
            <a:solidFill>
              <a:srgbClr val="2D51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0679" y="9464881"/>
            <a:ext cx="2045509" cy="60651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44789" y="9606761"/>
            <a:ext cx="7014470" cy="33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5"/>
              </a:lnSpc>
            </a:pPr>
            <a:r>
              <a:rPr lang="en-US" sz="2248">
                <a:solidFill>
                  <a:srgbClr val="000000"/>
                </a:solidFill>
                <a:latin typeface="Crave Sans"/>
              </a:rPr>
              <a:t>Антикризисный</a:t>
            </a:r>
            <a:r>
              <a:rPr lang="en-US" sz="2248">
                <a:solidFill>
                  <a:srgbClr val="000000"/>
                </a:solidFill>
                <a:latin typeface="Arimo"/>
              </a:rPr>
              <a:t> план 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3120" y="446652"/>
            <a:ext cx="4465095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3000">
                <a:solidFill>
                  <a:srgbClr val="737376"/>
                </a:solidFill>
                <a:latin typeface="Crave Sans Italics"/>
              </a:rPr>
              <a:t>Сценарий #1 Финансовый кризис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1785" y="2212213"/>
            <a:ext cx="15559855" cy="6822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Персонал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(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зп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,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ставки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,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нагрузки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)</a:t>
            </a: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Объёмы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МП</a:t>
            </a: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b="1" dirty="0" err="1">
                <a:solidFill>
                  <a:srgbClr val="0B0F7B"/>
                </a:solidFill>
                <a:latin typeface="Crave Sans"/>
              </a:rPr>
              <a:t>Качество</a:t>
            </a:r>
            <a:r>
              <a:rPr lang="en-US" sz="3281" b="1" dirty="0">
                <a:solidFill>
                  <a:srgbClr val="0B0F7B"/>
                </a:solidFill>
                <a:latin typeface="Crave Sans"/>
              </a:rPr>
              <a:t> МП</a:t>
            </a:r>
          </a:p>
          <a:p>
            <a:pPr>
              <a:lnSpc>
                <a:spcPts val="3773"/>
              </a:lnSpc>
            </a:pPr>
            <a:r>
              <a:rPr lang="en-US" sz="3281" b="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b="1" dirty="0" err="1">
                <a:solidFill>
                  <a:srgbClr val="0B0F7B"/>
                </a:solidFill>
                <a:latin typeface="Crave Sans"/>
              </a:rPr>
              <a:t>Качество</a:t>
            </a:r>
            <a:r>
              <a:rPr lang="en-US" sz="3281" b="1" dirty="0">
                <a:solidFill>
                  <a:srgbClr val="0B0F7B"/>
                </a:solidFill>
                <a:latin typeface="Crave Sans"/>
              </a:rPr>
              <a:t> и </a:t>
            </a:r>
            <a:r>
              <a:rPr lang="en-US" sz="3281" b="1" dirty="0" err="1">
                <a:solidFill>
                  <a:srgbClr val="0B0F7B"/>
                </a:solidFill>
                <a:latin typeface="Crave Sans"/>
              </a:rPr>
              <a:t>безопасность</a:t>
            </a:r>
            <a:r>
              <a:rPr lang="en-US" sz="3281" b="1" dirty="0">
                <a:solidFill>
                  <a:srgbClr val="0B0F7B"/>
                </a:solidFill>
                <a:latin typeface="Crave Sans"/>
              </a:rPr>
              <a:t> МД</a:t>
            </a: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Объём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и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качество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питания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ЛП и МП </a:t>
            </a: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Оборудование</a:t>
            </a:r>
            <a:endParaRPr lang="en-US" sz="3281" dirty="0">
              <a:solidFill>
                <a:srgbClr val="0B0F7B"/>
              </a:solidFill>
              <a:latin typeface="Crave Sans"/>
            </a:endParaRP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Инфраструктура</a:t>
            </a:r>
            <a:endParaRPr lang="en-US" sz="3281" dirty="0">
              <a:solidFill>
                <a:srgbClr val="0B0F7B"/>
              </a:solidFill>
              <a:latin typeface="Crave Sans"/>
            </a:endParaRP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Сроки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и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качество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поставок</a:t>
            </a:r>
            <a:endParaRPr lang="en-US" sz="3281" dirty="0">
              <a:solidFill>
                <a:srgbClr val="0B0F7B"/>
              </a:solidFill>
              <a:latin typeface="Crave Sans"/>
            </a:endParaRP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Психологический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климат</a:t>
            </a:r>
            <a:endParaRPr lang="en-US" sz="3281" dirty="0">
              <a:solidFill>
                <a:srgbClr val="0B0F7B"/>
              </a:solidFill>
              <a:latin typeface="Crave Sans"/>
            </a:endParaRP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Работоспособность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МИС</a:t>
            </a: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Документооборот</a:t>
            </a:r>
            <a:endParaRPr lang="en-US" sz="3281" dirty="0">
              <a:solidFill>
                <a:srgbClr val="0B0F7B"/>
              </a:solidFill>
              <a:latin typeface="Crave Sans"/>
            </a:endParaRP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Информационная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безопасность</a:t>
            </a:r>
            <a:endParaRPr lang="en-US" sz="3281" dirty="0">
              <a:solidFill>
                <a:srgbClr val="0B0F7B"/>
              </a:solidFill>
              <a:latin typeface="Crave Sans"/>
            </a:endParaRP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Бренд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,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имидж</a:t>
            </a:r>
            <a:endParaRPr lang="en-US" sz="3281" dirty="0">
              <a:solidFill>
                <a:srgbClr val="0B0F7B"/>
              </a:solidFill>
              <a:latin typeface="Crave San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74605" y="437888"/>
            <a:ext cx="1181623" cy="11816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52024" y="505254"/>
            <a:ext cx="1658352" cy="107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1"/>
              </a:lnSpc>
            </a:pPr>
            <a:r>
              <a:rPr lang="en-US" sz="7305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5" name="AutoShape 5"/>
          <p:cNvSpPr/>
          <p:nvPr/>
        </p:nvSpPr>
        <p:spPr>
          <a:xfrm>
            <a:off x="0" y="9258300"/>
            <a:ext cx="16879201" cy="0"/>
          </a:xfrm>
          <a:prstGeom prst="line">
            <a:avLst/>
          </a:prstGeom>
          <a:ln w="9525" cap="rnd">
            <a:solidFill>
              <a:srgbClr val="2D51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679" y="9464881"/>
            <a:ext cx="2045509" cy="6065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168402" y="-3513235"/>
            <a:ext cx="3951251" cy="70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en-US" sz="4811" u="none">
                <a:solidFill>
                  <a:srgbClr val="0B0F7B"/>
                </a:solidFill>
                <a:latin typeface="Crave Sans Bold"/>
              </a:rPr>
              <a:t>Сохранение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44862" y="684826"/>
            <a:ext cx="5782378" cy="70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ЧТО </a:t>
            </a:r>
            <a:r>
              <a:rPr lang="en-US" sz="4811" u="none">
                <a:solidFill>
                  <a:srgbClr val="0B0F7B"/>
                </a:solidFill>
                <a:latin typeface="Crave Sans Bold"/>
              </a:rPr>
              <a:t>СОХРАНЯЕМ?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97001" y="4451977"/>
            <a:ext cx="5620910" cy="1402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en-US" sz="4811">
                <a:solidFill>
                  <a:srgbClr val="DF1E13"/>
                </a:solidFill>
                <a:latin typeface="Crave Sans Bold"/>
              </a:rPr>
              <a:t>ЧТО ЕЩЁ СОХРАНЯЕМ ... </a:t>
            </a:r>
            <a:r>
              <a:rPr lang="en-US" sz="4811" u="none">
                <a:solidFill>
                  <a:srgbClr val="DF1E13"/>
                </a:solidFill>
                <a:latin typeface="Crave Sans 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44789" y="9606761"/>
            <a:ext cx="7014470" cy="33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5"/>
              </a:lnSpc>
            </a:pPr>
            <a:r>
              <a:rPr lang="en-US" sz="2248">
                <a:solidFill>
                  <a:srgbClr val="000000"/>
                </a:solidFill>
                <a:latin typeface="Crave Sans"/>
              </a:rPr>
              <a:t>Антикризисный</a:t>
            </a:r>
            <a:r>
              <a:rPr lang="en-US" sz="2248">
                <a:solidFill>
                  <a:srgbClr val="000000"/>
                </a:solidFill>
                <a:latin typeface="Arimo"/>
              </a:rPr>
              <a:t> план 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3120" y="446652"/>
            <a:ext cx="4465095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3000">
                <a:solidFill>
                  <a:srgbClr val="737376"/>
                </a:solidFill>
                <a:latin typeface="Crave Sans Italics"/>
              </a:rPr>
              <a:t>Сценарий #1 Финансовый кризис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1785" y="2809559"/>
            <a:ext cx="13274667" cy="286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3281">
                <a:solidFill>
                  <a:srgbClr val="0B0F7B"/>
                </a:solidFill>
                <a:latin typeface="Crave Sans"/>
              </a:rPr>
              <a:t>— Доходы</a:t>
            </a:r>
          </a:p>
          <a:p>
            <a:pPr>
              <a:lnSpc>
                <a:spcPts val="3773"/>
              </a:lnSpc>
            </a:pPr>
            <a:r>
              <a:rPr lang="en-US" sz="3281">
                <a:solidFill>
                  <a:srgbClr val="0B0F7B"/>
                </a:solidFill>
                <a:latin typeface="Crave Sans"/>
              </a:rPr>
              <a:t>— Долю (кол-во) ВМП (высокооплачиваемые услуги)</a:t>
            </a:r>
          </a:p>
          <a:p>
            <a:pPr>
              <a:lnSpc>
                <a:spcPts val="3773"/>
              </a:lnSpc>
            </a:pPr>
            <a:r>
              <a:rPr lang="en-US" sz="3281">
                <a:solidFill>
                  <a:srgbClr val="0B0F7B"/>
                </a:solidFill>
                <a:latin typeface="Crave Sans"/>
              </a:rPr>
              <a:t>— Платные услуги</a:t>
            </a:r>
          </a:p>
          <a:p>
            <a:pPr>
              <a:lnSpc>
                <a:spcPts val="3773"/>
              </a:lnSpc>
            </a:pPr>
            <a:r>
              <a:rPr lang="en-US" sz="3281">
                <a:solidFill>
                  <a:srgbClr val="0B0F7B"/>
                </a:solidFill>
                <a:latin typeface="Crave Sans"/>
              </a:rPr>
              <a:t>— Объем спонсорской помощи (материальная, финансовые)</a:t>
            </a:r>
          </a:p>
          <a:p>
            <a:pPr>
              <a:lnSpc>
                <a:spcPts val="3773"/>
              </a:lnSpc>
            </a:pPr>
            <a:r>
              <a:rPr lang="en-US" sz="3281">
                <a:solidFill>
                  <a:srgbClr val="0B0F7B"/>
                </a:solidFill>
                <a:latin typeface="Crave Sans"/>
              </a:rPr>
              <a:t>— Долю отечественных поставщиков </a:t>
            </a:r>
          </a:p>
          <a:p>
            <a:pPr>
              <a:lnSpc>
                <a:spcPts val="3773"/>
              </a:lnSpc>
            </a:pPr>
            <a:r>
              <a:rPr lang="en-US" sz="3281">
                <a:solidFill>
                  <a:srgbClr val="0B0F7B"/>
                </a:solidFill>
                <a:latin typeface="Crave Sans"/>
              </a:rPr>
              <a:t>— Уровень физической защищенности (охрана объекта)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98588" y="764447"/>
            <a:ext cx="1181623" cy="11816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76007" y="831812"/>
            <a:ext cx="1658352" cy="107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1"/>
              </a:lnSpc>
            </a:pPr>
            <a:r>
              <a:rPr lang="en-US" sz="7305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5" name="AutoShape 5"/>
          <p:cNvSpPr/>
          <p:nvPr/>
        </p:nvSpPr>
        <p:spPr>
          <a:xfrm>
            <a:off x="0" y="9258300"/>
            <a:ext cx="16879201" cy="0"/>
          </a:xfrm>
          <a:prstGeom prst="line">
            <a:avLst/>
          </a:prstGeom>
          <a:ln w="9525" cap="rnd">
            <a:solidFill>
              <a:srgbClr val="2D51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679" y="9464881"/>
            <a:ext cx="2045509" cy="60651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925723" y="1011384"/>
            <a:ext cx="6648152" cy="70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ЧТО УВЕЛИЧИВАЕМ?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1785" y="6568783"/>
            <a:ext cx="9253157" cy="70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en-US" sz="4811">
                <a:solidFill>
                  <a:srgbClr val="DF1E13"/>
                </a:solidFill>
                <a:latin typeface="Crave Sans Bold"/>
              </a:rPr>
              <a:t>ЧТО ЕЩЁ УВЕЛИЧИВАЕМ... </a:t>
            </a:r>
            <a:r>
              <a:rPr lang="en-US" sz="4811" u="none">
                <a:solidFill>
                  <a:srgbClr val="DF1E13"/>
                </a:solidFill>
                <a:latin typeface="Crave Sans 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44789" y="9606761"/>
            <a:ext cx="7014470" cy="33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5"/>
              </a:lnSpc>
            </a:pPr>
            <a:r>
              <a:rPr lang="en-US" sz="2248">
                <a:solidFill>
                  <a:srgbClr val="000000"/>
                </a:solidFill>
                <a:latin typeface="Crave Sans"/>
              </a:rPr>
              <a:t>Антикризисный</a:t>
            </a:r>
            <a:r>
              <a:rPr lang="en-US" sz="2248">
                <a:solidFill>
                  <a:srgbClr val="000000"/>
                </a:solidFill>
                <a:latin typeface="Arimo"/>
              </a:rPr>
              <a:t> план 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3120" y="446652"/>
            <a:ext cx="4465095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3000">
                <a:solidFill>
                  <a:srgbClr val="737376"/>
                </a:solidFill>
                <a:latin typeface="Crave Sans Italics"/>
              </a:rPr>
              <a:t>Сценарий #1 Финансовый кризис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1785" y="2948080"/>
            <a:ext cx="12805463" cy="4873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Финансовые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расходы</a:t>
            </a:r>
            <a:endParaRPr lang="en-US" sz="3281" dirty="0">
              <a:solidFill>
                <a:srgbClr val="0B0F7B"/>
              </a:solidFill>
              <a:latin typeface="Crave Sans"/>
            </a:endParaRP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Количество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низкооплачиваемых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услуг</a:t>
            </a:r>
            <a:endParaRPr lang="en-US" sz="3281" dirty="0">
              <a:solidFill>
                <a:srgbClr val="0B0F7B"/>
              </a:solidFill>
              <a:latin typeface="Crave Sans"/>
            </a:endParaRP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Количество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МУ,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которые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могут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выполняться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в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других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МО ИО</a:t>
            </a: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Потери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(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экономика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качества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: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сокращаем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время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,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переделки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ru-RU" sz="3281" dirty="0" smtClean="0">
                <a:solidFill>
                  <a:srgbClr val="0B0F7B"/>
                </a:solidFill>
                <a:latin typeface="Crave Sans"/>
              </a:rPr>
              <a:t>  </a:t>
            </a:r>
          </a:p>
          <a:p>
            <a:pPr>
              <a:lnSpc>
                <a:spcPts val="3773"/>
              </a:lnSpc>
            </a:pPr>
            <a:r>
              <a:rPr lang="ru-RU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ru-RU" sz="3281" dirty="0" smtClean="0">
                <a:solidFill>
                  <a:srgbClr val="0B0F7B"/>
                </a:solidFill>
                <a:latin typeface="Crave Sans"/>
              </a:rPr>
              <a:t>    </a:t>
            </a:r>
            <a:r>
              <a:rPr lang="en-US" sz="3281" dirty="0" err="1" smtClean="0">
                <a:solidFill>
                  <a:srgbClr val="0B0F7B"/>
                </a:solidFill>
                <a:latin typeface="Crave Sans"/>
              </a:rPr>
              <a:t>услуг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,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ремонта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,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дублирование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исследований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,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расходного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ru-RU" sz="3281" dirty="0" smtClean="0">
                <a:solidFill>
                  <a:srgbClr val="0B0F7B"/>
                </a:solidFill>
                <a:latin typeface="Crave Sans"/>
              </a:rPr>
              <a:t> </a:t>
            </a:r>
          </a:p>
          <a:p>
            <a:pPr>
              <a:lnSpc>
                <a:spcPts val="3773"/>
              </a:lnSpc>
            </a:pPr>
            <a:r>
              <a:rPr lang="ru-RU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ru-RU" sz="3281" dirty="0" smtClean="0">
                <a:solidFill>
                  <a:srgbClr val="0B0F7B"/>
                </a:solidFill>
                <a:latin typeface="Crave Sans"/>
              </a:rPr>
              <a:t>    </a:t>
            </a:r>
            <a:r>
              <a:rPr lang="en-US" sz="3281" dirty="0" err="1" smtClean="0">
                <a:solidFill>
                  <a:srgbClr val="0B0F7B"/>
                </a:solidFill>
                <a:latin typeface="Crave Sans"/>
              </a:rPr>
              <a:t>материала</a:t>
            </a:r>
            <a:r>
              <a:rPr lang="en-US" sz="3281" dirty="0" smtClean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и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др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.) </a:t>
            </a: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Несоответствия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/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ошибки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(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передачи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информации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и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др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.)</a:t>
            </a: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Случаев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коррупции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и </a:t>
            </a:r>
            <a:r>
              <a:rPr lang="ru-RU" sz="3281" dirty="0" smtClean="0">
                <a:solidFill>
                  <a:srgbClr val="0B0F7B"/>
                </a:solidFill>
                <a:latin typeface="Crave Sans"/>
              </a:rPr>
              <a:t>т.д.</a:t>
            </a:r>
            <a:endParaRPr lang="en-US" sz="3281" dirty="0">
              <a:solidFill>
                <a:srgbClr val="0B0F7B"/>
              </a:solidFill>
              <a:latin typeface="Crave Sans"/>
            </a:endParaRP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Штрафных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санкций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(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усиленно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)</a:t>
            </a:r>
          </a:p>
          <a:p>
            <a:pPr>
              <a:lnSpc>
                <a:spcPts val="3773"/>
              </a:lnSpc>
            </a:pPr>
            <a:r>
              <a:rPr lang="en-US" sz="3281" dirty="0">
                <a:solidFill>
                  <a:srgbClr val="0B0F7B"/>
                </a:solidFill>
                <a:latin typeface="Crave Sans"/>
              </a:rPr>
              <a:t>—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Бумажные</a:t>
            </a:r>
            <a:r>
              <a:rPr lang="en-US" sz="3281" dirty="0">
                <a:solidFill>
                  <a:srgbClr val="0B0F7B"/>
                </a:solidFill>
                <a:latin typeface="Crave Sans"/>
              </a:rPr>
              <a:t> </a:t>
            </a:r>
            <a:r>
              <a:rPr lang="en-US" sz="3281" dirty="0" err="1">
                <a:solidFill>
                  <a:srgbClr val="0B0F7B"/>
                </a:solidFill>
                <a:latin typeface="Crave Sans"/>
              </a:rPr>
              <a:t>технологии</a:t>
            </a:r>
            <a:endParaRPr lang="en-US" sz="3281" dirty="0">
              <a:solidFill>
                <a:srgbClr val="0B0F7B"/>
              </a:solidFill>
              <a:latin typeface="Crave San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06693" y="1028700"/>
            <a:ext cx="1181623" cy="118162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9258300"/>
            <a:ext cx="16879201" cy="0"/>
          </a:xfrm>
          <a:prstGeom prst="line">
            <a:avLst/>
          </a:prstGeom>
          <a:ln w="9525" cap="rnd">
            <a:solidFill>
              <a:srgbClr val="2D51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679" y="9464881"/>
            <a:ext cx="2045509" cy="6065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327248" y="1982436"/>
            <a:ext cx="3852944" cy="24593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84112" y="1096065"/>
            <a:ext cx="1658352" cy="107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1"/>
              </a:lnSpc>
            </a:pPr>
            <a:r>
              <a:rPr lang="en-US" sz="7305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29800" y="408389"/>
            <a:ext cx="6104388" cy="70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en-US" sz="4811" dirty="0">
                <a:solidFill>
                  <a:srgbClr val="0B0F7B"/>
                </a:solidFill>
                <a:latin typeface="Crave Sans Bold"/>
              </a:rPr>
              <a:t>ЧТО СОКРАЩАЕМ?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21785" y="7817687"/>
            <a:ext cx="9253157" cy="706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32"/>
              </a:lnSpc>
              <a:spcBef>
                <a:spcPct val="0"/>
              </a:spcBef>
            </a:pPr>
            <a:r>
              <a:rPr lang="en-US" sz="4811">
                <a:solidFill>
                  <a:srgbClr val="DF1E13"/>
                </a:solidFill>
                <a:latin typeface="Crave Sans Bold"/>
              </a:rPr>
              <a:t>ЧТО ЕЩЁ СОКРАЩАЕМ... </a:t>
            </a:r>
            <a:r>
              <a:rPr lang="en-US" sz="4811" u="none">
                <a:solidFill>
                  <a:srgbClr val="DF1E13"/>
                </a:solidFill>
                <a:latin typeface="Crave Sans Bold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44789" y="9606761"/>
            <a:ext cx="7014470" cy="33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5"/>
              </a:lnSpc>
            </a:pPr>
            <a:r>
              <a:rPr lang="en-US" sz="2248">
                <a:solidFill>
                  <a:srgbClr val="000000"/>
                </a:solidFill>
                <a:latin typeface="Crave Sans"/>
              </a:rPr>
              <a:t>Антикризисный</a:t>
            </a:r>
            <a:r>
              <a:rPr lang="en-US" sz="2248">
                <a:solidFill>
                  <a:srgbClr val="000000"/>
                </a:solidFill>
                <a:latin typeface="Arimo"/>
              </a:rPr>
              <a:t> план 2022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3120" y="446652"/>
            <a:ext cx="4465095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3000">
                <a:solidFill>
                  <a:srgbClr val="737376"/>
                </a:solidFill>
                <a:latin typeface="Crave Sans Italics"/>
              </a:rPr>
              <a:t>Сценарий #1 Финансовый кризис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7" y="416720"/>
            <a:ext cx="16436974" cy="6215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3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Программа антикризисного оздоровления </a:t>
            </a:r>
            <a:r>
              <a:rPr lang="ru-RU" sz="4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организации </a:t>
            </a:r>
            <a:br>
              <a:rPr lang="ru-RU" sz="4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sz="43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мобилизация резервов)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663827" y="1688307"/>
            <a:ext cx="125285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rgbClr val="000000"/>
                </a:solidFill>
              </a:rPr>
              <a:t>Программа антикризисного </a:t>
            </a:r>
            <a:r>
              <a:rPr lang="ru-RU" altLang="ru-RU" sz="2100" dirty="0" smtClean="0">
                <a:solidFill>
                  <a:srgbClr val="000000"/>
                </a:solidFill>
              </a:rPr>
              <a:t>оздоровления ГБУЗ ИОКБ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47700" y="2659858"/>
            <a:ext cx="4321176" cy="7548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Реорганизация </a:t>
            </a:r>
          </a:p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производства</a:t>
            </a: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5254627" y="2659858"/>
            <a:ext cx="3457574" cy="7548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Реорганизация </a:t>
            </a:r>
          </a:p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финансов</a:t>
            </a: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9144001" y="2659858"/>
            <a:ext cx="3600450" cy="7548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Реорганизация </a:t>
            </a:r>
          </a:p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системы управления</a:t>
            </a:r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13033377" y="2659858"/>
            <a:ext cx="4752974" cy="7548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Реорганизация системы </a:t>
            </a:r>
          </a:p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обеспечения и сбыта</a:t>
            </a:r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647700" y="3848100"/>
            <a:ext cx="4321176" cy="7548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Основные фонды</a:t>
            </a:r>
          </a:p>
        </p:txBody>
      </p:sp>
      <p:sp>
        <p:nvSpPr>
          <p:cNvPr id="30729" name="Rectangle 12"/>
          <p:cNvSpPr>
            <a:spLocks noChangeArrowheads="1"/>
          </p:cNvSpPr>
          <p:nvPr/>
        </p:nvSpPr>
        <p:spPr bwMode="auto">
          <a:xfrm>
            <a:off x="647700" y="4602958"/>
            <a:ext cx="4321176" cy="757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Технология выполнения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 медицинских услуг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647700" y="5360195"/>
            <a:ext cx="4321176" cy="1108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Процессы оказания 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медицинской 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помощи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31" name="Rectangle 14"/>
          <p:cNvSpPr>
            <a:spLocks noChangeArrowheads="1"/>
          </p:cNvSpPr>
          <p:nvPr/>
        </p:nvSpPr>
        <p:spPr bwMode="auto">
          <a:xfrm>
            <a:off x="647700" y="6468667"/>
            <a:ext cx="4321176" cy="8643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rgbClr val="000000"/>
                </a:solidFill>
              </a:rPr>
              <a:t>З</a:t>
            </a:r>
            <a:r>
              <a:rPr lang="ru-RU" altLang="ru-RU" sz="2100" dirty="0" smtClean="0">
                <a:solidFill>
                  <a:srgbClr val="000000"/>
                </a:solidFill>
              </a:rPr>
              <a:t>апасы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647700" y="7333062"/>
            <a:ext cx="4321176" cy="8643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Оптимизация прямых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затрат, минимизация потерь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33" name="Rectangle 16"/>
          <p:cNvSpPr>
            <a:spLocks noChangeArrowheads="1"/>
          </p:cNvSpPr>
          <p:nvPr/>
        </p:nvSpPr>
        <p:spPr bwMode="auto">
          <a:xfrm>
            <a:off x="647700" y="8230791"/>
            <a:ext cx="4321176" cy="8643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Кооперация с другими МО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34" name="Rectangle 17"/>
          <p:cNvSpPr>
            <a:spLocks noChangeArrowheads="1"/>
          </p:cNvSpPr>
          <p:nvPr/>
        </p:nvSpPr>
        <p:spPr bwMode="auto">
          <a:xfrm>
            <a:off x="5254627" y="3848100"/>
            <a:ext cx="3457574" cy="7548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Доходы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35" name="Rectangle 18"/>
          <p:cNvSpPr>
            <a:spLocks noChangeArrowheads="1"/>
          </p:cNvSpPr>
          <p:nvPr/>
        </p:nvSpPr>
        <p:spPr bwMode="auto">
          <a:xfrm>
            <a:off x="5254627" y="4602958"/>
            <a:ext cx="3457574" cy="757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Расходы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36" name="Rectangle 19"/>
          <p:cNvSpPr>
            <a:spLocks noChangeArrowheads="1"/>
          </p:cNvSpPr>
          <p:nvPr/>
        </p:nvSpPr>
        <p:spPr bwMode="auto">
          <a:xfrm>
            <a:off x="5254627" y="5360195"/>
            <a:ext cx="3457574" cy="7548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Долги организации</a:t>
            </a:r>
          </a:p>
        </p:txBody>
      </p:sp>
      <p:sp>
        <p:nvSpPr>
          <p:cNvPr id="30737" name="Rectangle 20"/>
          <p:cNvSpPr>
            <a:spLocks noChangeArrowheads="1"/>
          </p:cNvSpPr>
          <p:nvPr/>
        </p:nvSpPr>
        <p:spPr bwMode="auto">
          <a:xfrm>
            <a:off x="5254627" y="6115050"/>
            <a:ext cx="3457574" cy="8643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Долги других </a:t>
            </a:r>
          </a:p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организаций</a:t>
            </a:r>
          </a:p>
        </p:txBody>
      </p:sp>
      <p:sp>
        <p:nvSpPr>
          <p:cNvPr id="30738" name="Rectangle 21"/>
          <p:cNvSpPr>
            <a:spLocks noChangeArrowheads="1"/>
          </p:cNvSpPr>
          <p:nvPr/>
        </p:nvSpPr>
        <p:spPr bwMode="auto">
          <a:xfrm>
            <a:off x="5254627" y="6979445"/>
            <a:ext cx="3457574" cy="8643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Структура финансов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39" name="Rectangle 23"/>
          <p:cNvSpPr>
            <a:spLocks noChangeArrowheads="1"/>
          </p:cNvSpPr>
          <p:nvPr/>
        </p:nvSpPr>
        <p:spPr bwMode="auto">
          <a:xfrm>
            <a:off x="5254627" y="7843838"/>
            <a:ext cx="3457574" cy="8643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Ценообразование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40" name="Rectangle 25"/>
          <p:cNvSpPr>
            <a:spLocks noChangeArrowheads="1"/>
          </p:cNvSpPr>
          <p:nvPr/>
        </p:nvSpPr>
        <p:spPr bwMode="auto">
          <a:xfrm>
            <a:off x="9144001" y="3848100"/>
            <a:ext cx="3600450" cy="7548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rgbClr val="000000"/>
                </a:solidFill>
              </a:rPr>
              <a:t>Р</a:t>
            </a:r>
            <a:r>
              <a:rPr lang="ru-RU" altLang="ru-RU" sz="2100" dirty="0" smtClean="0">
                <a:solidFill>
                  <a:srgbClr val="000000"/>
                </a:solidFill>
              </a:rPr>
              <a:t>еорганизация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41" name="Rectangle 26"/>
          <p:cNvSpPr>
            <a:spLocks noChangeArrowheads="1"/>
          </p:cNvSpPr>
          <p:nvPr/>
        </p:nvSpPr>
        <p:spPr bwMode="auto">
          <a:xfrm>
            <a:off x="9144001" y="4602958"/>
            <a:ext cx="3600450" cy="757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Организационная 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структура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42" name="Rectangle 27"/>
          <p:cNvSpPr>
            <a:spLocks noChangeArrowheads="1"/>
          </p:cNvSpPr>
          <p:nvPr/>
        </p:nvSpPr>
        <p:spPr bwMode="auto">
          <a:xfrm>
            <a:off x="9144001" y="5360195"/>
            <a:ext cx="3600450" cy="7548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Структура аппарата </a:t>
            </a:r>
          </a:p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управления</a:t>
            </a:r>
          </a:p>
        </p:txBody>
      </p:sp>
      <p:sp>
        <p:nvSpPr>
          <p:cNvPr id="30743" name="Rectangle 28"/>
          <p:cNvSpPr>
            <a:spLocks noChangeArrowheads="1"/>
          </p:cNvSpPr>
          <p:nvPr/>
        </p:nvSpPr>
        <p:spPr bwMode="auto">
          <a:xfrm>
            <a:off x="9144001" y="6115050"/>
            <a:ext cx="3600450" cy="8643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rgbClr val="000000"/>
                </a:solidFill>
              </a:rPr>
              <a:t>К</a:t>
            </a:r>
            <a:r>
              <a:rPr lang="ru-RU" altLang="ru-RU" sz="2100" dirty="0" smtClean="0">
                <a:solidFill>
                  <a:srgbClr val="000000"/>
                </a:solidFill>
              </a:rPr>
              <a:t>адры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44" name="Rectangle 29"/>
          <p:cNvSpPr>
            <a:spLocks noChangeArrowheads="1"/>
          </p:cNvSpPr>
          <p:nvPr/>
        </p:nvSpPr>
        <p:spPr bwMode="auto">
          <a:xfrm>
            <a:off x="9144001" y="6979445"/>
            <a:ext cx="3600450" cy="8643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rgbClr val="000000"/>
                </a:solidFill>
              </a:rPr>
              <a:t>Информационное </a:t>
            </a:r>
          </a:p>
          <a:p>
            <a:pPr algn="ctr" eaLnBrk="1" hangingPunct="1"/>
            <a:r>
              <a:rPr lang="ru-RU" altLang="ru-RU" sz="2100" dirty="0">
                <a:solidFill>
                  <a:srgbClr val="000000"/>
                </a:solidFill>
              </a:rPr>
              <a:t>обеспечение</a:t>
            </a:r>
          </a:p>
        </p:txBody>
      </p:sp>
      <p:sp>
        <p:nvSpPr>
          <p:cNvPr id="30745" name="Rectangle 30"/>
          <p:cNvSpPr>
            <a:spLocks noChangeArrowheads="1"/>
          </p:cNvSpPr>
          <p:nvPr/>
        </p:nvSpPr>
        <p:spPr bwMode="auto">
          <a:xfrm>
            <a:off x="13176251" y="3848100"/>
            <a:ext cx="4464050" cy="754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Материально-техническое </a:t>
            </a:r>
          </a:p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обеспечение</a:t>
            </a:r>
          </a:p>
        </p:txBody>
      </p:sp>
      <p:sp>
        <p:nvSpPr>
          <p:cNvPr id="30746" name="Rectangle 31"/>
          <p:cNvSpPr>
            <a:spLocks noChangeArrowheads="1"/>
          </p:cNvSpPr>
          <p:nvPr/>
        </p:nvSpPr>
        <p:spPr bwMode="auto">
          <a:xfrm>
            <a:off x="13176251" y="4602957"/>
            <a:ext cx="4464050" cy="8643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Сбыт (предоставление 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платных медицинских услуг)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47" name="Rectangle 32"/>
          <p:cNvSpPr>
            <a:spLocks noChangeArrowheads="1"/>
          </p:cNvSpPr>
          <p:nvPr/>
        </p:nvSpPr>
        <p:spPr bwMode="auto">
          <a:xfrm>
            <a:off x="13176251" y="5467350"/>
            <a:ext cx="44640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rgbClr val="000000"/>
                </a:solidFill>
              </a:rPr>
              <a:t>М</a:t>
            </a:r>
            <a:r>
              <a:rPr lang="ru-RU" altLang="ru-RU" sz="2100" dirty="0" smtClean="0">
                <a:solidFill>
                  <a:srgbClr val="000000"/>
                </a:solidFill>
              </a:rPr>
              <a:t>аркетинг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48" name="Rectangle 33"/>
          <p:cNvSpPr>
            <a:spLocks noChangeArrowheads="1"/>
          </p:cNvSpPr>
          <p:nvPr/>
        </p:nvSpPr>
        <p:spPr bwMode="auto">
          <a:xfrm>
            <a:off x="13176251" y="6115050"/>
            <a:ext cx="4464050" cy="8643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Договорные и </a:t>
            </a:r>
          </a:p>
          <a:p>
            <a:pPr algn="ctr" eaLnBrk="1" hangingPunct="1"/>
            <a:r>
              <a:rPr lang="ru-RU" altLang="ru-RU" sz="2100">
                <a:solidFill>
                  <a:srgbClr val="000000"/>
                </a:solidFill>
              </a:rPr>
              <a:t>юридические отношения</a:t>
            </a:r>
          </a:p>
        </p:txBody>
      </p:sp>
      <p:sp>
        <p:nvSpPr>
          <p:cNvPr id="30749" name="Rectangle 34"/>
          <p:cNvSpPr>
            <a:spLocks noChangeArrowheads="1"/>
          </p:cNvSpPr>
          <p:nvPr/>
        </p:nvSpPr>
        <p:spPr bwMode="auto">
          <a:xfrm>
            <a:off x="647700" y="9139239"/>
            <a:ext cx="4321176" cy="8643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rgbClr val="000000"/>
                </a:solidFill>
              </a:rPr>
              <a:t>Техническое </a:t>
            </a:r>
            <a:r>
              <a:rPr lang="ru-RU" altLang="ru-RU" sz="2100" dirty="0" smtClean="0">
                <a:solidFill>
                  <a:srgbClr val="000000"/>
                </a:solidFill>
              </a:rPr>
              <a:t>развитие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50" name="Rectangle 36"/>
          <p:cNvSpPr>
            <a:spLocks noChangeArrowheads="1"/>
          </p:cNvSpPr>
          <p:nvPr/>
        </p:nvSpPr>
        <p:spPr bwMode="auto">
          <a:xfrm>
            <a:off x="5254627" y="8708232"/>
            <a:ext cx="3457574" cy="5405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>
                <a:solidFill>
                  <a:srgbClr val="000000"/>
                </a:solidFill>
              </a:rPr>
              <a:t>Денежные расчеты</a:t>
            </a:r>
          </a:p>
        </p:txBody>
      </p:sp>
      <p:sp>
        <p:nvSpPr>
          <p:cNvPr id="30751" name="Rectangle 37"/>
          <p:cNvSpPr>
            <a:spLocks noChangeArrowheads="1"/>
          </p:cNvSpPr>
          <p:nvPr/>
        </p:nvSpPr>
        <p:spPr bwMode="auto">
          <a:xfrm>
            <a:off x="5254627" y="9248775"/>
            <a:ext cx="3457574" cy="7548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….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30752" name="Line 38"/>
          <p:cNvSpPr>
            <a:spLocks noChangeShapeType="1"/>
          </p:cNvSpPr>
          <p:nvPr/>
        </p:nvSpPr>
        <p:spPr bwMode="auto">
          <a:xfrm flipH="1">
            <a:off x="1800227" y="2119313"/>
            <a:ext cx="717550" cy="540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30753" name="Line 39"/>
          <p:cNvSpPr>
            <a:spLocks noChangeShapeType="1"/>
          </p:cNvSpPr>
          <p:nvPr/>
        </p:nvSpPr>
        <p:spPr bwMode="auto">
          <a:xfrm>
            <a:off x="15192376" y="1902620"/>
            <a:ext cx="1152524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30754" name="Line 40"/>
          <p:cNvSpPr>
            <a:spLocks noChangeShapeType="1"/>
          </p:cNvSpPr>
          <p:nvPr/>
        </p:nvSpPr>
        <p:spPr bwMode="auto">
          <a:xfrm>
            <a:off x="6553200" y="2336008"/>
            <a:ext cx="0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30755" name="Line 41"/>
          <p:cNvSpPr>
            <a:spLocks noChangeShapeType="1"/>
          </p:cNvSpPr>
          <p:nvPr/>
        </p:nvSpPr>
        <p:spPr bwMode="auto">
          <a:xfrm>
            <a:off x="10728326" y="2336008"/>
            <a:ext cx="0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30756" name="Line 42"/>
          <p:cNvSpPr>
            <a:spLocks noChangeShapeType="1"/>
          </p:cNvSpPr>
          <p:nvPr/>
        </p:nvSpPr>
        <p:spPr bwMode="auto">
          <a:xfrm>
            <a:off x="2952750" y="3414713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30757" name="Line 43"/>
          <p:cNvSpPr>
            <a:spLocks noChangeShapeType="1"/>
          </p:cNvSpPr>
          <p:nvPr/>
        </p:nvSpPr>
        <p:spPr bwMode="auto">
          <a:xfrm>
            <a:off x="6985000" y="34147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30758" name="Line 44"/>
          <p:cNvSpPr>
            <a:spLocks noChangeShapeType="1"/>
          </p:cNvSpPr>
          <p:nvPr/>
        </p:nvSpPr>
        <p:spPr bwMode="auto">
          <a:xfrm>
            <a:off x="10871200" y="3414713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30759" name="Line 45"/>
          <p:cNvSpPr>
            <a:spLocks noChangeShapeType="1"/>
          </p:cNvSpPr>
          <p:nvPr/>
        </p:nvSpPr>
        <p:spPr bwMode="auto">
          <a:xfrm>
            <a:off x="15192376" y="3414713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9139238" y="7854555"/>
            <a:ext cx="3600450" cy="86439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Обеспечение качества 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медицинской помощи</a:t>
            </a:r>
          </a:p>
          <a:p>
            <a:pPr algn="ctr" eaLnBrk="1" hangingPunct="1"/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9144001" y="8707042"/>
            <a:ext cx="3600450" cy="129659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Обеспечение 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безопасности 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Медицинской 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деятельности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13176251" y="7010402"/>
            <a:ext cx="4464050" cy="7548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….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13176251" y="7835503"/>
            <a:ext cx="4464050" cy="7548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rgbClr val="000000"/>
                </a:solidFill>
              </a:rPr>
              <a:t>….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85913" y="2452831"/>
            <a:ext cx="778183" cy="7781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25987" y="2452831"/>
            <a:ext cx="741128" cy="7411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5817" y="2415776"/>
            <a:ext cx="778183" cy="77818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948215" y="725148"/>
            <a:ext cx="11930986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7"/>
              </a:lnSpc>
            </a:pPr>
            <a:r>
              <a:rPr lang="ru-RU" sz="4111" dirty="0" smtClean="0">
                <a:solidFill>
                  <a:srgbClr val="0B0F7B"/>
                </a:solidFill>
                <a:latin typeface="Crave Sans Bold"/>
              </a:rPr>
              <a:t>Инструменты антикризисного управления, которые мы уже используем</a:t>
            </a:r>
            <a:endParaRPr lang="en-US" sz="4111" dirty="0">
              <a:solidFill>
                <a:srgbClr val="0B0F7B"/>
              </a:solidFill>
              <a:latin typeface="Crave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49042" y="2497427"/>
            <a:ext cx="1092143" cy="70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68369" y="2441845"/>
            <a:ext cx="1092143" cy="70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07526" y="2471881"/>
            <a:ext cx="1092143" cy="70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en-US" sz="4811">
                <a:solidFill>
                  <a:srgbClr val="0B0F7B"/>
                </a:solidFill>
                <a:latin typeface="Crave Sans Bold"/>
              </a:rPr>
              <a:t>#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3037" y="3833256"/>
            <a:ext cx="3951251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ru-RU" sz="4811" u="none" dirty="0" smtClean="0">
                <a:solidFill>
                  <a:srgbClr val="0B0F7B"/>
                </a:solidFill>
                <a:latin typeface="Crave Sans Bold"/>
              </a:rPr>
              <a:t>Реестр рисков</a:t>
            </a:r>
            <a:endParaRPr lang="en-US" sz="4811" u="none" dirty="0">
              <a:solidFill>
                <a:srgbClr val="0B0F7B"/>
              </a:solidFill>
              <a:latin typeface="Crave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68369" y="3808037"/>
            <a:ext cx="393109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ru-RU" sz="4811" dirty="0" smtClean="0">
                <a:solidFill>
                  <a:srgbClr val="0B0F7B"/>
                </a:solidFill>
                <a:latin typeface="Crave Sans Bold"/>
              </a:rPr>
              <a:t>Матрица рисков</a:t>
            </a:r>
            <a:endParaRPr lang="en-US" sz="4811" dirty="0">
              <a:solidFill>
                <a:srgbClr val="0B0F7B"/>
              </a:solidFill>
              <a:latin typeface="Crave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47450" y="3231014"/>
            <a:ext cx="6159561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32"/>
              </a:lnSpc>
              <a:spcBef>
                <a:spcPct val="0"/>
              </a:spcBef>
            </a:pPr>
            <a:r>
              <a:rPr lang="ru-RU" sz="4811" dirty="0" smtClean="0">
                <a:solidFill>
                  <a:srgbClr val="0B0F7B"/>
                </a:solidFill>
                <a:latin typeface="Crave Sans Bold"/>
              </a:rPr>
              <a:t>План предупреждающих действий</a:t>
            </a:r>
            <a:endParaRPr lang="en-US" sz="4811" dirty="0">
              <a:solidFill>
                <a:srgbClr val="0B0F7B"/>
              </a:solidFill>
              <a:latin typeface="Crave Sans Bold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-73784" y="9258300"/>
            <a:ext cx="16879201" cy="0"/>
          </a:xfrm>
          <a:prstGeom prst="line">
            <a:avLst/>
          </a:prstGeom>
          <a:ln w="9525" cap="rnd">
            <a:solidFill>
              <a:srgbClr val="2D51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50679" y="9464881"/>
            <a:ext cx="2045509" cy="60651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7259300" y="9109075"/>
            <a:ext cx="597329" cy="29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>
                <a:solidFill>
                  <a:srgbClr val="000000"/>
                </a:solidFill>
                <a:latin typeface="Crave Sans"/>
              </a:rPr>
              <a:t>06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44789" y="9606761"/>
            <a:ext cx="7014470" cy="33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5"/>
              </a:lnSpc>
            </a:pPr>
            <a:r>
              <a:rPr lang="en-US" sz="2248">
                <a:solidFill>
                  <a:srgbClr val="000000"/>
                </a:solidFill>
                <a:latin typeface="Crave Sans"/>
              </a:rPr>
              <a:t>Антикризисный</a:t>
            </a:r>
            <a:r>
              <a:rPr lang="en-US" sz="2248">
                <a:solidFill>
                  <a:srgbClr val="000000"/>
                </a:solidFill>
                <a:latin typeface="Arimo"/>
              </a:rPr>
              <a:t> план 2022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3120" y="446652"/>
            <a:ext cx="446509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ru-RU" sz="3000" dirty="0" smtClean="0">
                <a:solidFill>
                  <a:srgbClr val="737376"/>
                </a:solidFill>
                <a:latin typeface="Crave Sans Italics"/>
              </a:rPr>
              <a:t>Обсуждение</a:t>
            </a:r>
            <a:endParaRPr lang="en-US" sz="3000" dirty="0">
              <a:solidFill>
                <a:srgbClr val="737376"/>
              </a:solidFill>
              <a:latin typeface="Crave Sans Itali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00" y="5218680"/>
            <a:ext cx="4156075" cy="389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" y="5446485"/>
            <a:ext cx="7004869" cy="348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5199630"/>
            <a:ext cx="5809316" cy="360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8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21096" r="49135" b="24344"/>
          <a:stretch/>
        </p:blipFill>
        <p:spPr bwMode="auto">
          <a:xfrm>
            <a:off x="1798320" y="342900"/>
            <a:ext cx="14699102" cy="87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/>
          <p:cNvSpPr/>
          <p:nvPr/>
        </p:nvSpPr>
        <p:spPr>
          <a:xfrm>
            <a:off x="0" y="9258300"/>
            <a:ext cx="16879201" cy="0"/>
          </a:xfrm>
          <a:prstGeom prst="line">
            <a:avLst/>
          </a:prstGeom>
          <a:ln w="9525" cap="rnd">
            <a:solidFill>
              <a:srgbClr val="2D51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679" y="9464881"/>
            <a:ext cx="2045509" cy="606517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2544789" y="9606761"/>
            <a:ext cx="7014470" cy="33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5"/>
              </a:lnSpc>
            </a:pPr>
            <a:r>
              <a:rPr lang="en-US" sz="2248">
                <a:solidFill>
                  <a:srgbClr val="000000"/>
                </a:solidFill>
                <a:latin typeface="Crave Sans"/>
              </a:rPr>
              <a:t>Антикризисный</a:t>
            </a:r>
            <a:r>
              <a:rPr lang="en-US" sz="2248">
                <a:solidFill>
                  <a:srgbClr val="000000"/>
                </a:solidFill>
                <a:latin typeface="Arimo"/>
              </a:rPr>
              <a:t> план 2022</a:t>
            </a:r>
          </a:p>
        </p:txBody>
      </p:sp>
    </p:spTree>
    <p:extLst>
      <p:ext uri="{BB962C8B-B14F-4D97-AF65-F5344CB8AC3E}">
        <p14:creationId xmlns:p14="http://schemas.microsoft.com/office/powerpoint/2010/main" val="4422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90488"/>
            <a:ext cx="16298863" cy="1010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6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781" y="1439861"/>
            <a:ext cx="8811420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2" y="395287"/>
            <a:ext cx="9339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3" y="1352550"/>
            <a:ext cx="9339263" cy="52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6556374"/>
            <a:ext cx="6362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knyazyuk_nf\Desktop\Антикризисный менеджмент\Черчил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984999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9427" y="443361"/>
            <a:ext cx="14464244" cy="345804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0" y="9258300"/>
            <a:ext cx="16879201" cy="0"/>
          </a:xfrm>
          <a:prstGeom prst="line">
            <a:avLst/>
          </a:prstGeom>
          <a:ln w="9525" cap="rnd">
            <a:solidFill>
              <a:srgbClr val="2D519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7259300" y="9109075"/>
            <a:ext cx="597329" cy="29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>
                <a:solidFill>
                  <a:srgbClr val="000000"/>
                </a:solidFill>
                <a:latin typeface="Crave Sans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01496" y="665559"/>
            <a:ext cx="14252175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7"/>
              </a:lnSpc>
            </a:pPr>
            <a:r>
              <a:rPr lang="ru-RU" sz="4400" b="1" dirty="0">
                <a:solidFill>
                  <a:schemeClr val="bg1"/>
                </a:solidFill>
              </a:rPr>
              <a:t>Антикризисное </a:t>
            </a:r>
            <a:r>
              <a:rPr lang="ru-RU" sz="4400" b="1" dirty="0" smtClean="0">
                <a:solidFill>
                  <a:schemeClr val="bg1"/>
                </a:solidFill>
              </a:rPr>
              <a:t>управление </a:t>
            </a:r>
            <a:r>
              <a:rPr lang="ru-RU" sz="4400" dirty="0" smtClean="0">
                <a:solidFill>
                  <a:schemeClr val="bg1"/>
                </a:solidFill>
              </a:rPr>
              <a:t>- это </a:t>
            </a:r>
            <a:r>
              <a:rPr lang="ru-RU" sz="4400" dirty="0">
                <a:solidFill>
                  <a:schemeClr val="bg1"/>
                </a:solidFill>
              </a:rPr>
              <a:t>управление предприятием, организацией, ставящее своей задачей преодоление или предотвращение кризисного состояния, проявляющегося в неплатежеспособности, банкротстве, убыточности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75863" y="443361"/>
            <a:ext cx="341033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ru-RU" sz="2400" dirty="0" smtClean="0">
                <a:solidFill>
                  <a:srgbClr val="737376"/>
                </a:solidFill>
                <a:latin typeface="Crave Sans Italics"/>
              </a:rPr>
              <a:t>Теория</a:t>
            </a:r>
          </a:p>
          <a:p>
            <a:pPr>
              <a:lnSpc>
                <a:spcPts val="3450"/>
              </a:lnSpc>
            </a:pPr>
            <a:r>
              <a:rPr lang="ru-RU" sz="2400" dirty="0" smtClean="0">
                <a:solidFill>
                  <a:srgbClr val="737376"/>
                </a:solidFill>
                <a:latin typeface="Crave Sans Italics"/>
              </a:rPr>
              <a:t>Антикризисный менеджмент</a:t>
            </a:r>
            <a:endParaRPr lang="en-US" sz="2400" dirty="0">
              <a:solidFill>
                <a:srgbClr val="737376"/>
              </a:solidFill>
              <a:latin typeface="Crave Sans Itali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9" y="1939431"/>
            <a:ext cx="2709284" cy="180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2"/>
          <p:cNvSpPr txBox="1"/>
          <p:nvPr/>
        </p:nvSpPr>
        <p:spPr>
          <a:xfrm>
            <a:off x="762000" y="3742857"/>
            <a:ext cx="4963895" cy="636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endParaRPr lang="en-US" sz="4000" dirty="0">
              <a:solidFill>
                <a:srgbClr val="0B0F7B"/>
              </a:solidFill>
              <a:latin typeface="Crave Sans Bold"/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700314" y="5114300"/>
            <a:ext cx="4963895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32"/>
              </a:lnSpc>
            </a:pPr>
            <a:r>
              <a:rPr lang="ru-RU" sz="4000" b="1" dirty="0" err="1" smtClean="0">
                <a:solidFill>
                  <a:srgbClr val="0B0F7B"/>
                </a:solidFill>
                <a:latin typeface="Crave Sans Bold"/>
              </a:rPr>
              <a:t>Стейкхолдеры</a:t>
            </a:r>
            <a:r>
              <a:rPr lang="ru-RU" sz="4000" b="1" dirty="0" smtClean="0">
                <a:solidFill>
                  <a:srgbClr val="0B0F7B"/>
                </a:solidFill>
                <a:latin typeface="Crave Sans Bold"/>
              </a:rPr>
              <a:t> </a:t>
            </a:r>
          </a:p>
          <a:p>
            <a:pPr algn="ctr">
              <a:lnSpc>
                <a:spcPts val="5532"/>
              </a:lnSpc>
            </a:pPr>
            <a:r>
              <a:rPr lang="ru-RU" sz="4000" b="1" dirty="0">
                <a:solidFill>
                  <a:srgbClr val="0B0F7B"/>
                </a:solidFill>
                <a:latin typeface="Crave Sans Bold"/>
              </a:rPr>
              <a:t>а</a:t>
            </a:r>
            <a:r>
              <a:rPr lang="ru-RU" sz="4000" b="1" dirty="0" smtClean="0">
                <a:solidFill>
                  <a:srgbClr val="0B0F7B"/>
                </a:solidFill>
                <a:latin typeface="Crave Sans Bold"/>
              </a:rPr>
              <a:t>нтикризисного управления:</a:t>
            </a:r>
            <a:endParaRPr lang="en-US" sz="4000" b="1" dirty="0">
              <a:solidFill>
                <a:srgbClr val="0B0F7B"/>
              </a:solidFill>
              <a:latin typeface="Crave Sans Bold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6512784" y="4379570"/>
            <a:ext cx="11430001" cy="4389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Топ-менеджмент медицинской организации;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Государство, в том числе налоговые органы;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Конкуренты;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Инвесторы;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Работники медицинской организации;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Пациенты, их законные представители, родственники;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Поставщики;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Кредиторы;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Арбитражные управляющие.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32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2DD3B9-DD17-403D-9607-63648B017C4D}" type="slidenum">
              <a:rPr lang="ru-RU"/>
              <a:pPr/>
              <a:t>4</a:t>
            </a:fld>
            <a:endParaRPr lang="ru-RU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501650" y="114300"/>
            <a:ext cx="17284700" cy="7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</a:rPr>
              <a:t>АЛЬТЕРНАТИВЫ СТРАТЕГИЙ АНТИКРИЗИСНОГО УПРАВЛЕНИЯ</a:t>
            </a:r>
            <a:endParaRPr lang="ru-RU" sz="3600" b="1" dirty="0">
              <a:latin typeface="Arial" pitchFamily="34" charset="0"/>
            </a:endParaRP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7991477" y="2119313"/>
            <a:ext cx="3168650" cy="864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6264277" y="3414713"/>
            <a:ext cx="3168650" cy="864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8134351" y="4602957"/>
            <a:ext cx="3168650" cy="5405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68" name="Rectangle 9"/>
          <p:cNvSpPr>
            <a:spLocks noChangeArrowheads="1"/>
          </p:cNvSpPr>
          <p:nvPr/>
        </p:nvSpPr>
        <p:spPr bwMode="auto">
          <a:xfrm>
            <a:off x="8134351" y="6007895"/>
            <a:ext cx="3168650" cy="971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69" name="Rectangle 10"/>
          <p:cNvSpPr>
            <a:spLocks noChangeArrowheads="1"/>
          </p:cNvSpPr>
          <p:nvPr/>
        </p:nvSpPr>
        <p:spPr bwMode="auto">
          <a:xfrm>
            <a:off x="5832477" y="8924926"/>
            <a:ext cx="7775574" cy="862013"/>
          </a:xfrm>
          <a:prstGeom prst="rect">
            <a:avLst/>
          </a:prstGeom>
          <a:solidFill>
            <a:srgbClr val="FFCCFF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70" name="Rectangle 11"/>
          <p:cNvSpPr>
            <a:spLocks noChangeArrowheads="1"/>
          </p:cNvSpPr>
          <p:nvPr/>
        </p:nvSpPr>
        <p:spPr bwMode="auto">
          <a:xfrm>
            <a:off x="4537076" y="2119313"/>
            <a:ext cx="2879724" cy="864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790577" y="2119313"/>
            <a:ext cx="3168650" cy="864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11734801" y="2119313"/>
            <a:ext cx="2879726" cy="864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15192377" y="2119313"/>
            <a:ext cx="2736850" cy="864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74" name="Rectangle 15"/>
          <p:cNvSpPr>
            <a:spLocks noChangeArrowheads="1"/>
          </p:cNvSpPr>
          <p:nvPr/>
        </p:nvSpPr>
        <p:spPr bwMode="auto">
          <a:xfrm>
            <a:off x="2663826" y="3414713"/>
            <a:ext cx="3022600" cy="862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75" name="Rectangle 16"/>
          <p:cNvSpPr>
            <a:spLocks noChangeArrowheads="1"/>
          </p:cNvSpPr>
          <p:nvPr/>
        </p:nvSpPr>
        <p:spPr bwMode="auto">
          <a:xfrm>
            <a:off x="10153651" y="3414713"/>
            <a:ext cx="2879726" cy="862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76" name="Rectangle 17"/>
          <p:cNvSpPr>
            <a:spLocks noChangeArrowheads="1"/>
          </p:cNvSpPr>
          <p:nvPr/>
        </p:nvSpPr>
        <p:spPr bwMode="auto">
          <a:xfrm>
            <a:off x="13608051" y="3414713"/>
            <a:ext cx="3168650" cy="8643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77" name="Rectangle 18"/>
          <p:cNvSpPr>
            <a:spLocks noChangeArrowheads="1"/>
          </p:cNvSpPr>
          <p:nvPr/>
        </p:nvSpPr>
        <p:spPr bwMode="auto">
          <a:xfrm>
            <a:off x="3959227" y="6007895"/>
            <a:ext cx="3168650" cy="971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78" name="Rectangle 19"/>
          <p:cNvSpPr>
            <a:spLocks noChangeArrowheads="1"/>
          </p:cNvSpPr>
          <p:nvPr/>
        </p:nvSpPr>
        <p:spPr bwMode="auto">
          <a:xfrm>
            <a:off x="12312651" y="6007895"/>
            <a:ext cx="3168650" cy="971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79" name="Rectangle 20"/>
          <p:cNvSpPr>
            <a:spLocks noChangeArrowheads="1"/>
          </p:cNvSpPr>
          <p:nvPr/>
        </p:nvSpPr>
        <p:spPr bwMode="auto">
          <a:xfrm>
            <a:off x="5832476" y="7519988"/>
            <a:ext cx="3022600" cy="864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1943101" y="7519988"/>
            <a:ext cx="2879726" cy="864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81" name="Rectangle 22"/>
          <p:cNvSpPr>
            <a:spLocks noChangeArrowheads="1"/>
          </p:cNvSpPr>
          <p:nvPr/>
        </p:nvSpPr>
        <p:spPr bwMode="auto">
          <a:xfrm>
            <a:off x="10439400" y="7519988"/>
            <a:ext cx="3025776" cy="864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82" name="Rectangle 23"/>
          <p:cNvSpPr>
            <a:spLocks noChangeArrowheads="1"/>
          </p:cNvSpPr>
          <p:nvPr/>
        </p:nvSpPr>
        <p:spPr bwMode="auto">
          <a:xfrm>
            <a:off x="14614527" y="7519985"/>
            <a:ext cx="2879726" cy="864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66583" name="Line 24"/>
          <p:cNvSpPr>
            <a:spLocks noChangeShapeType="1"/>
          </p:cNvSpPr>
          <p:nvPr/>
        </p:nvSpPr>
        <p:spPr bwMode="auto">
          <a:xfrm flipH="1">
            <a:off x="7416801" y="5143500"/>
            <a:ext cx="71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84" name="Line 25"/>
          <p:cNvSpPr>
            <a:spLocks noChangeShapeType="1"/>
          </p:cNvSpPr>
          <p:nvPr/>
        </p:nvSpPr>
        <p:spPr bwMode="auto">
          <a:xfrm>
            <a:off x="11303001" y="5143500"/>
            <a:ext cx="7207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85" name="Line 26"/>
          <p:cNvSpPr>
            <a:spLocks noChangeShapeType="1"/>
          </p:cNvSpPr>
          <p:nvPr/>
        </p:nvSpPr>
        <p:spPr bwMode="auto">
          <a:xfrm flipH="1">
            <a:off x="9718677" y="5143501"/>
            <a:ext cx="2305050" cy="540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86" name="Line 27"/>
          <p:cNvSpPr>
            <a:spLocks noChangeShapeType="1"/>
          </p:cNvSpPr>
          <p:nvPr/>
        </p:nvSpPr>
        <p:spPr bwMode="auto">
          <a:xfrm flipH="1" flipV="1">
            <a:off x="7416800" y="5143501"/>
            <a:ext cx="2301876" cy="540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87" name="Line 28"/>
          <p:cNvSpPr>
            <a:spLocks noChangeShapeType="1"/>
          </p:cNvSpPr>
          <p:nvPr/>
        </p:nvSpPr>
        <p:spPr bwMode="auto">
          <a:xfrm flipH="1">
            <a:off x="2517776" y="1362075"/>
            <a:ext cx="41783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88" name="Line 29"/>
          <p:cNvSpPr>
            <a:spLocks noChangeShapeType="1"/>
          </p:cNvSpPr>
          <p:nvPr/>
        </p:nvSpPr>
        <p:spPr bwMode="auto">
          <a:xfrm>
            <a:off x="2517776" y="1362076"/>
            <a:ext cx="0" cy="75723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89" name="Line 30"/>
          <p:cNvSpPr>
            <a:spLocks noChangeShapeType="1"/>
          </p:cNvSpPr>
          <p:nvPr/>
        </p:nvSpPr>
        <p:spPr bwMode="auto">
          <a:xfrm>
            <a:off x="5686426" y="1362076"/>
            <a:ext cx="0" cy="75723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90" name="Line 31"/>
          <p:cNvSpPr>
            <a:spLocks noChangeShapeType="1"/>
          </p:cNvSpPr>
          <p:nvPr/>
        </p:nvSpPr>
        <p:spPr bwMode="auto">
          <a:xfrm flipH="1">
            <a:off x="9432925" y="1565316"/>
            <a:ext cx="1" cy="55399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91" name="Line 32"/>
          <p:cNvSpPr>
            <a:spLocks noChangeShapeType="1"/>
          </p:cNvSpPr>
          <p:nvPr/>
        </p:nvSpPr>
        <p:spPr bwMode="auto">
          <a:xfrm>
            <a:off x="4248150" y="1362076"/>
            <a:ext cx="0" cy="205263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92" name="Line 33"/>
          <p:cNvSpPr>
            <a:spLocks noChangeShapeType="1"/>
          </p:cNvSpPr>
          <p:nvPr/>
        </p:nvSpPr>
        <p:spPr bwMode="auto">
          <a:xfrm>
            <a:off x="7702550" y="1565316"/>
            <a:ext cx="0" cy="184939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93" name="Line 34"/>
          <p:cNvSpPr>
            <a:spLocks noChangeShapeType="1"/>
          </p:cNvSpPr>
          <p:nvPr/>
        </p:nvSpPr>
        <p:spPr bwMode="auto">
          <a:xfrm>
            <a:off x="11449050" y="1565316"/>
            <a:ext cx="0" cy="184939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94" name="Line 35"/>
          <p:cNvSpPr>
            <a:spLocks noChangeShapeType="1"/>
          </p:cNvSpPr>
          <p:nvPr/>
        </p:nvSpPr>
        <p:spPr bwMode="auto">
          <a:xfrm>
            <a:off x="12455526" y="1362075"/>
            <a:ext cx="41783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95" name="Line 36"/>
          <p:cNvSpPr>
            <a:spLocks noChangeShapeType="1"/>
          </p:cNvSpPr>
          <p:nvPr/>
        </p:nvSpPr>
        <p:spPr bwMode="auto">
          <a:xfrm>
            <a:off x="16633826" y="1362076"/>
            <a:ext cx="0" cy="75723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96" name="Line 37"/>
          <p:cNvSpPr>
            <a:spLocks noChangeShapeType="1"/>
          </p:cNvSpPr>
          <p:nvPr/>
        </p:nvSpPr>
        <p:spPr bwMode="auto">
          <a:xfrm>
            <a:off x="14903450" y="1362076"/>
            <a:ext cx="0" cy="205263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97" name="Line 38"/>
          <p:cNvSpPr>
            <a:spLocks noChangeShapeType="1"/>
          </p:cNvSpPr>
          <p:nvPr/>
        </p:nvSpPr>
        <p:spPr bwMode="auto">
          <a:xfrm flipH="1">
            <a:off x="3238500" y="9355932"/>
            <a:ext cx="2593976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98" name="Line 39"/>
          <p:cNvSpPr>
            <a:spLocks noChangeShapeType="1"/>
          </p:cNvSpPr>
          <p:nvPr/>
        </p:nvSpPr>
        <p:spPr bwMode="auto">
          <a:xfrm flipV="1">
            <a:off x="3238500" y="8384382"/>
            <a:ext cx="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599" name="Line 40"/>
          <p:cNvSpPr>
            <a:spLocks noChangeShapeType="1"/>
          </p:cNvSpPr>
          <p:nvPr/>
        </p:nvSpPr>
        <p:spPr bwMode="auto">
          <a:xfrm flipH="1" flipV="1">
            <a:off x="5400676" y="6979445"/>
            <a:ext cx="0" cy="23764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600" name="Line 41"/>
          <p:cNvSpPr>
            <a:spLocks noChangeShapeType="1"/>
          </p:cNvSpPr>
          <p:nvPr/>
        </p:nvSpPr>
        <p:spPr bwMode="auto">
          <a:xfrm flipV="1">
            <a:off x="7270750" y="8384382"/>
            <a:ext cx="0" cy="54054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601" name="Line 42"/>
          <p:cNvSpPr>
            <a:spLocks noChangeShapeType="1"/>
          </p:cNvSpPr>
          <p:nvPr/>
        </p:nvSpPr>
        <p:spPr bwMode="auto">
          <a:xfrm flipV="1">
            <a:off x="9718676" y="6979445"/>
            <a:ext cx="0" cy="194548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602" name="Line 43"/>
          <p:cNvSpPr>
            <a:spLocks noChangeShapeType="1"/>
          </p:cNvSpPr>
          <p:nvPr/>
        </p:nvSpPr>
        <p:spPr bwMode="auto">
          <a:xfrm flipV="1">
            <a:off x="12023726" y="8384382"/>
            <a:ext cx="0" cy="54054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603" name="Line 44"/>
          <p:cNvSpPr>
            <a:spLocks noChangeShapeType="1"/>
          </p:cNvSpPr>
          <p:nvPr/>
        </p:nvSpPr>
        <p:spPr bwMode="auto">
          <a:xfrm>
            <a:off x="13608051" y="9355932"/>
            <a:ext cx="27368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604" name="Line 45"/>
          <p:cNvSpPr>
            <a:spLocks noChangeShapeType="1"/>
          </p:cNvSpPr>
          <p:nvPr/>
        </p:nvSpPr>
        <p:spPr bwMode="auto">
          <a:xfrm flipV="1">
            <a:off x="16344900" y="8384382"/>
            <a:ext cx="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605" name="Line 46"/>
          <p:cNvSpPr>
            <a:spLocks noChangeShapeType="1"/>
          </p:cNvSpPr>
          <p:nvPr/>
        </p:nvSpPr>
        <p:spPr bwMode="auto">
          <a:xfrm flipV="1">
            <a:off x="14039850" y="6979445"/>
            <a:ext cx="0" cy="23764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6606" name="Text Box 47"/>
          <p:cNvSpPr txBox="1">
            <a:spLocks noChangeArrowheads="1"/>
          </p:cNvSpPr>
          <p:nvPr/>
        </p:nvSpPr>
        <p:spPr bwMode="auto">
          <a:xfrm>
            <a:off x="6264278" y="969550"/>
            <a:ext cx="7342186" cy="59576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z="2800" dirty="0"/>
              <a:t>Признаки появления кризисных ситуаций</a:t>
            </a:r>
          </a:p>
        </p:txBody>
      </p:sp>
      <p:sp>
        <p:nvSpPr>
          <p:cNvPr id="66607" name="Text Box 48"/>
          <p:cNvSpPr txBox="1">
            <a:spLocks noChangeArrowheads="1"/>
          </p:cNvSpPr>
          <p:nvPr/>
        </p:nvSpPr>
        <p:spPr bwMode="auto">
          <a:xfrm>
            <a:off x="790577" y="2119313"/>
            <a:ext cx="3168650" cy="97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500" b="1" dirty="0">
                <a:latin typeface="Arial" pitchFamily="34" charset="0"/>
              </a:rPr>
              <a:t>Дефицит или избыток ресурсов</a:t>
            </a:r>
            <a:endParaRPr lang="ru-RU" dirty="0"/>
          </a:p>
        </p:txBody>
      </p:sp>
      <p:sp>
        <p:nvSpPr>
          <p:cNvPr id="66608" name="Text Box 49"/>
          <p:cNvSpPr txBox="1">
            <a:spLocks noChangeArrowheads="1"/>
          </p:cNvSpPr>
          <p:nvPr/>
        </p:nvSpPr>
        <p:spPr bwMode="auto">
          <a:xfrm>
            <a:off x="4391027" y="2226470"/>
            <a:ext cx="3025774" cy="7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Конфликтные ситуации</a:t>
            </a:r>
          </a:p>
        </p:txBody>
      </p:sp>
      <p:sp>
        <p:nvSpPr>
          <p:cNvPr id="66609" name="Text Box 50"/>
          <p:cNvSpPr txBox="1">
            <a:spLocks noChangeArrowheads="1"/>
          </p:cNvSpPr>
          <p:nvPr/>
        </p:nvSpPr>
        <p:spPr bwMode="auto">
          <a:xfrm>
            <a:off x="7991476" y="2226470"/>
            <a:ext cx="3168650" cy="7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Перспективы развития</a:t>
            </a:r>
          </a:p>
        </p:txBody>
      </p:sp>
      <p:sp>
        <p:nvSpPr>
          <p:cNvPr id="66610" name="Text Box 51"/>
          <p:cNvSpPr txBox="1">
            <a:spLocks noChangeArrowheads="1"/>
          </p:cNvSpPr>
          <p:nvPr/>
        </p:nvSpPr>
        <p:spPr bwMode="auto">
          <a:xfrm>
            <a:off x="11731627" y="2177717"/>
            <a:ext cx="2882900" cy="7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Качество развития</a:t>
            </a:r>
          </a:p>
        </p:txBody>
      </p:sp>
      <p:sp>
        <p:nvSpPr>
          <p:cNvPr id="66611" name="Text Box 52"/>
          <p:cNvSpPr txBox="1">
            <a:spLocks noChangeArrowheads="1"/>
          </p:cNvSpPr>
          <p:nvPr/>
        </p:nvSpPr>
        <p:spPr bwMode="auto">
          <a:xfrm>
            <a:off x="15192376" y="2177716"/>
            <a:ext cx="2736850" cy="7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Масштабы управления</a:t>
            </a:r>
          </a:p>
        </p:txBody>
      </p:sp>
      <p:sp>
        <p:nvSpPr>
          <p:cNvPr id="66612" name="Text Box 53"/>
          <p:cNvSpPr txBox="1">
            <a:spLocks noChangeArrowheads="1"/>
          </p:cNvSpPr>
          <p:nvPr/>
        </p:nvSpPr>
        <p:spPr bwMode="auto">
          <a:xfrm>
            <a:off x="2517776" y="3392452"/>
            <a:ext cx="3168650" cy="7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 smtClean="0"/>
              <a:t>Предполагаемые </a:t>
            </a:r>
            <a:r>
              <a:rPr lang="ru-RU" dirty="0"/>
              <a:t>последствия</a:t>
            </a:r>
          </a:p>
        </p:txBody>
      </p:sp>
      <p:sp>
        <p:nvSpPr>
          <p:cNvPr id="66613" name="Text Box 54"/>
          <p:cNvSpPr txBox="1">
            <a:spLocks noChangeArrowheads="1"/>
          </p:cNvSpPr>
          <p:nvPr/>
        </p:nvSpPr>
        <p:spPr bwMode="auto">
          <a:xfrm>
            <a:off x="6264277" y="3414713"/>
            <a:ext cx="3168650" cy="97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Аварии и стихийные бедствия</a:t>
            </a:r>
          </a:p>
        </p:txBody>
      </p:sp>
      <p:sp>
        <p:nvSpPr>
          <p:cNvPr id="66614" name="Text Box 55"/>
          <p:cNvSpPr txBox="1">
            <a:spLocks noChangeArrowheads="1"/>
          </p:cNvSpPr>
          <p:nvPr/>
        </p:nvSpPr>
        <p:spPr bwMode="auto">
          <a:xfrm>
            <a:off x="10153651" y="3634658"/>
            <a:ext cx="2879726" cy="4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Неудачи риска</a:t>
            </a:r>
          </a:p>
        </p:txBody>
      </p:sp>
      <p:sp>
        <p:nvSpPr>
          <p:cNvPr id="66615" name="Text Box 56"/>
          <p:cNvSpPr txBox="1">
            <a:spLocks noChangeArrowheads="1"/>
          </p:cNvSpPr>
          <p:nvPr/>
        </p:nvSpPr>
        <p:spPr bwMode="auto">
          <a:xfrm>
            <a:off x="13465176" y="3524251"/>
            <a:ext cx="3454400" cy="7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Неустойчивость развития</a:t>
            </a:r>
          </a:p>
        </p:txBody>
      </p:sp>
      <p:sp>
        <p:nvSpPr>
          <p:cNvPr id="66616" name="Text Box 57"/>
          <p:cNvSpPr txBox="1">
            <a:spLocks noChangeArrowheads="1"/>
          </p:cNvSpPr>
          <p:nvPr/>
        </p:nvSpPr>
        <p:spPr bwMode="auto">
          <a:xfrm>
            <a:off x="3959227" y="6139072"/>
            <a:ext cx="3168650" cy="7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 smtClean="0"/>
              <a:t>Предупреждение </a:t>
            </a:r>
            <a:r>
              <a:rPr lang="ru-RU" dirty="0"/>
              <a:t>кризиса</a:t>
            </a:r>
          </a:p>
        </p:txBody>
      </p:sp>
      <p:sp>
        <p:nvSpPr>
          <p:cNvPr id="66617" name="Text Box 58"/>
          <p:cNvSpPr txBox="1">
            <a:spLocks noChangeArrowheads="1"/>
          </p:cNvSpPr>
          <p:nvPr/>
        </p:nvSpPr>
        <p:spPr bwMode="auto">
          <a:xfrm>
            <a:off x="8135939" y="6139071"/>
            <a:ext cx="3168650" cy="7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Выжидание событий</a:t>
            </a:r>
          </a:p>
        </p:txBody>
      </p:sp>
      <p:sp>
        <p:nvSpPr>
          <p:cNvPr id="66618" name="Text Box 59"/>
          <p:cNvSpPr txBox="1">
            <a:spLocks noChangeArrowheads="1"/>
          </p:cNvSpPr>
          <p:nvPr/>
        </p:nvSpPr>
        <p:spPr bwMode="auto">
          <a:xfrm>
            <a:off x="12312651" y="6007895"/>
            <a:ext cx="3168650" cy="97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Противодействие кризисным явлениям</a:t>
            </a:r>
          </a:p>
        </p:txBody>
      </p:sp>
      <p:sp>
        <p:nvSpPr>
          <p:cNvPr id="66619" name="Text Box 60"/>
          <p:cNvSpPr txBox="1">
            <a:spLocks noChangeArrowheads="1"/>
          </p:cNvSpPr>
          <p:nvPr/>
        </p:nvSpPr>
        <p:spPr bwMode="auto">
          <a:xfrm>
            <a:off x="1943100" y="7597587"/>
            <a:ext cx="3022601" cy="7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 smtClean="0"/>
              <a:t>Использование </a:t>
            </a:r>
            <a:r>
              <a:rPr lang="ru-RU" dirty="0"/>
              <a:t>ресурсов</a:t>
            </a:r>
          </a:p>
        </p:txBody>
      </p:sp>
      <p:sp>
        <p:nvSpPr>
          <p:cNvPr id="66620" name="Text Box 61"/>
          <p:cNvSpPr txBox="1">
            <a:spLocks noChangeArrowheads="1"/>
          </p:cNvSpPr>
          <p:nvPr/>
        </p:nvSpPr>
        <p:spPr bwMode="auto">
          <a:xfrm>
            <a:off x="5832476" y="7597587"/>
            <a:ext cx="3022600" cy="7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Рассчитанный риск</a:t>
            </a:r>
          </a:p>
        </p:txBody>
      </p:sp>
      <p:sp>
        <p:nvSpPr>
          <p:cNvPr id="66621" name="Text Box 62"/>
          <p:cNvSpPr txBox="1">
            <a:spLocks noChangeArrowheads="1"/>
          </p:cNvSpPr>
          <p:nvPr/>
        </p:nvSpPr>
        <p:spPr bwMode="auto">
          <a:xfrm>
            <a:off x="10153651" y="7597586"/>
            <a:ext cx="3600450" cy="7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Инновационная политика</a:t>
            </a:r>
          </a:p>
        </p:txBody>
      </p:sp>
      <p:sp>
        <p:nvSpPr>
          <p:cNvPr id="66622" name="Text Box 63"/>
          <p:cNvSpPr txBox="1">
            <a:spLocks noChangeArrowheads="1"/>
          </p:cNvSpPr>
          <p:nvPr/>
        </p:nvSpPr>
        <p:spPr bwMode="auto">
          <a:xfrm>
            <a:off x="14328776" y="7597587"/>
            <a:ext cx="3457574" cy="7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>
            <a:defPPr>
              <a:defRPr lang="en-US"/>
            </a:defPPr>
            <a:lvl1pPr algn="ctr">
              <a:lnSpc>
                <a:spcPct val="70000"/>
              </a:lnSpc>
              <a:defRPr sz="2500" b="1">
                <a:latin typeface="Arial" pitchFamily="34" charset="0"/>
              </a:defRPr>
            </a:lvl1pPr>
          </a:lstStyle>
          <a:p>
            <a:r>
              <a:rPr lang="ru-RU" dirty="0"/>
              <a:t>Готовность к последствиям</a:t>
            </a:r>
          </a:p>
        </p:txBody>
      </p:sp>
      <p:sp>
        <p:nvSpPr>
          <p:cNvPr id="66623" name="Text Box 64"/>
          <p:cNvSpPr txBox="1">
            <a:spLocks noChangeArrowheads="1"/>
          </p:cNvSpPr>
          <p:nvPr/>
        </p:nvSpPr>
        <p:spPr bwMode="auto">
          <a:xfrm>
            <a:off x="5830889" y="8884246"/>
            <a:ext cx="7775574" cy="102665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z="2800" dirty="0"/>
              <a:t>Альтернативы стратегий </a:t>
            </a:r>
            <a:r>
              <a:rPr lang="ru-RU" sz="2800" dirty="0" smtClean="0"/>
              <a:t>антикризисного </a:t>
            </a:r>
            <a:r>
              <a:rPr lang="ru-RU" sz="2800" dirty="0"/>
              <a:t>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83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2DBD95-C631-4E72-A313-D36F4698365F}" type="slidenum">
              <a:rPr lang="ru-RU"/>
              <a:pPr/>
              <a:t>5</a:t>
            </a:fld>
            <a:endParaRPr lang="ru-RU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52400" y="114300"/>
            <a:ext cx="17907000" cy="121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 b="1" dirty="0">
                <a:latin typeface="Arial" pitchFamily="34" charset="0"/>
              </a:rPr>
              <a:t>Основные индикаторы раннего обнаружения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 b="1" dirty="0">
                <a:latin typeface="Arial" pitchFamily="34" charset="0"/>
              </a:rPr>
              <a:t> кризисных угроз по внутренним причинам – в коммерческих клиниках</a:t>
            </a: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7620000" y="1485900"/>
            <a:ext cx="3352800" cy="6858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1277600" y="1485900"/>
            <a:ext cx="3048000" cy="6858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4630400" y="1485900"/>
            <a:ext cx="3200400" cy="6858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1485900"/>
            <a:ext cx="3200400" cy="6858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04800" y="1485900"/>
            <a:ext cx="3352800" cy="6858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04800" y="2400300"/>
            <a:ext cx="3352800" cy="7429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114800" y="2400300"/>
            <a:ext cx="3200400" cy="7429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7620000" y="2400300"/>
            <a:ext cx="3352800" cy="7429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11277600" y="2400300"/>
            <a:ext cx="3048000" cy="7429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4630400" y="2400300"/>
            <a:ext cx="3200400" cy="7429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ru-RU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04800" y="1485901"/>
            <a:ext cx="3352800" cy="6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Маркетинг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419600" y="1485901"/>
            <a:ext cx="2743200" cy="6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Снабжение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7620000" y="1485901"/>
            <a:ext cx="3352800" cy="6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Персонал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1430000" y="1485901"/>
            <a:ext cx="2743200" cy="6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Финансы</a:t>
            </a:r>
          </a:p>
        </p:txBody>
      </p:sp>
      <p:sp>
        <p:nvSpPr>
          <p:cNvPr id="57362" name="Text Box 19"/>
          <p:cNvSpPr txBox="1">
            <a:spLocks noChangeArrowheads="1"/>
          </p:cNvSpPr>
          <p:nvPr/>
        </p:nvSpPr>
        <p:spPr bwMode="auto">
          <a:xfrm>
            <a:off x="14630400" y="1485901"/>
            <a:ext cx="3200400" cy="6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Производство</a:t>
            </a:r>
          </a:p>
        </p:txBody>
      </p:sp>
      <p:sp>
        <p:nvSpPr>
          <p:cNvPr id="57363" name="Text Box 21"/>
          <p:cNvSpPr txBox="1">
            <a:spLocks noChangeArrowheads="1"/>
          </p:cNvSpPr>
          <p:nvPr/>
        </p:nvSpPr>
        <p:spPr bwMode="auto">
          <a:xfrm>
            <a:off x="304800" y="2400300"/>
            <a:ext cx="3352800" cy="743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 dirty="0" smtClean="0"/>
              <a:t>1</a:t>
            </a:r>
            <a:r>
              <a:rPr lang="ru-RU" sz="2100" dirty="0"/>
              <a:t>. Доля рынка сбыта.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2. Уровень </a:t>
            </a:r>
            <a:r>
              <a:rPr lang="ru-RU" sz="2100" dirty="0" smtClean="0"/>
              <a:t>доходности </a:t>
            </a:r>
            <a:r>
              <a:rPr lang="ru-RU" sz="2100" dirty="0"/>
              <a:t>рынков сбыта.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3. Коэффициент </a:t>
            </a:r>
            <a:r>
              <a:rPr lang="ru-RU" sz="2100" dirty="0" smtClean="0"/>
              <a:t>ценовой </a:t>
            </a:r>
            <a:r>
              <a:rPr lang="ru-RU" sz="2100" dirty="0"/>
              <a:t>эластичности.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4.Коэффициент </a:t>
            </a:r>
            <a:r>
              <a:rPr lang="ru-RU" sz="2100" dirty="0" smtClean="0"/>
              <a:t>обеспеченности </a:t>
            </a:r>
            <a:r>
              <a:rPr lang="ru-RU" sz="2100" dirty="0"/>
              <a:t>плана производства </a:t>
            </a:r>
            <a:r>
              <a:rPr lang="ru-RU" sz="2100" dirty="0" smtClean="0"/>
              <a:t>заявками </a:t>
            </a:r>
            <a:r>
              <a:rPr lang="ru-RU" sz="2100" dirty="0"/>
              <a:t>на поставку.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5. Процент </a:t>
            </a:r>
            <a:r>
              <a:rPr lang="ru-RU" sz="2100" dirty="0" smtClean="0"/>
              <a:t>выполнения </a:t>
            </a:r>
            <a:r>
              <a:rPr lang="ru-RU" sz="2100" dirty="0"/>
              <a:t>плана продаж.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6. Уровень </a:t>
            </a:r>
            <a:r>
              <a:rPr lang="ru-RU" sz="2100" dirty="0" smtClean="0"/>
              <a:t>конкурентоспособности медицинских услуг.</a:t>
            </a:r>
            <a:endParaRPr lang="ru-RU" sz="2100" dirty="0"/>
          </a:p>
          <a:p>
            <a:pPr>
              <a:spcBef>
                <a:spcPct val="50000"/>
              </a:spcBef>
            </a:pPr>
            <a:r>
              <a:rPr lang="ru-RU" sz="2100" dirty="0"/>
              <a:t>7. Соотношение </a:t>
            </a:r>
            <a:r>
              <a:rPr lang="ru-RU" sz="2100" dirty="0" smtClean="0"/>
              <a:t>расходов </a:t>
            </a:r>
            <a:r>
              <a:rPr lang="ru-RU" sz="2100" dirty="0"/>
              <a:t>на маркетинг (по видам) с выручкой от продаж.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8. Динамика </a:t>
            </a:r>
            <a:r>
              <a:rPr lang="ru-RU" sz="2100" dirty="0" smtClean="0"/>
              <a:t>остатков расходных материалов.</a:t>
            </a:r>
            <a:endParaRPr lang="ru-RU" sz="2100" dirty="0"/>
          </a:p>
        </p:txBody>
      </p:sp>
      <p:sp>
        <p:nvSpPr>
          <p:cNvPr id="57364" name="Text Box 23"/>
          <p:cNvSpPr txBox="1">
            <a:spLocks noChangeArrowheads="1"/>
          </p:cNvSpPr>
          <p:nvPr/>
        </p:nvSpPr>
        <p:spPr bwMode="auto">
          <a:xfrm>
            <a:off x="4114800" y="2400301"/>
            <a:ext cx="3200400" cy="678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 dirty="0" smtClean="0"/>
              <a:t>1</a:t>
            </a:r>
            <a:r>
              <a:rPr lang="ru-RU" sz="2100" dirty="0"/>
              <a:t>. Уровень </a:t>
            </a:r>
            <a:r>
              <a:rPr lang="ru-RU" sz="2100" dirty="0" smtClean="0"/>
              <a:t>обеспеченности </a:t>
            </a:r>
            <a:r>
              <a:rPr lang="ru-RU" sz="2100" dirty="0" smtClean="0"/>
              <a:t>в </a:t>
            </a:r>
            <a:r>
              <a:rPr lang="ru-RU" sz="2100" dirty="0"/>
              <a:t>материальных </a:t>
            </a:r>
            <a:r>
              <a:rPr lang="ru-RU" sz="2100" dirty="0" smtClean="0"/>
              <a:t>ресурсах.</a:t>
            </a:r>
            <a:endParaRPr lang="ru-RU" sz="2100" dirty="0"/>
          </a:p>
          <a:p>
            <a:pPr>
              <a:spcBef>
                <a:spcPct val="50000"/>
              </a:spcBef>
            </a:pPr>
            <a:r>
              <a:rPr lang="ru-RU" sz="2100" dirty="0"/>
              <a:t>2. Процент </a:t>
            </a:r>
            <a:r>
              <a:rPr lang="ru-RU" sz="2100" dirty="0" smtClean="0"/>
              <a:t>исполненных </a:t>
            </a:r>
            <a:r>
              <a:rPr lang="ru-RU" sz="2100" dirty="0"/>
              <a:t>договоров.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3. Коэффициент </a:t>
            </a:r>
            <a:r>
              <a:rPr lang="ru-RU" sz="2100" dirty="0" smtClean="0"/>
              <a:t>ритмичности </a:t>
            </a:r>
            <a:r>
              <a:rPr lang="ru-RU" sz="2100" dirty="0"/>
              <a:t>поставок материальных ресурсов.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4. Обеспеченность материальными </a:t>
            </a:r>
            <a:r>
              <a:rPr lang="ru-RU" sz="2100" dirty="0" smtClean="0"/>
              <a:t>ресурсами</a:t>
            </a:r>
            <a:r>
              <a:rPr lang="ru-RU" sz="2100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5. Уровень качества материальных ресурсов.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6. Соотношение </a:t>
            </a:r>
            <a:r>
              <a:rPr lang="ru-RU" sz="2100" dirty="0" smtClean="0"/>
              <a:t>расходов </a:t>
            </a:r>
            <a:r>
              <a:rPr lang="ru-RU" sz="2100" dirty="0"/>
              <a:t>на </a:t>
            </a:r>
            <a:r>
              <a:rPr lang="ru-RU" sz="2100" dirty="0" err="1" smtClean="0"/>
              <a:t>приобрете-ние</a:t>
            </a:r>
            <a:r>
              <a:rPr lang="ru-RU" sz="2100" dirty="0" smtClean="0"/>
              <a:t> </a:t>
            </a:r>
            <a:r>
              <a:rPr lang="ru-RU" sz="2100" dirty="0"/>
              <a:t>материальных </a:t>
            </a:r>
            <a:r>
              <a:rPr lang="ru-RU" sz="2100" dirty="0" err="1" smtClean="0"/>
              <a:t>ресурсв</a:t>
            </a:r>
            <a:r>
              <a:rPr lang="ru-RU" sz="2100" dirty="0" smtClean="0"/>
              <a:t> </a:t>
            </a:r>
            <a:r>
              <a:rPr lang="ru-RU" sz="2100" dirty="0"/>
              <a:t>со </a:t>
            </a:r>
            <a:r>
              <a:rPr lang="ru-RU" sz="2100" dirty="0" smtClean="0"/>
              <a:t>стоимостью </a:t>
            </a:r>
            <a:r>
              <a:rPr lang="ru-RU" sz="2100" dirty="0" err="1"/>
              <a:t>метериальных</a:t>
            </a:r>
            <a:r>
              <a:rPr lang="ru-RU" sz="2100" dirty="0"/>
              <a:t> ресурсов.</a:t>
            </a:r>
          </a:p>
        </p:txBody>
      </p:sp>
      <p:sp>
        <p:nvSpPr>
          <p:cNvPr id="57365" name="Text Box 24"/>
          <p:cNvSpPr txBox="1">
            <a:spLocks noChangeArrowheads="1"/>
          </p:cNvSpPr>
          <p:nvPr/>
        </p:nvSpPr>
        <p:spPr bwMode="auto">
          <a:xfrm>
            <a:off x="7620000" y="2400300"/>
            <a:ext cx="3352800" cy="678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 dirty="0" smtClean="0"/>
              <a:t>1</a:t>
            </a:r>
            <a:r>
              <a:rPr lang="ru-RU" sz="2100" dirty="0"/>
              <a:t>. Коэффициент </a:t>
            </a:r>
            <a:r>
              <a:rPr lang="ru-RU" sz="2100" dirty="0" smtClean="0"/>
              <a:t>текучести </a:t>
            </a:r>
            <a:r>
              <a:rPr lang="ru-RU" sz="2100" dirty="0"/>
              <a:t>персонала.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2. Средний уровень квалификации </a:t>
            </a:r>
            <a:r>
              <a:rPr lang="ru-RU" sz="2100" dirty="0" smtClean="0"/>
              <a:t>персонала</a:t>
            </a:r>
            <a:r>
              <a:rPr lang="ru-RU" sz="2100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3. Средний возраст персонала.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4. Средний стаж </a:t>
            </a:r>
            <a:r>
              <a:rPr lang="ru-RU" sz="2100" dirty="0" smtClean="0"/>
              <a:t>работы </a:t>
            </a:r>
            <a:r>
              <a:rPr lang="ru-RU" sz="2100" dirty="0"/>
              <a:t>персонала.</a:t>
            </a:r>
          </a:p>
          <a:p>
            <a:pPr>
              <a:spcBef>
                <a:spcPct val="50000"/>
              </a:spcBef>
            </a:pPr>
            <a:r>
              <a:rPr lang="ru-RU" sz="2100" dirty="0" smtClean="0"/>
              <a:t>5.Производительность </a:t>
            </a:r>
            <a:r>
              <a:rPr lang="ru-RU" sz="2100" dirty="0"/>
              <a:t>труда.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6. Средняя продолжи-</a:t>
            </a:r>
            <a:r>
              <a:rPr lang="ru-RU" sz="2100" dirty="0" err="1"/>
              <a:t>тельность</a:t>
            </a:r>
            <a:r>
              <a:rPr lang="ru-RU" sz="2100" dirty="0"/>
              <a:t> рабочего дня.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7. Соотношение </a:t>
            </a:r>
            <a:r>
              <a:rPr lang="ru-RU" sz="2100" dirty="0" smtClean="0"/>
              <a:t>расходов </a:t>
            </a:r>
            <a:r>
              <a:rPr lang="ru-RU" sz="2100" dirty="0"/>
              <a:t>на персонал (по видам) с </a:t>
            </a:r>
            <a:r>
              <a:rPr lang="ru-RU" sz="2100" dirty="0" smtClean="0"/>
              <a:t>объемом выполняемых медицинских услуг.</a:t>
            </a:r>
            <a:endParaRPr lang="ru-RU" sz="2100" dirty="0"/>
          </a:p>
          <a:p>
            <a:pPr>
              <a:spcBef>
                <a:spcPct val="50000"/>
              </a:spcBef>
            </a:pPr>
            <a:endParaRPr lang="ru-RU" sz="2100" dirty="0"/>
          </a:p>
        </p:txBody>
      </p:sp>
      <p:sp>
        <p:nvSpPr>
          <p:cNvPr id="57366" name="Text Box 25"/>
          <p:cNvSpPr txBox="1">
            <a:spLocks noChangeArrowheads="1"/>
          </p:cNvSpPr>
          <p:nvPr/>
        </p:nvSpPr>
        <p:spPr bwMode="auto">
          <a:xfrm>
            <a:off x="11277600" y="2400301"/>
            <a:ext cx="3048000" cy="761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dirty="0"/>
              <a:t>1. Рентабельность продаж.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dirty="0"/>
              <a:t>2. Рентабельность собственного </a:t>
            </a:r>
            <a:r>
              <a:rPr lang="ru-RU" sz="2000" dirty="0" smtClean="0"/>
              <a:t>капитала</a:t>
            </a:r>
            <a:r>
              <a:rPr lang="ru-RU" sz="2000" dirty="0"/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dirty="0"/>
              <a:t>3. Рентабельность совокупного </a:t>
            </a:r>
            <a:r>
              <a:rPr lang="ru-RU" sz="2000" dirty="0" smtClean="0"/>
              <a:t>капитала</a:t>
            </a:r>
            <a:r>
              <a:rPr lang="ru-RU" sz="2000" dirty="0"/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dirty="0"/>
              <a:t>4.Оборачиваемость оборотных средств (по видам).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dirty="0"/>
              <a:t>5. Оборачиваемость собственного </a:t>
            </a:r>
            <a:r>
              <a:rPr lang="ru-RU" sz="2000" dirty="0" smtClean="0"/>
              <a:t>капитала</a:t>
            </a:r>
            <a:r>
              <a:rPr lang="ru-RU" sz="2000" dirty="0"/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dirty="0"/>
              <a:t>6. Оборачиваемость совокупного </a:t>
            </a:r>
            <a:r>
              <a:rPr lang="ru-RU" sz="2000" dirty="0" smtClean="0"/>
              <a:t>капитала</a:t>
            </a:r>
            <a:r>
              <a:rPr lang="ru-RU" sz="2000" dirty="0"/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dirty="0"/>
              <a:t>7. Коэффициент автономии.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dirty="0"/>
              <a:t>8. </a:t>
            </a:r>
            <a:r>
              <a:rPr lang="ru-RU" sz="2000" dirty="0" err="1"/>
              <a:t>Коэф</a:t>
            </a:r>
            <a:r>
              <a:rPr lang="ru-RU" sz="2000" dirty="0"/>
              <a:t>. текущей ликвидности.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dirty="0"/>
              <a:t>9. </a:t>
            </a:r>
            <a:r>
              <a:rPr lang="ru-RU" sz="2000" dirty="0" err="1"/>
              <a:t>Коэф</a:t>
            </a:r>
            <a:r>
              <a:rPr lang="ru-RU" sz="2000" dirty="0"/>
              <a:t>. быстрой ликвидности.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dirty="0"/>
              <a:t>10. </a:t>
            </a:r>
            <a:r>
              <a:rPr lang="ru-RU" sz="2000" dirty="0" err="1"/>
              <a:t>Коэф</a:t>
            </a:r>
            <a:r>
              <a:rPr lang="ru-RU" sz="2000" dirty="0"/>
              <a:t>. </a:t>
            </a:r>
            <a:r>
              <a:rPr lang="ru-RU" sz="2000" dirty="0" smtClean="0"/>
              <a:t>обеспеченности собственными </a:t>
            </a:r>
            <a:r>
              <a:rPr lang="ru-RU" sz="2000" dirty="0"/>
              <a:t>оборотными средствами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57367" name="Text Box 26"/>
          <p:cNvSpPr txBox="1">
            <a:spLocks noChangeArrowheads="1"/>
          </p:cNvSpPr>
          <p:nvPr/>
        </p:nvSpPr>
        <p:spPr bwMode="auto">
          <a:xfrm>
            <a:off x="14630400" y="2400300"/>
            <a:ext cx="3200400" cy="7597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 dirty="0" smtClean="0"/>
              <a:t>1</a:t>
            </a:r>
            <a:r>
              <a:rPr lang="ru-RU" sz="2100" dirty="0"/>
              <a:t>. Выполнение плана по производству </a:t>
            </a:r>
            <a:r>
              <a:rPr lang="ru-RU" sz="2100" dirty="0" smtClean="0"/>
              <a:t>продукции</a:t>
            </a:r>
            <a:r>
              <a:rPr lang="ru-RU" sz="2100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2. Выполнение плана по ассортименту.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3. Коэффициент ритмичности </a:t>
            </a:r>
            <a:r>
              <a:rPr lang="ru-RU" sz="2100" dirty="0" smtClean="0"/>
              <a:t>производства</a:t>
            </a:r>
            <a:r>
              <a:rPr lang="ru-RU" sz="2100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4. Уровень качества продукции.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5. </a:t>
            </a:r>
            <a:r>
              <a:rPr lang="ru-RU" sz="2100" dirty="0" err="1"/>
              <a:t>Материалоотдача</a:t>
            </a:r>
            <a:r>
              <a:rPr lang="ru-RU" sz="2100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6. Фондоотдача.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7. Затраты на рубль товарной продукции.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8. Себестоимость </a:t>
            </a:r>
            <a:r>
              <a:rPr lang="ru-RU" sz="2100" dirty="0" smtClean="0"/>
              <a:t>отдельных </a:t>
            </a:r>
            <a:r>
              <a:rPr lang="ru-RU" sz="2100" dirty="0"/>
              <a:t>видов продукции.</a:t>
            </a:r>
          </a:p>
          <a:p>
            <a:pPr>
              <a:spcBef>
                <a:spcPct val="50000"/>
              </a:spcBef>
            </a:pPr>
            <a:r>
              <a:rPr lang="ru-RU" sz="2100" dirty="0"/>
              <a:t>9. Доля отдельных статей затрат</a:t>
            </a:r>
          </a:p>
        </p:txBody>
      </p:sp>
    </p:spTree>
    <p:extLst>
      <p:ext uri="{BB962C8B-B14F-4D97-AF65-F5344CB8AC3E}">
        <p14:creationId xmlns:p14="http://schemas.microsoft.com/office/powerpoint/2010/main" val="24542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ольцо 10"/>
          <p:cNvSpPr/>
          <p:nvPr/>
        </p:nvSpPr>
        <p:spPr>
          <a:xfrm>
            <a:off x="3757148" y="5524500"/>
            <a:ext cx="5621288" cy="4590048"/>
          </a:xfrm>
          <a:prstGeom prst="donut">
            <a:avLst>
              <a:gd name="adj" fmla="val 4933"/>
            </a:avLst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381000" y="2119459"/>
            <a:ext cx="5408401" cy="4590048"/>
          </a:xfrm>
          <a:prstGeom prst="donut">
            <a:avLst>
              <a:gd name="adj" fmla="val 4933"/>
            </a:avLst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2316" y="190500"/>
            <a:ext cx="15841760" cy="1703761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ru-RU" sz="5000" b="1" dirty="0"/>
              <a:t>ПОЛИТИКА АНТИКРИЗИСНОГО УПРАВЛЕНИЯ </a:t>
            </a:r>
          </a:p>
          <a:p>
            <a:pPr algn="ctr"/>
            <a:r>
              <a:rPr lang="ru-RU" sz="5000" i="1" dirty="0"/>
              <a:t>(основные факторы)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438545"/>
            <a:ext cx="5183352" cy="3488865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ru-RU" sz="3600" b="1" dirty="0"/>
              <a:t>1.</a:t>
            </a:r>
          </a:p>
          <a:p>
            <a:pPr algn="ctr"/>
            <a:r>
              <a:rPr lang="ru-RU" sz="3600" b="1" dirty="0"/>
              <a:t>Планирование и контроль за расходованием и поступлением денежных средств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6391706"/>
            <a:ext cx="4876800" cy="2627091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ru-RU" sz="4000" b="1" dirty="0"/>
              <a:t>2.</a:t>
            </a:r>
          </a:p>
          <a:p>
            <a:pPr algn="ctr"/>
            <a:r>
              <a:rPr lang="ru-RU" sz="4000" b="1" dirty="0"/>
              <a:t>Сокращение расходов организации</a:t>
            </a:r>
          </a:p>
        </p:txBody>
      </p:sp>
      <p:sp>
        <p:nvSpPr>
          <p:cNvPr id="8" name="Стрелка вниз 7"/>
          <p:cNvSpPr/>
          <p:nvPr/>
        </p:nvSpPr>
        <p:spPr>
          <a:xfrm rot="2516278">
            <a:off x="5276320" y="1462213"/>
            <a:ext cx="576064" cy="86409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spcCol="0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8884008">
            <a:off x="13005781" y="1788222"/>
            <a:ext cx="610822" cy="967201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spcCol="0"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144000" y="1894261"/>
            <a:ext cx="576064" cy="86409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spcCol="0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6567792" y="2857500"/>
            <a:ext cx="5621288" cy="3276600"/>
          </a:xfrm>
          <a:prstGeom prst="donut">
            <a:avLst>
              <a:gd name="adj" fmla="val 49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7795" y="2947049"/>
            <a:ext cx="4904500" cy="2934868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ru-RU" sz="3600" b="1" dirty="0"/>
              <a:t>3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r>
              <a:rPr lang="ru-RU" sz="3600" b="1" dirty="0" smtClean="0"/>
              <a:t>Обеспечение качества и безопасности медицинской деятельности </a:t>
            </a:r>
            <a:endParaRPr lang="ru-RU" sz="3600" b="1" dirty="0"/>
          </a:p>
        </p:txBody>
      </p:sp>
      <p:sp>
        <p:nvSpPr>
          <p:cNvPr id="15" name="Кольцо 14"/>
          <p:cNvSpPr/>
          <p:nvPr/>
        </p:nvSpPr>
        <p:spPr>
          <a:xfrm>
            <a:off x="9378436" y="5719812"/>
            <a:ext cx="5621288" cy="4590048"/>
          </a:xfrm>
          <a:prstGeom prst="donut">
            <a:avLst>
              <a:gd name="adj" fmla="val 4933"/>
            </a:avLst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12674436" y="1930767"/>
            <a:ext cx="5621288" cy="4590048"/>
          </a:xfrm>
          <a:prstGeom prst="donut">
            <a:avLst>
              <a:gd name="adj" fmla="val 4933"/>
            </a:avLst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516278">
            <a:off x="6417567" y="2642387"/>
            <a:ext cx="576064" cy="86409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spcCol="0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8884008">
            <a:off x="11606884" y="2498174"/>
            <a:ext cx="610822" cy="967201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spcCol="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720064" y="6906088"/>
            <a:ext cx="490450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ru-RU" sz="3600" b="1" dirty="0" smtClean="0"/>
              <a:t>4.</a:t>
            </a:r>
            <a:endParaRPr lang="ru-RU" sz="3600" b="1" dirty="0"/>
          </a:p>
          <a:p>
            <a:pPr algn="ctr"/>
            <a:r>
              <a:rPr lang="ru-RU" sz="3600" b="1" dirty="0" smtClean="0"/>
              <a:t>Поиск вариантов </a:t>
            </a:r>
            <a:r>
              <a:rPr lang="ru-RU" sz="3600" b="1" dirty="0" err="1" smtClean="0"/>
              <a:t>импортозамещения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032830" y="3269541"/>
            <a:ext cx="490450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ru-RU" sz="3600" b="1" dirty="0" smtClean="0"/>
              <a:t>5.</a:t>
            </a:r>
            <a:endParaRPr lang="ru-RU" sz="3600" b="1" dirty="0"/>
          </a:p>
          <a:p>
            <a:pPr algn="ctr"/>
            <a:r>
              <a:rPr lang="ru-RU" sz="3600" b="1" dirty="0" smtClean="0"/>
              <a:t>Поиск и минимизация потерь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4967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377" r="8377"/>
          <a:stretch>
            <a:fillRect/>
          </a:stretch>
        </p:blipFill>
        <p:spPr>
          <a:xfrm>
            <a:off x="7307838" y="0"/>
            <a:ext cx="10980162" cy="65565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7307838" cy="6556550"/>
            <a:chOff x="0" y="0"/>
            <a:chExt cx="2472034" cy="2217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72034" cy="2217894"/>
            </a:xfrm>
            <a:custGeom>
              <a:avLst/>
              <a:gdLst/>
              <a:ahLst/>
              <a:cxnLst/>
              <a:rect l="l" t="t" r="r" b="b"/>
              <a:pathLst>
                <a:path w="2472034" h="2217894">
                  <a:moveTo>
                    <a:pt x="0" y="0"/>
                  </a:moveTo>
                  <a:lnTo>
                    <a:pt x="2472034" y="0"/>
                  </a:lnTo>
                  <a:lnTo>
                    <a:pt x="2472034" y="2217894"/>
                  </a:lnTo>
                  <a:lnTo>
                    <a:pt x="0" y="2217894"/>
                  </a:lnTo>
                  <a:close/>
                </a:path>
              </a:pathLst>
            </a:custGeom>
            <a:solidFill>
              <a:srgbClr val="0A358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3011" y="419100"/>
            <a:ext cx="5841815" cy="331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19"/>
              </a:lnSpc>
              <a:spcBef>
                <a:spcPct val="0"/>
              </a:spcBef>
            </a:pPr>
            <a:r>
              <a:rPr lang="en-US" sz="7599" u="none" dirty="0" err="1" smtClean="0">
                <a:solidFill>
                  <a:srgbClr val="F7F8FD"/>
                </a:solidFill>
                <a:latin typeface="Oswald Bold"/>
              </a:rPr>
              <a:t>Стратегия</a:t>
            </a:r>
            <a:r>
              <a:rPr lang="ru-RU" sz="7599" u="none" dirty="0" smtClean="0">
                <a:solidFill>
                  <a:srgbClr val="F7F8FD"/>
                </a:solidFill>
                <a:latin typeface="Oswald Bold"/>
              </a:rPr>
              <a:t>: </a:t>
            </a:r>
            <a:r>
              <a:rPr lang="ru-RU" sz="3200" u="none" dirty="0" smtClean="0">
                <a:solidFill>
                  <a:srgbClr val="F7F8FD"/>
                </a:solidFill>
                <a:latin typeface="Oswald Bold"/>
              </a:rPr>
              <a:t>основные антикризисные направления</a:t>
            </a:r>
            <a:endParaRPr lang="en-US" sz="3200" u="none" dirty="0">
              <a:solidFill>
                <a:srgbClr val="F7F8FD"/>
              </a:solidFill>
              <a:latin typeface="Oswa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942" y="6743700"/>
            <a:ext cx="17526000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87"/>
              </a:lnSpc>
            </a:pPr>
            <a:r>
              <a:rPr lang="en-US" sz="3200" b="1" spc="43" dirty="0" err="1">
                <a:solidFill>
                  <a:srgbClr val="0A3582"/>
                </a:solidFill>
                <a:latin typeface="Antique Olive Roman" pitchFamily="34" charset="0"/>
              </a:rPr>
              <a:t>Цель</a:t>
            </a:r>
            <a:r>
              <a:rPr lang="en-US" sz="3200" b="1" spc="43" dirty="0">
                <a:solidFill>
                  <a:srgbClr val="0A3582"/>
                </a:solidFill>
                <a:latin typeface="Antique Olive Roman" pitchFamily="34" charset="0"/>
              </a:rPr>
              <a:t>: </a:t>
            </a:r>
            <a:endParaRPr lang="ru-RU" sz="3200" b="1" spc="43" dirty="0" smtClean="0">
              <a:solidFill>
                <a:srgbClr val="0A3582"/>
              </a:solidFill>
              <a:latin typeface="Antique Olive Roman" pitchFamily="34" charset="0"/>
            </a:endParaRPr>
          </a:p>
          <a:p>
            <a:pPr marL="457200" indent="-457200">
              <a:lnSpc>
                <a:spcPts val="4387"/>
              </a:lnSpc>
              <a:buFont typeface="Arial" pitchFamily="34" charset="0"/>
              <a:buChar char="•"/>
            </a:pPr>
            <a:r>
              <a:rPr lang="en-US" sz="3200" spc="43" dirty="0" err="1" smtClean="0">
                <a:solidFill>
                  <a:srgbClr val="0A3582"/>
                </a:solidFill>
                <a:latin typeface="Antique Olive Roman" pitchFamily="34" charset="0"/>
              </a:rPr>
              <a:t>Внедрение</a:t>
            </a:r>
            <a:r>
              <a:rPr lang="en-US" sz="3200" spc="43" dirty="0" smtClean="0">
                <a:solidFill>
                  <a:srgbClr val="0A3582"/>
                </a:solidFill>
                <a:latin typeface="Antique Olive Roman" pitchFamily="34" charset="0"/>
              </a:rPr>
              <a:t> </a:t>
            </a:r>
            <a:r>
              <a:rPr lang="en-US" sz="3200" spc="43" dirty="0" err="1">
                <a:solidFill>
                  <a:srgbClr val="0A3582"/>
                </a:solidFill>
                <a:latin typeface="Antique Olive Roman" pitchFamily="34" charset="0"/>
              </a:rPr>
              <a:t>системы</a:t>
            </a:r>
            <a:r>
              <a:rPr lang="en-US" sz="3200" spc="43" dirty="0">
                <a:solidFill>
                  <a:srgbClr val="0A3582"/>
                </a:solidFill>
                <a:latin typeface="Antique Olive Roman" pitchFamily="34" charset="0"/>
              </a:rPr>
              <a:t> </a:t>
            </a:r>
            <a:r>
              <a:rPr lang="en-US" sz="3200" spc="43" dirty="0" err="1">
                <a:solidFill>
                  <a:srgbClr val="0A3582"/>
                </a:solidFill>
                <a:latin typeface="Antique Olive Roman" pitchFamily="34" charset="0"/>
              </a:rPr>
              <a:t>менеджмента</a:t>
            </a:r>
            <a:r>
              <a:rPr lang="en-US" sz="3200" spc="43" dirty="0">
                <a:solidFill>
                  <a:srgbClr val="0A3582"/>
                </a:solidFill>
                <a:latin typeface="Antique Olive Roman" pitchFamily="34" charset="0"/>
              </a:rPr>
              <a:t> </a:t>
            </a:r>
            <a:r>
              <a:rPr lang="en-US" sz="3200" spc="43" dirty="0" err="1">
                <a:solidFill>
                  <a:srgbClr val="0A3582"/>
                </a:solidFill>
                <a:latin typeface="Antique Olive Roman" pitchFamily="34" charset="0"/>
              </a:rPr>
              <a:t>качества</a:t>
            </a:r>
            <a:r>
              <a:rPr lang="en-US" sz="3200" spc="43" dirty="0">
                <a:solidFill>
                  <a:srgbClr val="0A3582"/>
                </a:solidFill>
                <a:latin typeface="Antique Olive Roman" pitchFamily="34" charset="0"/>
              </a:rPr>
              <a:t> и </a:t>
            </a:r>
            <a:r>
              <a:rPr lang="en-US" sz="3200" spc="43" dirty="0" err="1">
                <a:solidFill>
                  <a:srgbClr val="0A3582"/>
                </a:solidFill>
                <a:latin typeface="Antique Olive Roman" pitchFamily="34" charset="0"/>
              </a:rPr>
              <a:t>безопасности</a:t>
            </a:r>
            <a:r>
              <a:rPr lang="en-US" sz="3200" spc="43" dirty="0">
                <a:solidFill>
                  <a:srgbClr val="0A3582"/>
                </a:solidFill>
                <a:latin typeface="Antique Olive Roman" pitchFamily="34" charset="0"/>
              </a:rPr>
              <a:t> </a:t>
            </a:r>
            <a:r>
              <a:rPr lang="en-US" sz="3200" spc="43" dirty="0" err="1">
                <a:solidFill>
                  <a:srgbClr val="0A3582"/>
                </a:solidFill>
                <a:latin typeface="Antique Olive Roman" pitchFamily="34" charset="0"/>
              </a:rPr>
              <a:t>медицинской</a:t>
            </a:r>
            <a:r>
              <a:rPr lang="en-US" sz="3200" spc="43" dirty="0">
                <a:solidFill>
                  <a:srgbClr val="0A3582"/>
                </a:solidFill>
                <a:latin typeface="Antique Olive Roman" pitchFamily="34" charset="0"/>
              </a:rPr>
              <a:t> </a:t>
            </a:r>
            <a:r>
              <a:rPr lang="en-US" sz="3200" spc="43" dirty="0" err="1">
                <a:solidFill>
                  <a:srgbClr val="0A3582"/>
                </a:solidFill>
                <a:latin typeface="Antique Olive Roman" pitchFamily="34" charset="0"/>
              </a:rPr>
              <a:t>деятельности</a:t>
            </a:r>
            <a:r>
              <a:rPr lang="en-US" sz="3200" spc="43" dirty="0">
                <a:solidFill>
                  <a:srgbClr val="0A3582"/>
                </a:solidFill>
                <a:latin typeface="Antique Olive Roman" pitchFamily="34" charset="0"/>
              </a:rPr>
              <a:t> </a:t>
            </a:r>
            <a:r>
              <a:rPr lang="en-US" sz="3200" spc="43" dirty="0" err="1">
                <a:solidFill>
                  <a:srgbClr val="0A3582"/>
                </a:solidFill>
                <a:latin typeface="Antique Olive Roman" pitchFamily="34" charset="0"/>
              </a:rPr>
              <a:t>на</a:t>
            </a:r>
            <a:r>
              <a:rPr lang="en-US" sz="3200" spc="43" dirty="0">
                <a:solidFill>
                  <a:srgbClr val="0A3582"/>
                </a:solidFill>
                <a:latin typeface="Antique Olive Roman" pitchFamily="34" charset="0"/>
              </a:rPr>
              <a:t> </a:t>
            </a:r>
            <a:r>
              <a:rPr lang="en-US" sz="3200" spc="43" dirty="0" err="1" smtClean="0">
                <a:solidFill>
                  <a:srgbClr val="0A3582"/>
                </a:solidFill>
                <a:latin typeface="Antique Olive Roman" pitchFamily="34" charset="0"/>
              </a:rPr>
              <a:t>основе</a:t>
            </a:r>
            <a:r>
              <a:rPr lang="ru-RU" sz="3200" spc="43" dirty="0" smtClean="0">
                <a:solidFill>
                  <a:srgbClr val="0A3582"/>
                </a:solidFill>
                <a:latin typeface="Antique Olive Roman" pitchFamily="34" charset="0"/>
              </a:rPr>
              <a:t> отраслевых требований (785н</a:t>
            </a:r>
            <a:r>
              <a:rPr lang="en-US" sz="3200" spc="43" dirty="0" smtClean="0">
                <a:solidFill>
                  <a:srgbClr val="0A3582"/>
                </a:solidFill>
                <a:latin typeface="Antique Olive Roman" pitchFamily="34" charset="0"/>
              </a:rPr>
              <a:t>)</a:t>
            </a:r>
            <a:r>
              <a:rPr lang="ru-RU" sz="3200" spc="43" dirty="0" smtClean="0">
                <a:solidFill>
                  <a:srgbClr val="0A3582"/>
                </a:solidFill>
                <a:latin typeface="Antique Olive Roman" pitchFamily="34" charset="0"/>
              </a:rPr>
              <a:t>,</a:t>
            </a:r>
            <a:r>
              <a:rPr lang="en-US" sz="3200" spc="43" dirty="0" smtClean="0">
                <a:solidFill>
                  <a:srgbClr val="0A3582"/>
                </a:solidFill>
                <a:latin typeface="Antique Olive Roman" pitchFamily="34" charset="0"/>
              </a:rPr>
              <a:t> </a:t>
            </a:r>
            <a:endParaRPr lang="ru-RU" sz="3200" spc="43" dirty="0" smtClean="0">
              <a:solidFill>
                <a:srgbClr val="0A3582"/>
              </a:solidFill>
              <a:latin typeface="Antique Olive Roman" pitchFamily="34" charset="0"/>
            </a:endParaRPr>
          </a:p>
          <a:p>
            <a:pPr marL="457200" indent="-457200">
              <a:lnSpc>
                <a:spcPts val="4387"/>
              </a:lnSpc>
              <a:buFont typeface="Arial" pitchFamily="34" charset="0"/>
              <a:buChar char="•"/>
            </a:pPr>
            <a:r>
              <a:rPr lang="en-US" sz="3200" spc="43" dirty="0" err="1" smtClean="0">
                <a:solidFill>
                  <a:srgbClr val="0A3582"/>
                </a:solidFill>
                <a:latin typeface="Antique Olive Roman" pitchFamily="34" charset="0"/>
              </a:rPr>
              <a:t>международного</a:t>
            </a:r>
            <a:r>
              <a:rPr lang="en-US" sz="3200" spc="43" dirty="0" smtClean="0">
                <a:solidFill>
                  <a:srgbClr val="0A3582"/>
                </a:solidFill>
                <a:latin typeface="Antique Olive Roman" pitchFamily="34" charset="0"/>
              </a:rPr>
              <a:t> </a:t>
            </a:r>
            <a:r>
              <a:rPr lang="en-US" sz="3200" spc="43" dirty="0" err="1">
                <a:solidFill>
                  <a:srgbClr val="0A3582"/>
                </a:solidFill>
                <a:latin typeface="Antique Olive Roman" pitchFamily="34" charset="0"/>
              </a:rPr>
              <a:t>стандарта</a:t>
            </a:r>
            <a:r>
              <a:rPr lang="en-US" sz="3200" spc="43" dirty="0">
                <a:solidFill>
                  <a:srgbClr val="0A3582"/>
                </a:solidFill>
                <a:latin typeface="Antique Olive Roman" pitchFamily="34" charset="0"/>
              </a:rPr>
              <a:t> ISO 9001 </a:t>
            </a:r>
            <a:r>
              <a:rPr lang="ru-RU" sz="3200" spc="43" dirty="0">
                <a:solidFill>
                  <a:srgbClr val="0A3582"/>
                </a:solidFill>
                <a:latin typeface="Antique Olive Roman" pitchFamily="34" charset="0"/>
              </a:rPr>
              <a:t>и Предложений (практических рекомендаций) Росздравнадзора.</a:t>
            </a:r>
            <a:r>
              <a:rPr lang="en-US" sz="3200" spc="43" dirty="0">
                <a:solidFill>
                  <a:srgbClr val="0A3582"/>
                </a:solidFill>
                <a:latin typeface="Antique Olive Roman" pitchFamily="34" charset="0"/>
              </a:rPr>
              <a:t> </a:t>
            </a:r>
            <a:endParaRPr lang="ru-RU" sz="3200" spc="43" dirty="0">
              <a:solidFill>
                <a:srgbClr val="0A3582"/>
              </a:solidFill>
              <a:latin typeface="Antique Olive Roman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2701" y="4305300"/>
            <a:ext cx="70485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ru-RU" sz="3500" dirty="0" smtClean="0">
                <a:solidFill>
                  <a:srgbClr val="F7F8FD"/>
                </a:solidFill>
                <a:latin typeface="Oswald Bold" charset="-52"/>
              </a:rPr>
              <a:t>Качество и безопасность медицинской деятельности как основной элемент антикризисной стратегии</a:t>
            </a:r>
            <a:endParaRPr lang="en-US" sz="3500" dirty="0">
              <a:solidFill>
                <a:srgbClr val="F7F8FD"/>
              </a:solidFill>
              <a:latin typeface="Oswald Bold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64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414" r="18414"/>
          <a:stretch>
            <a:fillRect/>
          </a:stretch>
        </p:blipFill>
        <p:spPr>
          <a:xfrm>
            <a:off x="10872192" y="1567367"/>
            <a:ext cx="1657380" cy="17490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8404" r="18404"/>
          <a:stretch>
            <a:fillRect/>
          </a:stretch>
        </p:blipFill>
        <p:spPr>
          <a:xfrm>
            <a:off x="10792167" y="7033067"/>
            <a:ext cx="1947966" cy="20557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8659" r="18659"/>
          <a:stretch>
            <a:fillRect/>
          </a:stretch>
        </p:blipFill>
        <p:spPr>
          <a:xfrm>
            <a:off x="3959425" y="0"/>
            <a:ext cx="6059038" cy="10287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9144000" y="3705521"/>
            <a:ext cx="9144000" cy="2875959"/>
          </a:xfrm>
          <a:prstGeom prst="rect">
            <a:avLst/>
          </a:prstGeom>
          <a:solidFill>
            <a:srgbClr val="0A3582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18404" r="18404"/>
          <a:stretch>
            <a:fillRect/>
          </a:stretch>
        </p:blipFill>
        <p:spPr>
          <a:xfrm>
            <a:off x="9906730" y="4313213"/>
            <a:ext cx="1657380" cy="17490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19378"/>
            <a:ext cx="64984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1"/>
              </a:lnSpc>
            </a:pPr>
            <a:r>
              <a:rPr lang="en-US" sz="2300">
                <a:solidFill>
                  <a:srgbClr val="F7F8FD"/>
                </a:solidFill>
                <a:latin typeface="Nunito Sans Regular Bold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52802" y="1571318"/>
            <a:ext cx="517098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8"/>
              </a:lnSpc>
            </a:pPr>
            <a:r>
              <a:rPr lang="ru-RU" sz="4300" b="1" dirty="0"/>
              <a:t>Предупреждение </a:t>
            </a:r>
            <a:r>
              <a:rPr lang="ru-RU" sz="2900" b="1" dirty="0"/>
              <a:t>нарушений при оказании медицинской помощи</a:t>
            </a:r>
            <a:endParaRPr lang="en-US" sz="3000" dirty="0">
              <a:solidFill>
                <a:srgbClr val="0A3582"/>
              </a:solidFill>
              <a:latin typeface="Alatsi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6829" y="4285471"/>
            <a:ext cx="5744502" cy="2169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0264" indent="-510264" algn="just">
              <a:buFont typeface="Arial" pitchFamily="34" charset="0"/>
              <a:buChar char="•"/>
            </a:pPr>
            <a:r>
              <a:rPr lang="ru-RU" sz="3600" dirty="0">
                <a:solidFill>
                  <a:srgbClr val="F7F8FD"/>
                </a:solidFill>
                <a:latin typeface="Alatsi Bold"/>
              </a:rPr>
              <a:t>Принятие мер по пресечению и (или) устранению</a:t>
            </a:r>
            <a:r>
              <a:rPr lang="ru-RU" sz="3000" dirty="0">
                <a:solidFill>
                  <a:srgbClr val="F7F8FD"/>
                </a:solidFill>
                <a:latin typeface="Alatsi Bold"/>
              </a:rPr>
              <a:t> последствий и причин нарушений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82676" y="7348414"/>
            <a:ext cx="5170984" cy="2308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8"/>
              </a:lnSpc>
            </a:pPr>
            <a:r>
              <a:rPr lang="ru-RU" sz="3600" b="1" dirty="0"/>
              <a:t>Принятие управленческих решений по совершенствованию </a:t>
            </a:r>
            <a:r>
              <a:rPr lang="ru-RU" sz="2900" b="1" dirty="0"/>
              <a:t>подходов к осуществлению медицинской деятельности</a:t>
            </a:r>
            <a:endParaRPr lang="en-US" sz="3000" dirty="0">
              <a:solidFill>
                <a:srgbClr val="0A3582"/>
              </a:solidFill>
              <a:latin typeface="Alatsi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6396" y="1844900"/>
            <a:ext cx="9422496" cy="1020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120"/>
              </a:lnSpc>
              <a:spcBef>
                <a:spcPct val="0"/>
              </a:spcBef>
            </a:pPr>
            <a:r>
              <a:rPr lang="ru-RU" sz="4300" b="1" dirty="0"/>
              <a:t>Задачи внутреннего контроля</a:t>
            </a:r>
            <a:endParaRPr lang="en-US" sz="4300" b="1" dirty="0"/>
          </a:p>
        </p:txBody>
      </p:sp>
    </p:spTree>
    <p:extLst>
      <p:ext uri="{BB962C8B-B14F-4D97-AF65-F5344CB8AC3E}">
        <p14:creationId xmlns:p14="http://schemas.microsoft.com/office/powerpoint/2010/main" val="8768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05" y="155827"/>
            <a:ext cx="17945100" cy="924683"/>
          </a:xfrm>
        </p:spPr>
        <p:txBody>
          <a:bodyPr/>
          <a:lstStyle/>
          <a:p>
            <a:r>
              <a:rPr lang="ru-RU" sz="4300" b="1" dirty="0">
                <a:latin typeface="+mn-lt"/>
                <a:ea typeface="+mn-ea"/>
                <a:cs typeface="+mn-cs"/>
                <a:sym typeface="Merriweather"/>
              </a:rPr>
              <a:t>Обязательные мероприятия внутреннего контроля </a:t>
            </a:r>
            <a:endParaRPr lang="ru-RU" sz="4300" b="1" dirty="0">
              <a:latin typeface="+mn-lt"/>
              <a:ea typeface="+mn-ea"/>
              <a:cs typeface="+mn-cs"/>
              <a:sym typeface="Merriweather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4C5C41A-5DFD-4D8E-8DAD-D3AC37B28AFC}" type="slidenum">
              <a:rPr lang="de-DE" altLang="ru-RU" smtClean="0"/>
              <a:pPr>
                <a:defRPr/>
              </a:pPr>
              <a:t>9</a:t>
            </a:fld>
            <a:endParaRPr lang="de-DE" altLang="ru-RU"/>
          </a:p>
        </p:txBody>
      </p:sp>
      <p:sp>
        <p:nvSpPr>
          <p:cNvPr id="6" name="Rechteck 38"/>
          <p:cNvSpPr/>
          <p:nvPr/>
        </p:nvSpPr>
        <p:spPr bwMode="gray">
          <a:xfrm>
            <a:off x="65815" y="1103922"/>
            <a:ext cx="10023066" cy="594036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spcAft>
                <a:spcPts val="1600"/>
              </a:spcAft>
              <a:buClr>
                <a:srgbClr val="969696"/>
              </a:buClr>
              <a:defRPr/>
            </a:pPr>
            <a:r>
              <a:rPr lang="ru-RU" sz="2800" dirty="0"/>
              <a:t>Результаты анализа статистических данных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7" name="Rechteck 38"/>
          <p:cNvSpPr/>
          <p:nvPr/>
        </p:nvSpPr>
        <p:spPr bwMode="gray">
          <a:xfrm>
            <a:off x="0" y="2023052"/>
            <a:ext cx="10088880" cy="637896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spcAft>
                <a:spcPts val="1600"/>
              </a:spcAft>
              <a:buClr>
                <a:srgbClr val="969696"/>
              </a:buClr>
              <a:defRPr/>
            </a:pPr>
            <a:r>
              <a:rPr lang="ru-RU" sz="2800" dirty="0"/>
              <a:t>Результаты</a:t>
            </a:r>
            <a:r>
              <a:rPr lang="ru-RU" sz="2800" b="1" dirty="0"/>
              <a:t> </a:t>
            </a:r>
            <a:r>
              <a:rPr lang="ru-RU" sz="2800" dirty="0"/>
              <a:t>учета нежелательных событий</a:t>
            </a:r>
            <a:endParaRPr lang="en-US" sz="2800" dirty="0"/>
          </a:p>
        </p:txBody>
      </p:sp>
      <p:sp>
        <p:nvSpPr>
          <p:cNvPr id="8" name="Rechteck 38"/>
          <p:cNvSpPr/>
          <p:nvPr/>
        </p:nvSpPr>
        <p:spPr bwMode="gray">
          <a:xfrm>
            <a:off x="2" y="2999469"/>
            <a:ext cx="10088880" cy="822614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spcAft>
                <a:spcPts val="1600"/>
              </a:spcAft>
              <a:buClr>
                <a:srgbClr val="969696"/>
              </a:buClr>
              <a:defRPr/>
            </a:pPr>
            <a:r>
              <a:rPr lang="ru-RU" sz="2800" dirty="0"/>
              <a:t>Отчеты по мониторингу наличия лекарственных препаратов и медицинских изделий  (1 раз в квартал)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9" name="Rechteck 38"/>
          <p:cNvSpPr/>
          <p:nvPr/>
        </p:nvSpPr>
        <p:spPr bwMode="gray">
          <a:xfrm>
            <a:off x="65815" y="4160602"/>
            <a:ext cx="14472746" cy="130422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spcAft>
                <a:spcPts val="1600"/>
              </a:spcAft>
              <a:buClr>
                <a:srgbClr val="969696"/>
              </a:buClr>
              <a:defRPr/>
            </a:pPr>
            <a:r>
              <a:rPr lang="ru-RU" sz="2800" dirty="0"/>
              <a:t>Анализ информации о побочных действиях, нежелательных реакциях, серьезных нежелательных реакциях, непредвиденных нежелательных реакциях  при применении лекарственных препаратов</a:t>
            </a:r>
            <a:endParaRPr lang="en-US" sz="2800" dirty="0"/>
          </a:p>
        </p:txBody>
      </p:sp>
      <p:sp>
        <p:nvSpPr>
          <p:cNvPr id="10" name="Rechteck 38"/>
          <p:cNvSpPr/>
          <p:nvPr/>
        </p:nvSpPr>
        <p:spPr bwMode="gray">
          <a:xfrm>
            <a:off x="109105" y="5600262"/>
            <a:ext cx="14472746" cy="2976952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spcAft>
                <a:spcPts val="1600"/>
              </a:spcAft>
              <a:buClr>
                <a:srgbClr val="969696"/>
              </a:buClr>
              <a:defRPr/>
            </a:pPr>
            <a:r>
              <a:rPr lang="ru-RU" sz="2800" dirty="0"/>
              <a:t>Отчет с анализом информации обо всех случаях выявления побочных действий, не указанных в инструкции по применению или руководстве по эксплуатации медицинского изделия,  о нежелательных реакциях при его применении, об особенностях взаимодействия медицинских изделий между собой, о фактах и об обстоятельствах, создающих угрозу жизни и здоровью граждан и медицинских работников при применении и эксплуатации медицинских изделий</a:t>
            </a:r>
            <a:endParaRPr lang="en-US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0" y="1103922"/>
            <a:ext cx="4992904" cy="2872262"/>
          </a:xfrm>
          <a:prstGeom prst="rect">
            <a:avLst/>
          </a:prstGeom>
        </p:spPr>
      </p:pic>
      <p:sp>
        <p:nvSpPr>
          <p:cNvPr id="12" name="Rechteck 38"/>
          <p:cNvSpPr/>
          <p:nvPr/>
        </p:nvSpPr>
        <p:spPr bwMode="gray">
          <a:xfrm>
            <a:off x="109103" y="8915732"/>
            <a:ext cx="14472746" cy="866852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spcAft>
                <a:spcPts val="1600"/>
              </a:spcAft>
              <a:buClr>
                <a:srgbClr val="969696"/>
              </a:buClr>
              <a:defRPr/>
            </a:pPr>
            <a:r>
              <a:rPr lang="ru-RU" sz="2800" dirty="0"/>
              <a:t>Сводный отчет (1 раз в полгода)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68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1709</Words>
  <Application>Microsoft Office PowerPoint</Application>
  <PresentationFormat>Произвольный</PresentationFormat>
  <Paragraphs>388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8" baseType="lpstr">
      <vt:lpstr>Arial</vt:lpstr>
      <vt:lpstr>Wingdings 2</vt:lpstr>
      <vt:lpstr>Crave Sans Italics</vt:lpstr>
      <vt:lpstr>Tahoma</vt:lpstr>
      <vt:lpstr>Crave Sans</vt:lpstr>
      <vt:lpstr>Antique Olive Roman</vt:lpstr>
      <vt:lpstr>Alatsi Bold</vt:lpstr>
      <vt:lpstr>Wingdings</vt:lpstr>
      <vt:lpstr>Constantia</vt:lpstr>
      <vt:lpstr>Crave Sans Bold</vt:lpstr>
      <vt:lpstr>Bebas Neue</vt:lpstr>
      <vt:lpstr>Roboto</vt:lpstr>
      <vt:lpstr>Oswald Bold</vt:lpstr>
      <vt:lpstr>Merriweather</vt:lpstr>
      <vt:lpstr>Nunito Sans Regular Bold</vt:lpstr>
      <vt:lpstr>Calibri</vt:lpstr>
      <vt:lpstr>Arimo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Обязательные мероприятия внутреннего контроля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антикризисного оздоровления организации  (мобилизация резервов)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Антикризисный план ИОКБ, копия</dc:title>
  <dc:creator>Князюк Н.Ф.</dc:creator>
  <cp:lastModifiedBy>Князюк Н.Ф.</cp:lastModifiedBy>
  <cp:revision>36</cp:revision>
  <dcterms:created xsi:type="dcterms:W3CDTF">2006-08-16T00:00:00Z</dcterms:created>
  <dcterms:modified xsi:type="dcterms:W3CDTF">2022-11-16T06:32:27Z</dcterms:modified>
  <dc:identifier>DAE7JdiAN1c</dc:identifier>
</cp:coreProperties>
</file>