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Default Extension="docx" ContentType="application/vnd.openxmlformats-officedocument.wordprocessingml.document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0" r:id="rId4"/>
    <p:sldMasterId id="2147483717" r:id="rId5"/>
    <p:sldMasterId id="2147483734" r:id="rId6"/>
    <p:sldMasterId id="2147483751" r:id="rId7"/>
    <p:sldMasterId id="2147483768" r:id="rId8"/>
    <p:sldMasterId id="2147483785" r:id="rId9"/>
    <p:sldMasterId id="2147483802" r:id="rId10"/>
    <p:sldMasterId id="2147483855" r:id="rId11"/>
    <p:sldMasterId id="2147483903" r:id="rId12"/>
    <p:sldMasterId id="2147483915" r:id="rId13"/>
    <p:sldMasterId id="2147483927" r:id="rId14"/>
    <p:sldMasterId id="2147483939" r:id="rId15"/>
    <p:sldMasterId id="2147483951" r:id="rId16"/>
    <p:sldMasterId id="2147483963" r:id="rId17"/>
    <p:sldMasterId id="2147483999" r:id="rId18"/>
    <p:sldMasterId id="2147484011" r:id="rId19"/>
    <p:sldMasterId id="2147484036" r:id="rId20"/>
    <p:sldMasterId id="2147484053" r:id="rId21"/>
    <p:sldMasterId id="2147484065" r:id="rId22"/>
  </p:sldMasterIdLst>
  <p:notesMasterIdLst>
    <p:notesMasterId r:id="rId64"/>
  </p:notesMasterIdLst>
  <p:sldIdLst>
    <p:sldId id="429" r:id="rId23"/>
    <p:sldId id="631" r:id="rId24"/>
    <p:sldId id="632" r:id="rId25"/>
    <p:sldId id="633" r:id="rId26"/>
    <p:sldId id="690" r:id="rId27"/>
    <p:sldId id="648" r:id="rId28"/>
    <p:sldId id="649" r:id="rId29"/>
    <p:sldId id="759" r:id="rId30"/>
    <p:sldId id="760" r:id="rId31"/>
    <p:sldId id="767" r:id="rId32"/>
    <p:sldId id="765" r:id="rId33"/>
    <p:sldId id="766" r:id="rId34"/>
    <p:sldId id="723" r:id="rId35"/>
    <p:sldId id="742" r:id="rId36"/>
    <p:sldId id="745" r:id="rId37"/>
    <p:sldId id="711" r:id="rId38"/>
    <p:sldId id="712" r:id="rId39"/>
    <p:sldId id="713" r:id="rId40"/>
    <p:sldId id="715" r:id="rId41"/>
    <p:sldId id="716" r:id="rId42"/>
    <p:sldId id="717" r:id="rId43"/>
    <p:sldId id="718" r:id="rId44"/>
    <p:sldId id="719" r:id="rId45"/>
    <p:sldId id="720" r:id="rId46"/>
    <p:sldId id="629" r:id="rId47"/>
    <p:sldId id="601" r:id="rId48"/>
    <p:sldId id="602" r:id="rId49"/>
    <p:sldId id="603" r:id="rId50"/>
    <p:sldId id="613" r:id="rId51"/>
    <p:sldId id="614" r:id="rId52"/>
    <p:sldId id="615" r:id="rId53"/>
    <p:sldId id="620" r:id="rId54"/>
    <p:sldId id="621" r:id="rId55"/>
    <p:sldId id="622" r:id="rId56"/>
    <p:sldId id="623" r:id="rId57"/>
    <p:sldId id="624" r:id="rId58"/>
    <p:sldId id="625" r:id="rId59"/>
    <p:sldId id="626" r:id="rId60"/>
    <p:sldId id="627" r:id="rId61"/>
    <p:sldId id="691" r:id="rId62"/>
    <p:sldId id="490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48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A0F2-35B5-4030-AD9A-3CC9C4C477F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74C93-5362-445D-80C0-B4FCB1ED325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Утверждены формы </a:t>
          </a:r>
          <a:r>
            <a:rPr lang="ru-RU" sz="1800" b="1" u="sng" dirty="0" smtClean="0">
              <a:solidFill>
                <a:schemeClr val="bg1"/>
              </a:solidFill>
            </a:rPr>
            <a:t>ПРОВЕРОЧНЫХ ЛИСТОВ </a:t>
          </a:r>
          <a:r>
            <a:rPr lang="ru-RU" sz="1800" b="1" dirty="0" smtClean="0">
              <a:solidFill>
                <a:schemeClr val="bg1"/>
              </a:solidFill>
            </a:rPr>
            <a:t>(списки контрольных вопросов, ответы на которые свидетельствуют о соблюдении или несоблюдении контролируемым лицом обязательных требований</a:t>
          </a:r>
          <a:r>
            <a:rPr lang="ru-RU" sz="1600" b="1" dirty="0" smtClean="0">
              <a:solidFill>
                <a:schemeClr val="bg1"/>
              </a:solidFill>
            </a:rPr>
            <a:t>) :</a:t>
          </a:r>
          <a:endParaRPr lang="ru-RU" sz="1600" dirty="0">
            <a:solidFill>
              <a:schemeClr val="bg1"/>
            </a:solidFill>
          </a:endParaRPr>
        </a:p>
      </dgm:t>
    </dgm:pt>
    <dgm:pt modelId="{35F511B1-D517-4AD4-976F-59AB07B80F06}" type="parTrans" cxnId="{8FC1816A-0D1E-41C0-909D-84422FE81C82}">
      <dgm:prSet/>
      <dgm:spPr/>
      <dgm:t>
        <a:bodyPr/>
        <a:lstStyle/>
        <a:p>
          <a:endParaRPr lang="ru-RU"/>
        </a:p>
      </dgm:t>
    </dgm:pt>
    <dgm:pt modelId="{D8A5D5A6-338E-42E2-A3F4-434287A1730E}" type="sibTrans" cxnId="{8FC1816A-0D1E-41C0-909D-84422FE81C82}">
      <dgm:prSet/>
      <dgm:spPr/>
      <dgm:t>
        <a:bodyPr/>
        <a:lstStyle/>
        <a:p>
          <a:endParaRPr lang="ru-RU"/>
        </a:p>
      </dgm:t>
    </dgm:pt>
    <dgm:pt modelId="{C2AB52F6-EDEB-4EF0-B347-19CC55D51C58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dirty="0" smtClean="0"/>
            <a:t>от 24 декабря 2021 г. N 807 </a:t>
          </a:r>
          <a:r>
            <a:rPr lang="ru-RU" sz="2000" b="0" dirty="0" smtClean="0">
              <a:solidFill>
                <a:prstClr val="black"/>
              </a:solidFill>
            </a:rPr>
            <a:t>(утверждены 16 форм проверочных листов)</a:t>
          </a:r>
          <a:r>
            <a:rPr lang="ru-RU" sz="2000" b="0" dirty="0" smtClean="0"/>
            <a:t> </a:t>
          </a:r>
          <a:endParaRPr lang="ru-RU" sz="2000" b="0" dirty="0"/>
        </a:p>
      </dgm:t>
    </dgm:pt>
    <dgm:pt modelId="{5B6F615A-4E65-4743-8EEC-124C841DBD5A}" type="parTrans" cxnId="{D3C4A1EB-851C-4B0F-BE4B-3558EA95BEC2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83D6D95-E92A-4B9B-9BFA-0E0ADD1F1805}" type="sibTrans" cxnId="{D3C4A1EB-851C-4B0F-BE4B-3558EA95BEC2}">
      <dgm:prSet/>
      <dgm:spPr/>
      <dgm:t>
        <a:bodyPr/>
        <a:lstStyle/>
        <a:p>
          <a:endParaRPr lang="ru-RU"/>
        </a:p>
      </dgm:t>
    </dgm:pt>
    <dgm:pt modelId="{2183CB3B-8D63-4CCC-9B9E-DBEB65918151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</a:rPr>
            <a:t>Приказ Роспотребнадзора от 24 декабря 2021 г. N 808 (утверждены 6 форм проверочных листов)</a:t>
          </a:r>
          <a:endParaRPr lang="ru-RU" sz="2000" b="0" dirty="0"/>
        </a:p>
      </dgm:t>
    </dgm:pt>
    <dgm:pt modelId="{DA90B4F6-6A6D-455A-AE5C-DA8262E6FB9C}" type="parTrans" cxnId="{1230C1D3-D42E-4AA4-A031-66B1B7555DD9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63085D3-C4A8-409F-8082-B5FB4FE0A451}" type="sibTrans" cxnId="{1230C1D3-D42E-4AA4-A031-66B1B7555DD9}">
      <dgm:prSet/>
      <dgm:spPr/>
      <dgm:t>
        <a:bodyPr/>
        <a:lstStyle/>
        <a:p>
          <a:endParaRPr lang="ru-RU"/>
        </a:p>
      </dgm:t>
    </dgm:pt>
    <dgm:pt modelId="{887B8D21-80BD-4224-96A4-FD90B3A821F5}">
      <dgm:prSet phldrT="[Текст]" custT="1"/>
      <dgm:spPr>
        <a:solidFill>
          <a:srgbClr val="0070C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800" b="1" dirty="0" smtClean="0">
              <a:solidFill>
                <a:schemeClr val="bg1"/>
              </a:solidFill>
            </a:rPr>
            <a:t>Утверждены формы ОЦЕНОЧНЫХ ЛИСТОВ, в соответствии с которыми проводится оценка соответствия соискателя лицензии или лицензиата лицензионным требованиям при осуществлении деятельности:</a:t>
          </a:r>
        </a:p>
      </dgm:t>
    </dgm:pt>
    <dgm:pt modelId="{4A74A94B-652B-4CC6-B2E0-06BE88334ABD}" type="parTrans" cxnId="{2D403DED-C352-46F7-846B-18AD5FD2E013}">
      <dgm:prSet/>
      <dgm:spPr/>
      <dgm:t>
        <a:bodyPr/>
        <a:lstStyle/>
        <a:p>
          <a:endParaRPr lang="ru-RU"/>
        </a:p>
      </dgm:t>
    </dgm:pt>
    <dgm:pt modelId="{A4D15F18-6E20-4830-AB6A-8C03FB73525D}" type="sibTrans" cxnId="{2D403DED-C352-46F7-846B-18AD5FD2E013}">
      <dgm:prSet/>
      <dgm:spPr/>
      <dgm:t>
        <a:bodyPr/>
        <a:lstStyle/>
        <a:p>
          <a:endParaRPr lang="ru-RU"/>
        </a:p>
      </dgm:t>
    </dgm:pt>
    <dgm:pt modelId="{D3F4B403-9651-4779-9AB5-7201499C23DD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dirty="0" smtClean="0"/>
            <a:t>от 21 февраля 2022 г. N 56 </a:t>
          </a:r>
          <a:r>
            <a:rPr lang="ru-RU" sz="2000" b="0" dirty="0" smtClean="0">
              <a:solidFill>
                <a:prstClr val="black"/>
              </a:solidFill>
            </a:rPr>
            <a:t>(утверждена форма оценочного листа  оценки деятельности в области использования ИИИ)</a:t>
          </a:r>
          <a:r>
            <a:rPr lang="ru-RU" sz="2000" b="0" dirty="0" smtClean="0"/>
            <a:t> </a:t>
          </a:r>
          <a:endParaRPr lang="ru-RU" sz="2000" b="0" dirty="0"/>
        </a:p>
      </dgm:t>
    </dgm:pt>
    <dgm:pt modelId="{7DB07BAD-048E-40A3-A16B-91E05EEEDFB7}" type="parTrans" cxnId="{7BB1783E-04C3-4D5C-951D-3B8FA6BEDD69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4CA6E35-803F-4811-8364-F70A184BB994}" type="sibTrans" cxnId="{7BB1783E-04C3-4D5C-951D-3B8FA6BEDD69}">
      <dgm:prSet/>
      <dgm:spPr/>
      <dgm:t>
        <a:bodyPr/>
        <a:lstStyle/>
        <a:p>
          <a:endParaRPr lang="ru-RU"/>
        </a:p>
      </dgm:t>
    </dgm:pt>
    <dgm:pt modelId="{DC22238B-6F1A-461F-B9C3-5D5D45A27F00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dirty="0" smtClean="0"/>
            <a:t>от 21 февраля 2022 г. N 57 </a:t>
          </a:r>
          <a:r>
            <a:rPr lang="ru-RU" sz="2000" b="0" dirty="0" smtClean="0">
              <a:solidFill>
                <a:prstClr val="black"/>
              </a:solidFill>
            </a:rPr>
            <a:t>(утверждена форма оценочного листа  оценки деятельности в области использования ВИЗ и ГИМО)</a:t>
          </a:r>
          <a:r>
            <a:rPr lang="ru-RU" sz="2000" b="0" dirty="0" smtClean="0"/>
            <a:t> </a:t>
          </a:r>
          <a:endParaRPr lang="ru-RU" sz="2000" b="0" dirty="0"/>
        </a:p>
      </dgm:t>
    </dgm:pt>
    <dgm:pt modelId="{9AD8BD1B-D64D-4DDC-ABDB-21F1FFD51611}" type="parTrans" cxnId="{E0C4584F-5D6A-4250-B2A9-87F8A7DFF137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83F5381-1811-45D2-A9E2-1BDC0B656D8E}" type="sibTrans" cxnId="{E0C4584F-5D6A-4250-B2A9-87F8A7DFF137}">
      <dgm:prSet/>
      <dgm:spPr/>
      <dgm:t>
        <a:bodyPr/>
        <a:lstStyle/>
        <a:p>
          <a:endParaRPr lang="ru-RU"/>
        </a:p>
      </dgm:t>
    </dgm:pt>
    <dgm:pt modelId="{9B603C3F-FA66-48CD-918A-6231A84678BB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473CCFC-32C2-48F7-85C8-6CF8132F37FC}" type="parTrans" cxnId="{E371ADC8-02E7-4FAA-875E-D99927AF8143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8C0CA644-83C9-4AEF-9716-31573CFF9543}" type="sibTrans" cxnId="{E371ADC8-02E7-4FAA-875E-D99927AF8143}">
      <dgm:prSet/>
      <dgm:spPr/>
      <dgm:t>
        <a:bodyPr/>
        <a:lstStyle/>
        <a:p>
          <a:endParaRPr lang="ru-RU"/>
        </a:p>
      </dgm:t>
    </dgm:pt>
    <dgm:pt modelId="{A52EFD73-3881-40CB-B614-F313862B461B}" type="pres">
      <dgm:prSet presAssocID="{9986A0F2-35B5-4030-AD9A-3CC9C4C477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A0756-8072-44B8-89E9-4EF7650DF252}" type="pres">
      <dgm:prSet presAssocID="{8A074C93-5362-445D-80C0-B4FCB1ED3257}" presName="root" presStyleCnt="0"/>
      <dgm:spPr/>
    </dgm:pt>
    <dgm:pt modelId="{53BF6506-4859-4C77-9DC7-B67A0E64A2B2}" type="pres">
      <dgm:prSet presAssocID="{8A074C93-5362-445D-80C0-B4FCB1ED3257}" presName="rootComposite" presStyleCnt="0"/>
      <dgm:spPr/>
    </dgm:pt>
    <dgm:pt modelId="{2119C63A-7B94-4360-98ED-6FADBD7E393E}" type="pres">
      <dgm:prSet presAssocID="{8A074C93-5362-445D-80C0-B4FCB1ED3257}" presName="rootText" presStyleLbl="node1" presStyleIdx="0" presStyleCnt="2" custScaleX="227495" custScaleY="139803"/>
      <dgm:spPr/>
      <dgm:t>
        <a:bodyPr/>
        <a:lstStyle/>
        <a:p>
          <a:endParaRPr lang="ru-RU"/>
        </a:p>
      </dgm:t>
    </dgm:pt>
    <dgm:pt modelId="{81F1019A-83DA-48D3-8322-A88FEED3952A}" type="pres">
      <dgm:prSet presAssocID="{8A074C93-5362-445D-80C0-B4FCB1ED3257}" presName="rootConnector" presStyleLbl="node1" presStyleIdx="0" presStyleCnt="2"/>
      <dgm:spPr/>
      <dgm:t>
        <a:bodyPr/>
        <a:lstStyle/>
        <a:p>
          <a:endParaRPr lang="ru-RU"/>
        </a:p>
      </dgm:t>
    </dgm:pt>
    <dgm:pt modelId="{64D63FF2-1D53-4C1F-AC6D-18047060D3B4}" type="pres">
      <dgm:prSet presAssocID="{8A074C93-5362-445D-80C0-B4FCB1ED3257}" presName="childShape" presStyleCnt="0"/>
      <dgm:spPr/>
    </dgm:pt>
    <dgm:pt modelId="{C043D22E-0B9B-4C65-AD2C-4465F7BC4831}" type="pres">
      <dgm:prSet presAssocID="{5B6F615A-4E65-4743-8EEC-124C841DBD5A}" presName="Name13" presStyleLbl="parChTrans1D2" presStyleIdx="0" presStyleCnt="5"/>
      <dgm:spPr/>
      <dgm:t>
        <a:bodyPr/>
        <a:lstStyle/>
        <a:p>
          <a:endParaRPr lang="ru-RU"/>
        </a:p>
      </dgm:t>
    </dgm:pt>
    <dgm:pt modelId="{62833C64-E0EC-4204-84EE-8236C66C927E}" type="pres">
      <dgm:prSet presAssocID="{C2AB52F6-EDEB-4EF0-B347-19CC55D51C58}" presName="childText" presStyleLbl="bgAcc1" presStyleIdx="0" presStyleCnt="5" custScaleX="26276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404B-951B-415A-B058-EB329516CD72}" type="pres">
      <dgm:prSet presAssocID="{DA90B4F6-6A6D-455A-AE5C-DA8262E6FB9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239FF3D-E6EB-4731-B5D4-0166B73566FE}" type="pres">
      <dgm:prSet presAssocID="{2183CB3B-8D63-4CCC-9B9E-DBEB65918151}" presName="childText" presStyleLbl="bgAcc1" presStyleIdx="1" presStyleCnt="5" custScaleX="26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879A-67CC-401E-8D74-040AE75EBFCB}" type="pres">
      <dgm:prSet presAssocID="{C473CCFC-32C2-48F7-85C8-6CF8132F37F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E2B5F2F6-C9A2-4E77-9FD1-5E10EDA8AD5B}" type="pres">
      <dgm:prSet presAssocID="{9B603C3F-FA66-48CD-918A-6231A84678BB}" presName="childText" presStyleLbl="bgAcc1" presStyleIdx="2" presStyleCnt="5" custScaleX="26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349EC-27BC-41AA-B364-CB5B5117E890}" type="pres">
      <dgm:prSet presAssocID="{887B8D21-80BD-4224-96A4-FD90B3A821F5}" presName="root" presStyleCnt="0"/>
      <dgm:spPr/>
    </dgm:pt>
    <dgm:pt modelId="{00B79F4A-0AB8-4507-8A8D-6281E710DF6B}" type="pres">
      <dgm:prSet presAssocID="{887B8D21-80BD-4224-96A4-FD90B3A821F5}" presName="rootComposite" presStyleCnt="0"/>
      <dgm:spPr/>
    </dgm:pt>
    <dgm:pt modelId="{872B8CFD-F60C-4776-BB0E-AE5FE5A37E42}" type="pres">
      <dgm:prSet presAssocID="{887B8D21-80BD-4224-96A4-FD90B3A821F5}" presName="rootText" presStyleLbl="node1" presStyleIdx="1" presStyleCnt="2" custScaleX="256005" custScaleY="140800"/>
      <dgm:spPr/>
      <dgm:t>
        <a:bodyPr/>
        <a:lstStyle/>
        <a:p>
          <a:endParaRPr lang="ru-RU"/>
        </a:p>
      </dgm:t>
    </dgm:pt>
    <dgm:pt modelId="{24FC8D2A-00CD-4D4D-9B4E-143F4C05CAED}" type="pres">
      <dgm:prSet presAssocID="{887B8D21-80BD-4224-96A4-FD90B3A821F5}" presName="rootConnector" presStyleLbl="node1" presStyleIdx="1" presStyleCnt="2"/>
      <dgm:spPr/>
      <dgm:t>
        <a:bodyPr/>
        <a:lstStyle/>
        <a:p>
          <a:endParaRPr lang="ru-RU"/>
        </a:p>
      </dgm:t>
    </dgm:pt>
    <dgm:pt modelId="{74A4F328-BB0F-4F68-A7EC-D015455FFFD6}" type="pres">
      <dgm:prSet presAssocID="{887B8D21-80BD-4224-96A4-FD90B3A821F5}" presName="childShape" presStyleCnt="0"/>
      <dgm:spPr/>
    </dgm:pt>
    <dgm:pt modelId="{552D8554-E55B-49DF-A6D0-19855EA30409}" type="pres">
      <dgm:prSet presAssocID="{7DB07BAD-048E-40A3-A16B-91E05EEEDFB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AEF2BE39-C7D9-4E27-92BF-D1C593DD3F59}" type="pres">
      <dgm:prSet presAssocID="{D3F4B403-9651-4779-9AB5-7201499C23DD}" presName="childText" presStyleLbl="bgAcc1" presStyleIdx="3" presStyleCnt="5" custScaleX="257061" custScaleY="125348" custLinFactNeighborX="-1485" custLinFactNeighborY="3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959DE-A82F-4E6F-AFE0-282B5EBE646F}" type="pres">
      <dgm:prSet presAssocID="{9AD8BD1B-D64D-4DDC-ABDB-21F1FFD5161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F7098D8-6362-421F-9C12-F9F3AFE179F8}" type="pres">
      <dgm:prSet presAssocID="{DC22238B-6F1A-461F-B9C3-5D5D45A27F00}" presName="childText" presStyleLbl="bgAcc1" presStyleIdx="4" presStyleCnt="5" custScaleX="261857" custScaleY="134443" custLinFactNeighborX="-990" custLinFactNeighborY="3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9F564-F95C-4B0B-8C04-53005C3222B3}" type="presOf" srcId="{9986A0F2-35B5-4030-AD9A-3CC9C4C477F5}" destId="{A52EFD73-3881-40CB-B614-F313862B461B}" srcOrd="0" destOrd="0" presId="urn:microsoft.com/office/officeart/2005/8/layout/hierarchy3"/>
    <dgm:cxn modelId="{47347EC4-EA6D-4346-9993-1A99C7D4CB09}" type="presOf" srcId="{8A074C93-5362-445D-80C0-B4FCB1ED3257}" destId="{81F1019A-83DA-48D3-8322-A88FEED3952A}" srcOrd="1" destOrd="0" presId="urn:microsoft.com/office/officeart/2005/8/layout/hierarchy3"/>
    <dgm:cxn modelId="{24A7C47D-1B41-45D7-BC0D-70E211A85268}" type="presOf" srcId="{5B6F615A-4E65-4743-8EEC-124C841DBD5A}" destId="{C043D22E-0B9B-4C65-AD2C-4465F7BC4831}" srcOrd="0" destOrd="0" presId="urn:microsoft.com/office/officeart/2005/8/layout/hierarchy3"/>
    <dgm:cxn modelId="{E371ADC8-02E7-4FAA-875E-D99927AF8143}" srcId="{8A074C93-5362-445D-80C0-B4FCB1ED3257}" destId="{9B603C3F-FA66-48CD-918A-6231A84678BB}" srcOrd="2" destOrd="0" parTransId="{C473CCFC-32C2-48F7-85C8-6CF8132F37FC}" sibTransId="{8C0CA644-83C9-4AEF-9716-31573CFF9543}"/>
    <dgm:cxn modelId="{2D403DED-C352-46F7-846B-18AD5FD2E013}" srcId="{9986A0F2-35B5-4030-AD9A-3CC9C4C477F5}" destId="{887B8D21-80BD-4224-96A4-FD90B3A821F5}" srcOrd="1" destOrd="0" parTransId="{4A74A94B-652B-4CC6-B2E0-06BE88334ABD}" sibTransId="{A4D15F18-6E20-4830-AB6A-8C03FB73525D}"/>
    <dgm:cxn modelId="{45A09CA8-94D1-4F69-95D7-FCDA140784DF}" type="presOf" srcId="{C2AB52F6-EDEB-4EF0-B347-19CC55D51C58}" destId="{62833C64-E0EC-4204-84EE-8236C66C927E}" srcOrd="0" destOrd="0" presId="urn:microsoft.com/office/officeart/2005/8/layout/hierarchy3"/>
    <dgm:cxn modelId="{1230C1D3-D42E-4AA4-A031-66B1B7555DD9}" srcId="{8A074C93-5362-445D-80C0-B4FCB1ED3257}" destId="{2183CB3B-8D63-4CCC-9B9E-DBEB65918151}" srcOrd="1" destOrd="0" parTransId="{DA90B4F6-6A6D-455A-AE5C-DA8262E6FB9C}" sibTransId="{463085D3-C4A8-409F-8082-B5FB4FE0A451}"/>
    <dgm:cxn modelId="{6C4C0CF3-60E9-42A7-BCB9-55A1BCF121C1}" type="presOf" srcId="{DC22238B-6F1A-461F-B9C3-5D5D45A27F00}" destId="{CF7098D8-6362-421F-9C12-F9F3AFE179F8}" srcOrd="0" destOrd="0" presId="urn:microsoft.com/office/officeart/2005/8/layout/hierarchy3"/>
    <dgm:cxn modelId="{C3EF3C47-33CB-4E97-8ADE-09C9838B8F44}" type="presOf" srcId="{9AD8BD1B-D64D-4DDC-ABDB-21F1FFD51611}" destId="{076959DE-A82F-4E6F-AFE0-282B5EBE646F}" srcOrd="0" destOrd="0" presId="urn:microsoft.com/office/officeart/2005/8/layout/hierarchy3"/>
    <dgm:cxn modelId="{D3C4A1EB-851C-4B0F-BE4B-3558EA95BEC2}" srcId="{8A074C93-5362-445D-80C0-B4FCB1ED3257}" destId="{C2AB52F6-EDEB-4EF0-B347-19CC55D51C58}" srcOrd="0" destOrd="0" parTransId="{5B6F615A-4E65-4743-8EEC-124C841DBD5A}" sibTransId="{B83D6D95-E92A-4B9B-9BFA-0E0ADD1F1805}"/>
    <dgm:cxn modelId="{7BB1783E-04C3-4D5C-951D-3B8FA6BEDD69}" srcId="{887B8D21-80BD-4224-96A4-FD90B3A821F5}" destId="{D3F4B403-9651-4779-9AB5-7201499C23DD}" srcOrd="0" destOrd="0" parTransId="{7DB07BAD-048E-40A3-A16B-91E05EEEDFB7}" sibTransId="{C4CA6E35-803F-4811-8364-F70A184BB994}"/>
    <dgm:cxn modelId="{273ACF38-7C3E-44B9-B752-2FC3E4A5C500}" type="presOf" srcId="{8A074C93-5362-445D-80C0-B4FCB1ED3257}" destId="{2119C63A-7B94-4360-98ED-6FADBD7E393E}" srcOrd="0" destOrd="0" presId="urn:microsoft.com/office/officeart/2005/8/layout/hierarchy3"/>
    <dgm:cxn modelId="{25CD8F85-144A-4DDB-AF0C-029BF4F62992}" type="presOf" srcId="{7DB07BAD-048E-40A3-A16B-91E05EEEDFB7}" destId="{552D8554-E55B-49DF-A6D0-19855EA30409}" srcOrd="0" destOrd="0" presId="urn:microsoft.com/office/officeart/2005/8/layout/hierarchy3"/>
    <dgm:cxn modelId="{D0391B4A-2B7F-4AC4-924C-07B2DB53682F}" type="presOf" srcId="{C473CCFC-32C2-48F7-85C8-6CF8132F37FC}" destId="{CDB8879A-67CC-401E-8D74-040AE75EBFCB}" srcOrd="0" destOrd="0" presId="urn:microsoft.com/office/officeart/2005/8/layout/hierarchy3"/>
    <dgm:cxn modelId="{8FC1816A-0D1E-41C0-909D-84422FE81C82}" srcId="{9986A0F2-35B5-4030-AD9A-3CC9C4C477F5}" destId="{8A074C93-5362-445D-80C0-B4FCB1ED3257}" srcOrd="0" destOrd="0" parTransId="{35F511B1-D517-4AD4-976F-59AB07B80F06}" sibTransId="{D8A5D5A6-338E-42E2-A3F4-434287A1730E}"/>
    <dgm:cxn modelId="{234C67B7-5C91-4834-A763-F7372451DE52}" type="presOf" srcId="{D3F4B403-9651-4779-9AB5-7201499C23DD}" destId="{AEF2BE39-C7D9-4E27-92BF-D1C593DD3F59}" srcOrd="0" destOrd="0" presId="urn:microsoft.com/office/officeart/2005/8/layout/hierarchy3"/>
    <dgm:cxn modelId="{9527206B-F5FC-4DF6-9981-1C43F0244C53}" type="presOf" srcId="{9B603C3F-FA66-48CD-918A-6231A84678BB}" destId="{E2B5F2F6-C9A2-4E77-9FD1-5E10EDA8AD5B}" srcOrd="0" destOrd="0" presId="urn:microsoft.com/office/officeart/2005/8/layout/hierarchy3"/>
    <dgm:cxn modelId="{FB636358-458B-47D5-A2DE-66099502E7F4}" type="presOf" srcId="{887B8D21-80BD-4224-96A4-FD90B3A821F5}" destId="{872B8CFD-F60C-4776-BB0E-AE5FE5A37E42}" srcOrd="0" destOrd="0" presId="urn:microsoft.com/office/officeart/2005/8/layout/hierarchy3"/>
    <dgm:cxn modelId="{B2BF3B7C-C23B-455D-854D-B05677381919}" type="presOf" srcId="{887B8D21-80BD-4224-96A4-FD90B3A821F5}" destId="{24FC8D2A-00CD-4D4D-9B4E-143F4C05CAED}" srcOrd="1" destOrd="0" presId="urn:microsoft.com/office/officeart/2005/8/layout/hierarchy3"/>
    <dgm:cxn modelId="{E0C4584F-5D6A-4250-B2A9-87F8A7DFF137}" srcId="{887B8D21-80BD-4224-96A4-FD90B3A821F5}" destId="{DC22238B-6F1A-461F-B9C3-5D5D45A27F00}" srcOrd="1" destOrd="0" parTransId="{9AD8BD1B-D64D-4DDC-ABDB-21F1FFD51611}" sibTransId="{083F5381-1811-45D2-A9E2-1BDC0B656D8E}"/>
    <dgm:cxn modelId="{A1398F30-CBBE-41A9-88B6-AA4D334911B4}" type="presOf" srcId="{DA90B4F6-6A6D-455A-AE5C-DA8262E6FB9C}" destId="{647F404B-951B-415A-B058-EB329516CD72}" srcOrd="0" destOrd="0" presId="urn:microsoft.com/office/officeart/2005/8/layout/hierarchy3"/>
    <dgm:cxn modelId="{602D7D34-93A0-42D1-AD27-E8170C63B6A7}" type="presOf" srcId="{2183CB3B-8D63-4CCC-9B9E-DBEB65918151}" destId="{4239FF3D-E6EB-4731-B5D4-0166B73566FE}" srcOrd="0" destOrd="0" presId="urn:microsoft.com/office/officeart/2005/8/layout/hierarchy3"/>
    <dgm:cxn modelId="{0F210FD7-FBBC-47F8-8665-7CC4085B9E5F}" type="presParOf" srcId="{A52EFD73-3881-40CB-B614-F313862B461B}" destId="{EFEA0756-8072-44B8-89E9-4EF7650DF252}" srcOrd="0" destOrd="0" presId="urn:microsoft.com/office/officeart/2005/8/layout/hierarchy3"/>
    <dgm:cxn modelId="{D8657B6B-FF63-4C89-BCDA-44161CD27627}" type="presParOf" srcId="{EFEA0756-8072-44B8-89E9-4EF7650DF252}" destId="{53BF6506-4859-4C77-9DC7-B67A0E64A2B2}" srcOrd="0" destOrd="0" presId="urn:microsoft.com/office/officeart/2005/8/layout/hierarchy3"/>
    <dgm:cxn modelId="{8A22ABD6-0422-4957-8485-F3464A71B19C}" type="presParOf" srcId="{53BF6506-4859-4C77-9DC7-B67A0E64A2B2}" destId="{2119C63A-7B94-4360-98ED-6FADBD7E393E}" srcOrd="0" destOrd="0" presId="urn:microsoft.com/office/officeart/2005/8/layout/hierarchy3"/>
    <dgm:cxn modelId="{D33A5AD3-A803-4948-AC64-04EA4D20DE99}" type="presParOf" srcId="{53BF6506-4859-4C77-9DC7-B67A0E64A2B2}" destId="{81F1019A-83DA-48D3-8322-A88FEED3952A}" srcOrd="1" destOrd="0" presId="urn:microsoft.com/office/officeart/2005/8/layout/hierarchy3"/>
    <dgm:cxn modelId="{5B2B2B62-51D8-4A6B-8F44-F1702D1BC57B}" type="presParOf" srcId="{EFEA0756-8072-44B8-89E9-4EF7650DF252}" destId="{64D63FF2-1D53-4C1F-AC6D-18047060D3B4}" srcOrd="1" destOrd="0" presId="urn:microsoft.com/office/officeart/2005/8/layout/hierarchy3"/>
    <dgm:cxn modelId="{72A8F3A5-32CE-4215-B482-78F9B790AE31}" type="presParOf" srcId="{64D63FF2-1D53-4C1F-AC6D-18047060D3B4}" destId="{C043D22E-0B9B-4C65-AD2C-4465F7BC4831}" srcOrd="0" destOrd="0" presId="urn:microsoft.com/office/officeart/2005/8/layout/hierarchy3"/>
    <dgm:cxn modelId="{26B63664-8C7B-48EE-89CB-877BB124A3DE}" type="presParOf" srcId="{64D63FF2-1D53-4C1F-AC6D-18047060D3B4}" destId="{62833C64-E0EC-4204-84EE-8236C66C927E}" srcOrd="1" destOrd="0" presId="urn:microsoft.com/office/officeart/2005/8/layout/hierarchy3"/>
    <dgm:cxn modelId="{A5F81DB7-14C4-40DD-B9D7-1AE51626F9BB}" type="presParOf" srcId="{64D63FF2-1D53-4C1F-AC6D-18047060D3B4}" destId="{647F404B-951B-415A-B058-EB329516CD72}" srcOrd="2" destOrd="0" presId="urn:microsoft.com/office/officeart/2005/8/layout/hierarchy3"/>
    <dgm:cxn modelId="{3E334968-D7B7-45BB-A78E-2D233891ADB2}" type="presParOf" srcId="{64D63FF2-1D53-4C1F-AC6D-18047060D3B4}" destId="{4239FF3D-E6EB-4731-B5D4-0166B73566FE}" srcOrd="3" destOrd="0" presId="urn:microsoft.com/office/officeart/2005/8/layout/hierarchy3"/>
    <dgm:cxn modelId="{A1912508-368E-4A76-A11C-C29138E14B1F}" type="presParOf" srcId="{64D63FF2-1D53-4C1F-AC6D-18047060D3B4}" destId="{CDB8879A-67CC-401E-8D74-040AE75EBFCB}" srcOrd="4" destOrd="0" presId="urn:microsoft.com/office/officeart/2005/8/layout/hierarchy3"/>
    <dgm:cxn modelId="{09EF3538-BA6E-4C08-A5AA-3D4426D9FAF2}" type="presParOf" srcId="{64D63FF2-1D53-4C1F-AC6D-18047060D3B4}" destId="{E2B5F2F6-C9A2-4E77-9FD1-5E10EDA8AD5B}" srcOrd="5" destOrd="0" presId="urn:microsoft.com/office/officeart/2005/8/layout/hierarchy3"/>
    <dgm:cxn modelId="{741CD0A6-7153-48D2-8252-D697B56C6FED}" type="presParOf" srcId="{A52EFD73-3881-40CB-B614-F313862B461B}" destId="{28C349EC-27BC-41AA-B364-CB5B5117E890}" srcOrd="1" destOrd="0" presId="urn:microsoft.com/office/officeart/2005/8/layout/hierarchy3"/>
    <dgm:cxn modelId="{B5505D93-6823-40B5-831C-82E2BD9EB552}" type="presParOf" srcId="{28C349EC-27BC-41AA-B364-CB5B5117E890}" destId="{00B79F4A-0AB8-4507-8A8D-6281E710DF6B}" srcOrd="0" destOrd="0" presId="urn:microsoft.com/office/officeart/2005/8/layout/hierarchy3"/>
    <dgm:cxn modelId="{FA4B22E6-D6A0-4A3E-A2A4-D6FF182460B3}" type="presParOf" srcId="{00B79F4A-0AB8-4507-8A8D-6281E710DF6B}" destId="{872B8CFD-F60C-4776-BB0E-AE5FE5A37E42}" srcOrd="0" destOrd="0" presId="urn:microsoft.com/office/officeart/2005/8/layout/hierarchy3"/>
    <dgm:cxn modelId="{B0B24C10-2BFB-41A6-927F-BBA4B9937CF7}" type="presParOf" srcId="{00B79F4A-0AB8-4507-8A8D-6281E710DF6B}" destId="{24FC8D2A-00CD-4D4D-9B4E-143F4C05CAED}" srcOrd="1" destOrd="0" presId="urn:microsoft.com/office/officeart/2005/8/layout/hierarchy3"/>
    <dgm:cxn modelId="{775838B6-C035-413F-926D-5FC57706B981}" type="presParOf" srcId="{28C349EC-27BC-41AA-B364-CB5B5117E890}" destId="{74A4F328-BB0F-4F68-A7EC-D015455FFFD6}" srcOrd="1" destOrd="0" presId="urn:microsoft.com/office/officeart/2005/8/layout/hierarchy3"/>
    <dgm:cxn modelId="{FE713190-02C8-4C1C-A600-DF70BAD766F0}" type="presParOf" srcId="{74A4F328-BB0F-4F68-A7EC-D015455FFFD6}" destId="{552D8554-E55B-49DF-A6D0-19855EA30409}" srcOrd="0" destOrd="0" presId="urn:microsoft.com/office/officeart/2005/8/layout/hierarchy3"/>
    <dgm:cxn modelId="{1C80305F-C273-4675-82A6-8A8F72796F47}" type="presParOf" srcId="{74A4F328-BB0F-4F68-A7EC-D015455FFFD6}" destId="{AEF2BE39-C7D9-4E27-92BF-D1C593DD3F59}" srcOrd="1" destOrd="0" presId="urn:microsoft.com/office/officeart/2005/8/layout/hierarchy3"/>
    <dgm:cxn modelId="{FA781ECE-CB0B-41D1-8BEB-B22CBAE40463}" type="presParOf" srcId="{74A4F328-BB0F-4F68-A7EC-D015455FFFD6}" destId="{076959DE-A82F-4E6F-AFE0-282B5EBE646F}" srcOrd="2" destOrd="0" presId="urn:microsoft.com/office/officeart/2005/8/layout/hierarchy3"/>
    <dgm:cxn modelId="{9EA15CE9-DE8B-47DF-B918-8FF876F9E5AD}" type="presParOf" srcId="{74A4F328-BB0F-4F68-A7EC-D015455FFFD6}" destId="{CF7098D8-6362-421F-9C12-F9F3AFE179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9C63A-7B94-4360-98ED-6FADBD7E393E}">
      <dsp:nvSpPr>
        <dsp:cNvPr id="0" name=""/>
        <dsp:cNvSpPr/>
      </dsp:nvSpPr>
      <dsp:spPr>
        <a:xfrm>
          <a:off x="1149" y="277904"/>
          <a:ext cx="5149390" cy="158223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Утверждены формы </a:t>
          </a:r>
          <a:r>
            <a:rPr lang="ru-RU" sz="1800" b="1" u="sng" kern="1200" dirty="0" smtClean="0">
              <a:solidFill>
                <a:schemeClr val="bg1"/>
              </a:solidFill>
            </a:rPr>
            <a:t>ПРОВЕРОЧНЫХ ЛИСТОВ </a:t>
          </a:r>
          <a:r>
            <a:rPr lang="ru-RU" sz="1800" b="1" kern="1200" dirty="0" smtClean="0">
              <a:solidFill>
                <a:schemeClr val="bg1"/>
              </a:solidFill>
            </a:rPr>
            <a:t>(списки контрольных вопросов, ответы на которые свидетельствуют о соблюдении или несоблюдении контролируемым лицом обязательных требований</a:t>
          </a:r>
          <a:r>
            <a:rPr lang="ru-RU" sz="1600" b="1" kern="1200" dirty="0" smtClean="0">
              <a:solidFill>
                <a:schemeClr val="bg1"/>
              </a:solidFill>
            </a:rPr>
            <a:t>) :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149" y="277904"/>
        <a:ext cx="5149390" cy="1582233"/>
      </dsp:txXfrm>
    </dsp:sp>
    <dsp:sp modelId="{C043D22E-0B9B-4C65-AD2C-4465F7BC4831}">
      <dsp:nvSpPr>
        <dsp:cNvPr id="0" name=""/>
        <dsp:cNvSpPr/>
      </dsp:nvSpPr>
      <dsp:spPr>
        <a:xfrm>
          <a:off x="516088" y="1860137"/>
          <a:ext cx="514939" cy="848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19"/>
              </a:lnTo>
              <a:lnTo>
                <a:pt x="514939" y="848819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33C64-E0EC-4204-84EE-8236C66C927E}">
      <dsp:nvSpPr>
        <dsp:cNvPr id="0" name=""/>
        <dsp:cNvSpPr/>
      </dsp:nvSpPr>
      <dsp:spPr>
        <a:xfrm>
          <a:off x="1031028" y="2143077"/>
          <a:ext cx="4758222" cy="1131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kern="1200" dirty="0" smtClean="0"/>
            <a:t>от 24 декабря 2021 г. N 807 </a:t>
          </a:r>
          <a:r>
            <a:rPr lang="ru-RU" sz="2000" b="0" kern="1200" dirty="0" smtClean="0">
              <a:solidFill>
                <a:prstClr val="black"/>
              </a:solidFill>
            </a:rPr>
            <a:t>(утверждены 16 форм проверочных листов)</a:t>
          </a:r>
          <a:r>
            <a:rPr lang="ru-RU" sz="2000" b="0" kern="1200" dirty="0" smtClean="0"/>
            <a:t> </a:t>
          </a:r>
          <a:endParaRPr lang="ru-RU" sz="2000" b="0" kern="1200" dirty="0"/>
        </a:p>
      </dsp:txBody>
      <dsp:txXfrm>
        <a:off x="1031028" y="2143077"/>
        <a:ext cx="4758222" cy="1131759"/>
      </dsp:txXfrm>
    </dsp:sp>
    <dsp:sp modelId="{647F404B-951B-415A-B058-EB329516CD72}">
      <dsp:nvSpPr>
        <dsp:cNvPr id="0" name=""/>
        <dsp:cNvSpPr/>
      </dsp:nvSpPr>
      <dsp:spPr>
        <a:xfrm>
          <a:off x="516088" y="1860137"/>
          <a:ext cx="514939" cy="226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518"/>
              </a:lnTo>
              <a:lnTo>
                <a:pt x="514939" y="2263518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9FF3D-E6EB-4731-B5D4-0166B73566FE}">
      <dsp:nvSpPr>
        <dsp:cNvPr id="0" name=""/>
        <dsp:cNvSpPr/>
      </dsp:nvSpPr>
      <dsp:spPr>
        <a:xfrm>
          <a:off x="1031028" y="3557776"/>
          <a:ext cx="4746180" cy="1131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prstClr val="black"/>
              </a:solidFill>
            </a:rPr>
            <a:t>Приказ Роспотребнадзора от 24 декабря 2021 г. N 808 (утверждены 6 форм проверочных листов)</a:t>
          </a:r>
          <a:endParaRPr lang="ru-RU" sz="2000" b="0" kern="1200" dirty="0"/>
        </a:p>
      </dsp:txBody>
      <dsp:txXfrm>
        <a:off x="1031028" y="3557776"/>
        <a:ext cx="4746180" cy="1131759"/>
      </dsp:txXfrm>
    </dsp:sp>
    <dsp:sp modelId="{CDB8879A-67CC-401E-8D74-040AE75EBFCB}">
      <dsp:nvSpPr>
        <dsp:cNvPr id="0" name=""/>
        <dsp:cNvSpPr/>
      </dsp:nvSpPr>
      <dsp:spPr>
        <a:xfrm>
          <a:off x="516088" y="1860137"/>
          <a:ext cx="514939" cy="3678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216"/>
              </a:lnTo>
              <a:lnTo>
                <a:pt x="514939" y="3678216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5F2F6-C9A2-4E77-9FD1-5E10EDA8AD5B}">
      <dsp:nvSpPr>
        <dsp:cNvPr id="0" name=""/>
        <dsp:cNvSpPr/>
      </dsp:nvSpPr>
      <dsp:spPr>
        <a:xfrm>
          <a:off x="1031028" y="4972475"/>
          <a:ext cx="4727420" cy="1131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1031028" y="4972475"/>
        <a:ext cx="4727420" cy="1131759"/>
      </dsp:txXfrm>
    </dsp:sp>
    <dsp:sp modelId="{872B8CFD-F60C-4776-BB0E-AE5FE5A37E42}">
      <dsp:nvSpPr>
        <dsp:cNvPr id="0" name=""/>
        <dsp:cNvSpPr/>
      </dsp:nvSpPr>
      <dsp:spPr>
        <a:xfrm>
          <a:off x="5716419" y="277904"/>
          <a:ext cx="5794719" cy="15935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Утверждены формы ОЦЕНОЧНЫХ ЛИСТОВ, в соответствии с которыми проводится оценка соответствия соискателя лицензии или лицензиата лицензионным требованиям при осуществлении деятельности:</a:t>
          </a:r>
        </a:p>
      </dsp:txBody>
      <dsp:txXfrm>
        <a:off x="5716419" y="277904"/>
        <a:ext cx="5794719" cy="1593516"/>
      </dsp:txXfrm>
    </dsp:sp>
    <dsp:sp modelId="{552D8554-E55B-49DF-A6D0-19855EA30409}">
      <dsp:nvSpPr>
        <dsp:cNvPr id="0" name=""/>
        <dsp:cNvSpPr/>
      </dsp:nvSpPr>
      <dsp:spPr>
        <a:xfrm>
          <a:off x="6295891" y="1871421"/>
          <a:ext cx="552581" cy="139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73"/>
              </a:lnTo>
              <a:lnTo>
                <a:pt x="552581" y="1395673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2BE39-C7D9-4E27-92BF-D1C593DD3F59}">
      <dsp:nvSpPr>
        <dsp:cNvPr id="0" name=""/>
        <dsp:cNvSpPr/>
      </dsp:nvSpPr>
      <dsp:spPr>
        <a:xfrm>
          <a:off x="6848473" y="2557776"/>
          <a:ext cx="4654897" cy="1418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kern="1200" dirty="0" smtClean="0"/>
            <a:t>от 21 февраля 2022 г. N 56 </a:t>
          </a:r>
          <a:r>
            <a:rPr lang="ru-RU" sz="2000" b="0" kern="1200" dirty="0" smtClean="0">
              <a:solidFill>
                <a:prstClr val="black"/>
              </a:solidFill>
            </a:rPr>
            <a:t>(утверждена форма оценочного листа  оценки деятельности в области использования ИИИ)</a:t>
          </a:r>
          <a:r>
            <a:rPr lang="ru-RU" sz="2000" b="0" kern="1200" dirty="0" smtClean="0"/>
            <a:t> </a:t>
          </a:r>
          <a:endParaRPr lang="ru-RU" sz="2000" b="0" kern="1200" dirty="0"/>
        </a:p>
      </dsp:txBody>
      <dsp:txXfrm>
        <a:off x="6848473" y="2557776"/>
        <a:ext cx="4654897" cy="1418637"/>
      </dsp:txXfrm>
    </dsp:sp>
    <dsp:sp modelId="{076959DE-A82F-4E6F-AFE0-282B5EBE646F}">
      <dsp:nvSpPr>
        <dsp:cNvPr id="0" name=""/>
        <dsp:cNvSpPr/>
      </dsp:nvSpPr>
      <dsp:spPr>
        <a:xfrm>
          <a:off x="6295891" y="1871421"/>
          <a:ext cx="561544" cy="3139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754"/>
              </a:lnTo>
              <a:lnTo>
                <a:pt x="561544" y="3139754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098D8-6362-421F-9C12-F9F3AFE179F8}">
      <dsp:nvSpPr>
        <dsp:cNvPr id="0" name=""/>
        <dsp:cNvSpPr/>
      </dsp:nvSpPr>
      <dsp:spPr>
        <a:xfrm>
          <a:off x="6857436" y="4250390"/>
          <a:ext cx="4741744" cy="1521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kern="1200" dirty="0" smtClean="0"/>
            <a:t>от 21 февраля 2022 г. N 57 </a:t>
          </a:r>
          <a:r>
            <a:rPr lang="ru-RU" sz="2000" b="0" kern="1200" dirty="0" smtClean="0">
              <a:solidFill>
                <a:prstClr val="black"/>
              </a:solidFill>
            </a:rPr>
            <a:t>(утверждена форма оценочного листа  оценки деятельности в области использования ВИЗ и ГИМО)</a:t>
          </a:r>
          <a:r>
            <a:rPr lang="ru-RU" sz="2000" b="0" kern="1200" dirty="0" smtClean="0"/>
            <a:t> </a:t>
          </a:r>
          <a:endParaRPr lang="ru-RU" sz="2000" b="0" kern="1200" dirty="0"/>
        </a:p>
      </dsp:txBody>
      <dsp:txXfrm>
        <a:off x="6857436" y="4250390"/>
        <a:ext cx="4741744" cy="152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170D-F505-48EA-B426-5802143900D1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D2C0-CC8E-4CE3-9188-0AB8EDF07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3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Вместе с тем, следует напомнить, что расчет риска – и установление категории риска по расчетным данным  является только первым шагом к планированию надзорных мероприятий </a:t>
            </a:r>
          </a:p>
          <a:p>
            <a:pPr>
              <a:defRPr/>
            </a:pPr>
            <a:r>
              <a:rPr lang="ru-RU" dirty="0" smtClean="0"/>
              <a:t>Постановление 806  определяет, что Объекты государственного надзора, подлежащие отнесению к категориям высокого, значительного, среднего, умеренного и низкого рисков, подлежат отнесению к категориям чрезвычайно высокого, высокого, значительного, среднего и умеренного рисков соответственно при наличии вступивших в законную силу в течение последних 3 лет на дату принятия решения об отнесении объекта государственного надзора к категории риска:</a:t>
            </a:r>
          </a:p>
          <a:p>
            <a:pPr>
              <a:defRPr/>
            </a:pPr>
            <a:r>
              <a:rPr lang="ru-RU" dirty="0" smtClean="0"/>
              <a:t>- 2 постановлений и более по делу об административном правонарушении с назначением административного наказания, за исключением административного наказания в виде предупреждения, юридическому лицу, его должностным лицам или индивидуальному предпринимателю за совершение административного правонарушения, вынесенного должностными лицами Федеральной службы по надзору в сфере защиты прав потребителей и благополучия человека, должностными лицами Федерального медико-биологического агентства или судом на основании протокола об административном правонарушении, составленного должностными лицами указанных органов;</a:t>
            </a:r>
          </a:p>
          <a:p>
            <a:pPr>
              <a:defRPr/>
            </a:pPr>
            <a:r>
              <a:rPr lang="ru-RU" dirty="0" smtClean="0"/>
              <a:t>- решения о приостановлении и (или) об аннулировании лицензии на осуществление деятельности в области использования возбудителей инфекционных заболеваний человека и животных (за исключением случая, если указанная деятельность осуществляется в медицинских целях) и генно-инженерно-модифицированных организмов III и IV степеней потенциальной опасности, осуществляемой в замкнутых системах, а также лицензии на осуществление деятельности в области использования источников ионизирующего излучения (генерирующих) (за исключением случая, если эти источники используются в медицинской деятельности).</a:t>
            </a:r>
            <a:endParaRPr lang="ru-RU" dirty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8ADA30-C8AA-4EFA-9CEE-154F4EF41B91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87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Объекты государственного надзора, подлежащие отнесению к категориям высокого, значительного, среднего и умеренного рисков, подлежат отнесению к категориям значительного, среднего, умеренного и низкого рисков соответственно при отсутствии при последней проверке юридического лица или индивидуального предпринимателя в отношении указанных объектов государственного надзора предписаний об устранении нарушений обязательных требований санитарно-эпидемиологического законодательства Российской Федерации.</a:t>
            </a:r>
          </a:p>
          <a:p>
            <a:r>
              <a:rPr lang="ru-RU" altLang="ru-RU" smtClean="0"/>
              <a:t>Таким образом, методические подходы предполагают всемерное стимулирование хозяйствующих объектов к повышению степени социальной ответственности и соблюдению обязательных требований санитарного законодательства. </a:t>
            </a:r>
          </a:p>
          <a:p>
            <a:r>
              <a:rPr lang="ru-RU" altLang="ru-RU" smtClean="0"/>
              <a:t>Объекты шестой категории, равно как и прочие, подпадают при установленных основаниях под внеплановые проверки, что позволяет осуществлять достаточный контроль и в отношении  данных объектов. </a:t>
            </a:r>
          </a:p>
          <a:p>
            <a:r>
              <a:rPr lang="ru-RU" altLang="ru-RU" smtClean="0"/>
              <a:t>Объекты государственного контроля, которым не присвоены определенные категории риска, считаются отнесенными к низшей  категории риска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B3BA0A-4406-4673-967E-E6B9EFE32984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43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25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796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378668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8828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593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612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11178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603970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7387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7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907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176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557172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1568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2840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092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062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868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57006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05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358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708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3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60697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773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153108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2464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16705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174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28433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80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3034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502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63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94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129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931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524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420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622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354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5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003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950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9391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248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7E83-C39D-474B-9141-D32669D5D3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30EB-66FB-48CB-A1F4-010520EF3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CACD-696E-4D6F-A59B-F7E9260DF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B0F4-ECD1-45E9-83BE-F3A8DAA200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86-B937-4F2A-8664-2FC895307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B8A1-154C-4223-8438-73DD148C7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DC14-D769-4195-9C69-6FB7A9E9AC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212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CB17-9344-4EA6-B079-3BFB2EEC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6363-8003-47C5-B014-2789311C3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D41D-DDFC-40FD-8FB9-624E8837F3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E453-0103-4FA4-8D7F-78D239A62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995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84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32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98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756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7403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937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389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722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7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9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995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846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320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9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7643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605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937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389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722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77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9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8441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7287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3696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380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7864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9809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2438401"/>
            <a:ext cx="12012084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4BA301-27FA-4231-8F3A-0107B7CD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8D441C-A3E1-47E6-B96F-C31930C1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2B858B-AF14-4A7E-8DCB-5A6B630BF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598748-13C7-416E-B795-65C25C018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91417-033E-4C3B-9BA4-C0DF58197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DD82FC-96E0-4B45-80FD-364404D6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B2E7E5-C65F-49DD-AA30-F6F8E72CA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50B0EC-F993-4A44-AFC5-3B18EBAB9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15A8C9-4B70-4B42-9339-030A70F6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20949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1F3ABA-C362-4370-B677-AF78D5556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60150E-30E8-4DC6-8CB9-555171D60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6" y="617539"/>
            <a:ext cx="103907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29500-758E-46C0-9171-FAD70198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7740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56684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771540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7577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84614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8789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9817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43329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129451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829779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824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5831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30924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07408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51048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9440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62048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9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8838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846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320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98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7561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86052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9377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3892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722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775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00204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951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88465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7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79984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7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03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38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0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034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74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456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56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28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92313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6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9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581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964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8510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7126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35930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369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79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231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4728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8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07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64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264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37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56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77154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75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846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878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9817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129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860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82977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82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583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309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10740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510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94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620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516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5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29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83716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36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048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50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5875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68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89937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586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6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9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73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74913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9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4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994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17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046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118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523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611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708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5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572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52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04612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73905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28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619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49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85880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809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5" y="188914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001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4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6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5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B85ACD-8222-4CB0-A068-798E002FFF10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5124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5"/>
            <a:ext cx="11906251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4" y="188913"/>
            <a:ext cx="98890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AE353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4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1066802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721786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90552" y="1781175"/>
            <a:ext cx="10968567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6" y="617539"/>
            <a:ext cx="103907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9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9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9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A24A2F6-43E2-4C5A-A3EE-1DAE1ADCDC99}" type="slidenum">
              <a:rPr lang="ru-RU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700">
          <a:solidFill>
            <a:schemeClr val="tx1"/>
          </a:solidFill>
          <a:latin typeface="+mn-lt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9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6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4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9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9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0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3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6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4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6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10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8A20FA5CB914B8500E46EF229787A1E21FAA83581C2FC3166168A9331EB2F0A8F7512D8D2EED9B8A0D9EAF0CB7F498EF447139CFAD2DD9BI9v2K" TargetMode="External"/><Relationship Id="rId2" Type="http://schemas.openxmlformats.org/officeDocument/2006/relationships/slideLayout" Target="../slideLayouts/slideLayout199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199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8.xml"/><Relationship Id="rId4" Type="http://schemas.openxmlformats.org/officeDocument/2006/relationships/hyperlink" Target="https://knd.gosuslugi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864289FCC1DC53E93E6CAB724B7C0B2483DA7908780F62A78179ECC45F7490528CA831245584934846101F2FAC049013402CE5F84825Eo1C6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5480" y="1990163"/>
            <a:ext cx="11474822" cy="1604684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Новые подходы при организации и осуществлении контрольно-надзорной деятельности</a:t>
            </a:r>
            <a:endParaRPr lang="ru-RU" sz="115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777" y="-1501528"/>
            <a:ext cx="3429000" cy="48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00419" y="4332576"/>
            <a:ext cx="10813676" cy="17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3200" i="1" kern="0" dirty="0" err="1" smtClean="0">
                <a:solidFill>
                  <a:srgbClr val="000000"/>
                </a:solidFill>
              </a:rPr>
              <a:t>И.Г.Жданова-Заплесвичко</a:t>
            </a:r>
            <a:endParaRPr lang="ru-RU" sz="3200" i="1" kern="0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К .м.н., начальник отдела организации деятельности Управления Роспотребнадзора по Иркутской области </a:t>
            </a:r>
            <a:endParaRPr lang="ru-RU" sz="2000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3333CC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</p:spTree>
    <p:extLst>
      <p:ext uri="{BB962C8B-B14F-4D97-AF65-F5344CB8AC3E}">
        <p14:creationId xmlns="" xmlns:p14="http://schemas.microsoft.com/office/powerpoint/2010/main" val="1709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268941" y="107722"/>
            <a:ext cx="11681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проведения плановых контрольных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(надзорных) мероприятий в отношении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отдельных видов деятельности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особой социальной значимостью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661988" y="874713"/>
          <a:ext cx="10845800" cy="6480175"/>
        </p:xfrm>
        <a:graphic>
          <a:graphicData uri="http://schemas.openxmlformats.org/presentationml/2006/ole">
            <p:oleObj spid="_x0000_s871426" name="Документ" r:id="rId3" imgW="9764397" imgH="5852506" progId="Word.Document.12">
              <p:embed/>
            </p:oleObj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6947648" y="1452282"/>
            <a:ext cx="161365" cy="806823"/>
          </a:xfrm>
          <a:prstGeom prst="rightBrace">
            <a:avLst>
              <a:gd name="adj1" fmla="val 32759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89695" y="1649506"/>
            <a:ext cx="1317812" cy="4661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46259" y="2779059"/>
            <a:ext cx="1506071" cy="6813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6904424" y="2335030"/>
            <a:ext cx="327635" cy="6122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108141" y="1999129"/>
            <a:ext cx="1792941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179859" y="3191435"/>
            <a:ext cx="1792941" cy="0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388" y="1069538"/>
            <a:ext cx="11304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Виды, периодичность проведения плановых контрольных (надзорных) мероприятий в отношении объектов контроля, отнесенных к определенным категориям риска, определяются положением о виде контроля соразмерно рискам причинения вреда (ущерба). 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Периодичность плановых контрольных (надзорных) мероприятий определяется по каждому виду контрольных (надзорных) мероприятий для каждой категории риска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следующих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положений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94" y="161365"/>
            <a:ext cx="1201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плановых контрольных (надзорных) мероприятий  (в соответствии со ст.25 ФЗ № 248-ФЗ)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1052046" y="2822388"/>
          <a:ext cx="10914063" cy="3881438"/>
        </p:xfrm>
        <a:graphic>
          <a:graphicData uri="http://schemas.openxmlformats.org/presentationml/2006/ole">
            <p:oleObj spid="_x0000_s869378" name="Документ" r:id="rId4" imgW="6369366" imgH="22691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707294" y="34243"/>
            <a:ext cx="107675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и виды проведения </a:t>
            </a:r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плановых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контрольных (надзорных) мероприятий в отношении объектов контроля, указанных в подпункте "а" и "в" пункта 12 Положения о федеральном государственном санитарно-эпидемиологическом контроле: </a:t>
            </a:r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192554" y="1778747"/>
          <a:ext cx="11809413" cy="4154488"/>
        </p:xfrm>
        <a:graphic>
          <a:graphicData uri="http://schemas.openxmlformats.org/presentationml/2006/ole">
            <p:oleObj spid="_x0000_s870402" name="Документ" r:id="rId3" imgW="9236046" imgH="3238551" progId="Word.Document.12">
              <p:embed/>
            </p:oleObj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342965" y="1792941"/>
            <a:ext cx="412377" cy="51995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27812" y="4168590"/>
            <a:ext cx="950259" cy="8965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734490"/>
            <a:ext cx="11196917" cy="42767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32. По запросу </a:t>
            </a:r>
            <a:r>
              <a:rPr lang="ru-RU" sz="2400" dirty="0" smtClean="0"/>
              <a:t>контролируемых лиц Федеральная служба по надзору в сфере защиты прав потребителей и благополучия человека и Федеральное медико-биологическое агентство в срок, не превышающий 15 рабочих дней с даты поступления такого запроса, направляют им информацию о присвоенной их деятельности и (или) используемым ими производственным объектам либо продукции (товарам) категории риска, а также сведения, использованные при отнесении их деятельности и (или) используемых ими производственных объектов, продукции (товаров) к определенной категории риска.</a:t>
            </a: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6" y="4186517"/>
            <a:ext cx="1443318" cy="14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6200000">
            <a:off x="3114277" y="3834651"/>
            <a:ext cx="419878" cy="1957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73388" y="4338918"/>
            <a:ext cx="2420471" cy="11654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42329" y="4598894"/>
            <a:ext cx="177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 рабочих дней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7793854" y="3861545"/>
            <a:ext cx="419878" cy="1957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9081247" y="4141694"/>
            <a:ext cx="1479177" cy="1434353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027459" y="4563035"/>
            <a:ext cx="158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Ответ на запрос (информация )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0282" y="3585881"/>
            <a:ext cx="3567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Запрос в Управление Роспотребнадзора по Иркутской области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0395" y="2635623"/>
            <a:ext cx="1355416" cy="120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13" y="483479"/>
            <a:ext cx="10309410" cy="42767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33. Контролируемые лица, являющиеся заявителями, вправе подать в Федеральную службу по надзору в сфере защиты прав потребителей и благополучия человека и Федеральное медико-биологическое агентство </a:t>
            </a:r>
            <a:r>
              <a:rPr lang="ru-RU" sz="2000" u="sng" dirty="0" smtClean="0"/>
              <a:t>на бумажном носителе </a:t>
            </a:r>
            <a:r>
              <a:rPr lang="ru-RU" sz="2000" dirty="0" smtClean="0"/>
              <a:t>или </a:t>
            </a:r>
            <a:r>
              <a:rPr lang="ru-RU" sz="2000" u="sng" dirty="0" smtClean="0"/>
              <a:t>в форме электронного документа </a:t>
            </a:r>
            <a:r>
              <a:rPr lang="ru-RU" sz="2000" b="1" dirty="0" smtClean="0">
                <a:solidFill>
                  <a:srgbClr val="C00000"/>
                </a:solidFill>
              </a:rPr>
              <a:t>заявление об изменении</a:t>
            </a:r>
            <a:r>
              <a:rPr lang="ru-RU" sz="2000" dirty="0" smtClean="0"/>
              <a:t> присвоенной ранее их деятельности и (или) используемым ими производственным объектам </a:t>
            </a:r>
            <a:r>
              <a:rPr lang="ru-RU" sz="2000" b="1" dirty="0" smtClean="0"/>
              <a:t>категории риска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7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Заявление должно содержать </a:t>
            </a:r>
            <a:r>
              <a:rPr lang="ru-RU" sz="2000" u="sng" dirty="0" smtClean="0"/>
              <a:t>следующие сведения</a:t>
            </a:r>
            <a:r>
              <a:rPr lang="ru-RU" sz="20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7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полное наименование юридического лица, фамилия, имя и отчество (при наличии) индивидуального предпринимателя;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основной государственный регистрационный номер;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идентификационный номер налогоплательщика;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место нахождения, используемое контролируемым лицом производственного объекта (при присвоении категории риска производственному объекту);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информация о категории риска, присвоенной ранее деятельности контролируемого лица и (или) используемым им производственным объектам либо продукции (товарам);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адрес юридического лица, адрес места жительства индивидуального предпринимателя (при необходимости иной почтовый адрес для связи), телефон и адрес электронной почты (при наличии).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К заявлению </a:t>
            </a:r>
            <a:r>
              <a:rPr lang="ru-RU" sz="2400" b="1" dirty="0" smtClean="0"/>
              <a:t>прилагаются документы </a:t>
            </a:r>
            <a:r>
              <a:rPr lang="ru-RU" sz="2000" dirty="0" smtClean="0"/>
              <a:t>о соответствии деятельности контролируемых лиц и (или) используемых ими производственных объектов критериям отнесения объектов контроля к определенной категории риска, на присвоение которых претендует заявитель.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endParaRPr lang="ru-RU" sz="1400" dirty="0" smtClean="0"/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353" y="851647"/>
            <a:ext cx="1380565" cy="138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1581" y="4893237"/>
            <a:ext cx="1790419" cy="17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61" y="1975410"/>
            <a:ext cx="9857067" cy="343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49624" y="142819"/>
            <a:ext cx="11196917" cy="22507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Федеральная служба по надзору в сфере защиты прав потребителей и благополучия человека и Федеральное медико-биологическое агентство рассматривают заявление, оценивают представленные контролируемым лицом и имеющиеся в их распоряжении документы и по итогам их рассмотрения в срок, не превышающий </a:t>
            </a:r>
            <a:r>
              <a:rPr lang="ru-RU" sz="2000" dirty="0" smtClean="0">
                <a:solidFill>
                  <a:srgbClr val="C00000"/>
                </a:solidFill>
              </a:rPr>
              <a:t>15 рабочих дней </a:t>
            </a:r>
            <a:r>
              <a:rPr lang="ru-RU" sz="2000" dirty="0" smtClean="0"/>
              <a:t>с даты получения такого заявления, принимают одно из следующих решений: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удовлетворение заявления и изменение категории риска;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отказ в удовлетворении заявления.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564" y="5206297"/>
            <a:ext cx="10174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В случае </a:t>
            </a:r>
            <a:r>
              <a:rPr lang="ru-RU" b="1" dirty="0" smtClean="0">
                <a:solidFill>
                  <a:srgbClr val="C00000"/>
                </a:solidFill>
              </a:rPr>
              <a:t>несогласия</a:t>
            </a:r>
            <a:r>
              <a:rPr lang="ru-RU" dirty="0" smtClean="0"/>
              <a:t> с принятым Федеральной службой по надзору в сфере защиты прав потребителей и благополучия человека или Федеральным медико-биологическим агентством решением об отказе в удовлетворении заявления контролируемое лицо </a:t>
            </a:r>
            <a:r>
              <a:rPr lang="ru-RU" b="1" dirty="0" smtClean="0">
                <a:solidFill>
                  <a:srgbClr val="C00000"/>
                </a:solidFill>
              </a:rPr>
              <a:t>вправе обжаловать </a:t>
            </a:r>
            <a:r>
              <a:rPr lang="ru-RU" dirty="0" smtClean="0"/>
              <a:t>такое решение в порядке, предусмотренном Федеральным законом "О государственном контроле (надзоре) и муниципальном контроле в Российской Федерации".</a:t>
            </a:r>
          </a:p>
        </p:txBody>
      </p:sp>
    </p:spTree>
    <p:extLst>
      <p:ext uri="{BB962C8B-B14F-4D97-AF65-F5344CB8AC3E}">
        <p14:creationId xmlns=""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8745" y="178405"/>
            <a:ext cx="9514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Статья 56 Закона № 248-ФЗ.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Виды контрольных (надзорных) мероприятий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185" y="1796985"/>
            <a:ext cx="5540188" cy="489364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Взаимодействие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с контролируемым лицом осуществляется при проведении следующих контрольных (надзорных) мероприятий: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1) контрольная закупка;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2) мониторинговая закупка;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3) выборочный контроль;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4) инспекционный визит;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5) рейдовый осмотр;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6) документарная проверка;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7) выездная проверка.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0678" y="1825509"/>
            <a:ext cx="4926563" cy="45243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Без взаимодействия </a:t>
            </a:r>
            <a:r>
              <a:rPr lang="ru-RU" sz="2400" b="1" dirty="0" smtClean="0">
                <a:solidFill>
                  <a:prstClr val="black"/>
                </a:solidFill>
              </a:rPr>
              <a:t>с контролируемым лицом проводятся следующие контрольные (надзорные) мероприятия (далее - контрольные (надзорные) мероприятия без взаимодействия):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1) наблюдение за соблюдением обязательных требований;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2) выездное обследование.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575249" y="1343608"/>
            <a:ext cx="419878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736563" y="1374710"/>
            <a:ext cx="419878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25524"/>
            <a:ext cx="1128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санитарно 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эпидемиологического контроля (надзора)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430305" y="1147482"/>
          <a:ext cx="11447929" cy="5567083"/>
        </p:xfrm>
        <a:graphic>
          <a:graphicData uri="http://schemas.openxmlformats.org/presentationml/2006/ole">
            <p:oleObj spid="_x0000_s848898" name="Документ" r:id="rId3" imgW="9236046" imgH="47224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25524"/>
            <a:ext cx="1128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контроля (надзора) в области защиты прав потребителей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394448" y="1105087"/>
          <a:ext cx="11591364" cy="5577455"/>
        </p:xfrm>
        <a:graphic>
          <a:graphicData uri="http://schemas.openxmlformats.org/presentationml/2006/ole">
            <p:oleObj spid="_x0000_s849922" name="Документ" r:id="rId3" imgW="9236046" imgH="45392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1622" y="0"/>
            <a:ext cx="10121153" cy="986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Типовые формы документов утверждены: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260" y="905435"/>
            <a:ext cx="6791930" cy="159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94" y="2733395"/>
            <a:ext cx="4848225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924" y="5181600"/>
            <a:ext cx="8563876" cy="1074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139" y="2689132"/>
            <a:ext cx="4867275" cy="2143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3200400" y="2519082"/>
            <a:ext cx="179294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247530" y="2501153"/>
            <a:ext cx="179294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52565" y="2537012"/>
            <a:ext cx="259976" cy="253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0941" y="1224964"/>
            <a:ext cx="107550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санитарно-эпидемиологический контроль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(надзор);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контроль (надзор) в области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защиты прав потребителей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Санитарно-карантинный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контроль в пунктах пропуска через государственную границу Российской Федерации;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контроль (надзор) за соблюдением законодательства Российской Федерации о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защите детей от информации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причиняющей вред их здоровью и (или) развитию, за соответствием информационной продукции, реализуемой потребителям, обязательным требованиям в области защиты детей от информации, причиняющей вред их здоровью и (или) развитию, в части указания в сопроводительных документах на информационную продукцию сведений, полученных в результате классификации информационной продукции, а также в части размещения на такой продукции в соответствии с указанными сведениями знака информационной продукции;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лицензионный контроль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(надзор) за деятельностью в области использования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возбудителей инфекционных заболеваний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человека и животных (за исключением случая, если указанная деятельность осуществляется в медицинских целях) и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генно-инженерно-модифицированных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организмов III и IV степеней потенциальной опасности, осуществляемой в замкнутых системах;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лицензионный контроль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(надзор) за деятельностью в области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использования источников ионизирующего излучения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(генерирующих) (за исключением случая, если эти источники используются в медицинской деятельности).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713" y="-478972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76399" y="143453"/>
            <a:ext cx="10174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Федеральная служба по надзору в сфере защиты прав потребителей и благополучия человека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осуществляет: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9551" y="107576"/>
            <a:ext cx="10121153" cy="78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бланках размещены </a:t>
            </a:r>
            <a:r>
              <a:rPr lang="ru-RU" sz="4000" b="1" dirty="0" smtClean="0">
                <a:solidFill>
                  <a:srgbClr val="C00000"/>
                </a:solidFill>
              </a:rPr>
              <a:t>QR-коды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3035" y="1113454"/>
            <a:ext cx="8059271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-  </a:t>
            </a:r>
            <a:r>
              <a:rPr lang="ru-RU" sz="2000" b="1" dirty="0" smtClean="0">
                <a:solidFill>
                  <a:srgbClr val="7030A0"/>
                </a:solidFill>
              </a:rPr>
              <a:t>QR-код</a:t>
            </a:r>
            <a:r>
              <a:rPr lang="ru-RU" sz="2000" dirty="0" smtClean="0">
                <a:solidFill>
                  <a:prstClr val="black"/>
                </a:solidFill>
              </a:rPr>
              <a:t>, обеспечивающий переход на страницу в информационно-телекоммуникационной сети "Интернет", содержащую запись единого реестра контрольных (надзорных) мероприятий о профилактическом мероприятии, контрольном (надзорном) мероприятии в едином реестре контрольных (надзорных) мероприятий, в рамках которого составлен соответствующий документ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9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469" y="1165410"/>
            <a:ext cx="2008095" cy="20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155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96" y="4112652"/>
            <a:ext cx="2129769" cy="20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35106" y="3784938"/>
            <a:ext cx="8130987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QR-код</a:t>
            </a:r>
            <a:r>
              <a:rPr lang="ru-RU" sz="2000" dirty="0" smtClean="0">
                <a:solidFill>
                  <a:prstClr val="black"/>
                </a:solidFill>
              </a:rPr>
              <a:t>, обеспечивающий переход на единый портал государственных и муниципальных услуг (функций) </a:t>
            </a:r>
            <a:r>
              <a:rPr lang="ru-RU" sz="2000" dirty="0" smtClean="0">
                <a:solidFill>
                  <a:prstClr val="black"/>
                </a:solidFill>
                <a:hlinkClick r:id="rId4"/>
              </a:rPr>
              <a:t>https://knd.gosuslugi.ru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В случае несогласия с настоящим решением (актом) можно обжаловать его в течение 30 календарных дней со дня получения информации о принятии обжалуемого решения (о составлении обжалуемого акта) (статья 40 Федерального закона "О государственном контроле (надзоре) и муниципальном контроле в Российской Федерации«)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9976"/>
            <a:ext cx="10515600" cy="143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+mn-lt"/>
              </a:rPr>
              <a:t>Контролируемое </a:t>
            </a:r>
            <a:r>
              <a:rPr lang="ru-RU" sz="2400" b="1" dirty="0">
                <a:latin typeface="+mn-lt"/>
              </a:rPr>
              <a:t>лицо может обжаловать </a:t>
            </a:r>
            <a:r>
              <a:rPr lang="ru-RU" sz="2400" b="1" dirty="0" smtClean="0">
                <a:latin typeface="+mn-lt"/>
              </a:rPr>
              <a:t>решения органа государственного контроля (надзора) в </a:t>
            </a:r>
            <a:r>
              <a:rPr lang="ru-RU" sz="2400" b="1" dirty="0">
                <a:latin typeface="+mn-lt"/>
              </a:rPr>
              <a:t>досудебном порядке </a:t>
            </a:r>
            <a:r>
              <a:rPr lang="ru-RU" sz="2400" b="1" dirty="0" smtClean="0">
                <a:latin typeface="+mn-lt"/>
              </a:rPr>
              <a:t>с использованием единого портала государственных и муниципальных услуг (функций), перейдя по ссылке https://knd.gosuslugi.ru/ или с помощью QR-кода 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63" y="1836963"/>
            <a:ext cx="5298823" cy="43107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128" y="1575707"/>
            <a:ext cx="2490107" cy="48985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015726" y="5806422"/>
            <a:ext cx="1715861" cy="4108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69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12" y="1882295"/>
            <a:ext cx="6253843" cy="4068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564" y="2016740"/>
            <a:ext cx="5554436" cy="39515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4447" y="259087"/>
            <a:ext cx="111969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Порядок досудебного обжалования размещен на едином портале государственных и муниципальных услуг (функций)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knd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en-US" sz="2800" b="1" dirty="0" err="1" smtClean="0">
                <a:solidFill>
                  <a:srgbClr val="002060"/>
                </a:solidFill>
              </a:rPr>
              <a:t>gosuslugi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en-US" sz="2800" b="1" dirty="0" err="1" smtClean="0">
                <a:solidFill>
                  <a:srgbClr val="002060"/>
                </a:solidFill>
              </a:rPr>
              <a:t>ru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0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01" y="775607"/>
            <a:ext cx="9895683" cy="48543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106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41" y="269421"/>
            <a:ext cx="5862510" cy="3107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726" y="2988808"/>
            <a:ext cx="5934075" cy="347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6181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6198451" y="609037"/>
            <a:ext cx="537882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Федеральным законом от 31.07.2020 № 248-ФЗ «О государственном контроле (надзоре) и муниципальном контроле в Российской Федерации» установлен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приоритет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профилактических мероприятий,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направленных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снижение риска причинения вреда (ущерба), по отношению к проведению контрольных (надзорных) мероприятий (статья 8).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контроль (надзор) осуществляется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основе управления рисками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причинения вреда (ущерба),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определяющего выбор профилактических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мероприятий и контрольных (надзорных) мероприятий, их содержание, интенсивность и результаты (статья 22).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1" y="729344"/>
            <a:ext cx="4691102" cy="5899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712" y="-642258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4826" y="604764"/>
            <a:ext cx="105111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/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Статья 8. Стимулирование добросовестного соблюдения обязательных требований</a:t>
            </a:r>
          </a:p>
          <a:p>
            <a:pPr algn="just"/>
            <a:endParaRPr lang="ru-RU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осуществлении государственного контроля (надзора), муниципального контроля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профилактических мероприятий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направленных на снижение риска причинения вреда (ущерба), </a:t>
            </a:r>
            <a:r>
              <a:rPr lang="ru-R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является приоритетным</a:t>
            </a:r>
            <a:r>
              <a:rPr lang="ru-RU" sz="2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отношению к проведению контрольных (надзорных) мероприятий.</a:t>
            </a:r>
          </a:p>
          <a:p>
            <a:pPr marL="514350" indent="-514350" algn="just">
              <a:buFontTx/>
              <a:buAutoNum type="arabicPeriod"/>
            </a:pPr>
            <a:endParaRPr lang="ru-RU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Государственный контроль (надзор), муниципальный контроль должны обеспечивать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стимулы к добросовестному соблюдению 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обязательных требований и минимизацию потенциальной выгоды от нарушений обязательных требований.</a:t>
            </a:r>
          </a:p>
          <a:p>
            <a:endParaRPr lang="ru-RU" sz="28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057" y="-555173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3256" y="111625"/>
            <a:ext cx="10989449" cy="540147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 IV. ПРОФИЛАКТИКА РИСКОВ ПРИЧИНЕНИЯ ВРЕДА (УЩЕРБА) ОХРАНЯЕМЫМ ЗАКОНОМ ЦЕННОСТЯМ, НЕЗАВИСИМАЯ ОЦЕНКА СОБЛЮДЕНИЯ ОБЯЗАТЕЛЬНЫХ ТРЕБОВАНИЙ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10. Профилактические мероприятия</a:t>
            </a:r>
          </a:p>
          <a:p>
            <a:endParaRPr lang="ru-RU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Профилактика рисков причинения вреда (ущерба) охраняемым законом ценностям направлена на </a:t>
            </a: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достижение следующих основных ЦЕЛЕЙ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стимулирование добросовестного 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соблюдения обязательных требований всеми контролируемыми лицами;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устранение условий, причин и факторов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способных привести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нарушениям 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обязательных требований и (или) причинению вреда (ущерба) охраняемым законом ценностям;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условий для доведения обязательных требован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ий до контролируемых лиц, </a:t>
            </a:r>
            <a:r>
              <a:rPr lang="ru-RU" sz="21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информированности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 способах их соблюдения.</a:t>
            </a:r>
            <a:endParaRPr lang="ru-RU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729" name="Rectangle 1"/>
          <p:cNvSpPr>
            <a:spLocks noChangeArrowheads="1"/>
          </p:cNvSpPr>
          <p:nvPr/>
        </p:nvSpPr>
        <p:spPr bwMode="auto">
          <a:xfrm>
            <a:off x="531569" y="5738790"/>
            <a:ext cx="113895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Глава 10 регулирует вопросы организации и проведения профилактических мероприятий, в т.ч. требования к программам профилактики рисков причинения вреда (ущерба) охраняемым законом ценностям, виды, способы и формы проведения профилактических мероприятий.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029" y="-522516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3629" y="176939"/>
            <a:ext cx="10695534" cy="617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10. Профилактические мероприятия</a:t>
            </a:r>
          </a:p>
          <a:p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Статья 45. Виды профилактических мероприятий</a:t>
            </a:r>
          </a:p>
          <a:p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Контрольные (надзорные) органы могут проводить следующие профилактические мероприятия: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 информирование;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обобщение правоприменительной практики;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меры стимулирования добросовестности;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4) объявление предостережения;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5) консультирование;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6) самообследование;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7) профилактический визит.</a:t>
            </a:r>
          </a:p>
          <a:p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профилактических мероприятий, которые проводятся при осуществлении государственного контроля (надзора), муниципального контроля,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определяются положением о виде контроля</a:t>
            </a:r>
            <a:endParaRPr lang="ru-RU" sz="22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629" y="-50074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616" y="144281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 виде профилактического визита</a:t>
            </a:r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279307" y="1203232"/>
          <a:ext cx="9407525" cy="5380037"/>
        </p:xfrm>
        <a:graphic>
          <a:graphicData uri="http://schemas.openxmlformats.org/presentationml/2006/ole">
            <p:oleObj spid="_x0000_s463874" name="Документ" r:id="rId3" imgW="10458307" imgH="6329783" progId="Word.Document.12">
              <p:embed/>
            </p:oleObj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2858" y="4133202"/>
            <a:ext cx="2559142" cy="14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1869" y="1793094"/>
            <a:ext cx="2115671" cy="16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3285" y="-576943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988" y="331695"/>
            <a:ext cx="9269506" cy="7171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о видах контроля (надзора)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78" y="1199217"/>
            <a:ext cx="3587750" cy="4997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508" y="1192490"/>
            <a:ext cx="3627379" cy="50110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6718" y="1186702"/>
            <a:ext cx="3488764" cy="5025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7713" y="-478972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5387" y="166052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виде профилактического визита</a:t>
            </a:r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1232233" y="1191239"/>
          <a:ext cx="9756775" cy="5418138"/>
        </p:xfrm>
        <a:graphic>
          <a:graphicData uri="http://schemas.openxmlformats.org/presentationml/2006/ole">
            <p:oleObj spid="_x0000_s464898" name="Документ" r:id="rId3" imgW="10422315" imgH="6015567" progId="Word.Document.12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285" y="-576943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виде профилактического визита</a:t>
            </a:r>
          </a:p>
        </p:txBody>
      </p:sp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1219200" y="1027589"/>
          <a:ext cx="9269506" cy="5665310"/>
        </p:xfrm>
        <a:graphic>
          <a:graphicData uri="http://schemas.openxmlformats.org/presentationml/2006/ole">
            <p:oleObj spid="_x0000_s465922" name="Документ" r:id="rId3" imgW="10196291" imgH="6562108" progId="Word.Document.12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285" y="-457200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4" y="0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6" y="-621767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992718"/>
            <a:ext cx="9509872" cy="564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4" y="0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6" y="-621767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577" y="1072963"/>
            <a:ext cx="10220046" cy="5429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4" y="0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6" y="-621767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64" y="1376363"/>
            <a:ext cx="10774453" cy="44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консультировании консультирования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0" y="920936"/>
            <a:ext cx="11779250" cy="551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7170" y="111624"/>
            <a:ext cx="106955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Консультирование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телефону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«горячей линии» Управления, а также по телефонам отделов и территориальных отделов Управления, посредством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видео-конференц-связи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личном приеме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Консультирование при личном обращении, а также посредством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видео-конференц-связи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осуществляется по предварительной записи. Записаться можно по телефону 8 (3952) 24-39-88.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Кроме того, для получения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письменной консультации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направить запрос на адрес электронной почты. Ответ дается в сроки, установленные ФЗ №59-ФЗ.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0" y="1735138"/>
          <a:ext cx="7092950" cy="6446837"/>
        </p:xfrm>
        <a:graphic>
          <a:graphicData uri="http://schemas.openxmlformats.org/presentationml/2006/ole">
            <p:oleObj spid="_x0000_s466946" name="Документ" r:id="rId3" imgW="4795557" imgH="4361163" progId="Word.Document.12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43800" y="2307771"/>
            <a:ext cx="4299856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Информацию о порядке предоставления государственных услуг Роспотребнадзора можно получить в отделе регистрации и лицензирования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телефону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8(3952) 24-36-37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0723" y="3976488"/>
            <a:ext cx="572381" cy="5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828" y="-500743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4"/>
            <a:ext cx="1168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0" y="920936"/>
            <a:ext cx="11779250" cy="551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741" y="2114794"/>
            <a:ext cx="7154396" cy="47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4" y="224118"/>
            <a:ext cx="1168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Информирование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6" y="-621767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001" y="892549"/>
            <a:ext cx="9963150" cy="57721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4" y="224118"/>
            <a:ext cx="1168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Информирование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6" y="-621767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5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642" y="944376"/>
            <a:ext cx="9982200" cy="38576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739" y="990573"/>
            <a:ext cx="3980516" cy="5601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588" y="217715"/>
            <a:ext cx="9269506" cy="7171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о видах контроля (надзора)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713" y="-478972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891" y="977154"/>
            <a:ext cx="4250108" cy="5629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" y="-200052"/>
            <a:ext cx="246274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14" tIns="60957" rIns="121914" bIns="60957" anchor="ctr">
            <a:spAutoFit/>
          </a:bodyPr>
          <a:lstStyle/>
          <a:p>
            <a:pPr defTabSz="1219140">
              <a:defRPr/>
            </a:pPr>
            <a:endParaRPr lang="ru-RU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02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756928"/>
            <a:ext cx="672075" cy="8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87488" y="2948947"/>
            <a:ext cx="816090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b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0" dirty="0" smtClean="0">
                <a:solidFill>
                  <a:srgbClr val="333399"/>
                </a:solidFill>
              </a:rPr>
              <a:t>https://vk.com/irkrospotrebnadzor</a:t>
            </a:r>
            <a:endParaRPr lang="ru-RU" sz="3700" b="1" kern="0" dirty="0" smtClean="0">
              <a:solidFill>
                <a:srgbClr val="333399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9403" y="644692"/>
            <a:ext cx="10992544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b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 smtClean="0">
              <a:solidFill>
                <a:srgbClr val="33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51" y="356659"/>
            <a:ext cx="11713301" cy="1785098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/>
            <a:r>
              <a:rPr lang="ru-RU" sz="2700" b="1" dirty="0" smtClean="0">
                <a:solidFill>
                  <a:srgbClr val="C00000"/>
                </a:solidFill>
              </a:rPr>
              <a:t>В официальных </a:t>
            </a:r>
            <a:r>
              <a:rPr lang="ru-RU" sz="2700" b="1" dirty="0" err="1" smtClean="0">
                <a:solidFill>
                  <a:srgbClr val="C00000"/>
                </a:solidFill>
              </a:rPr>
              <a:t>аккаунтах</a:t>
            </a:r>
            <a:r>
              <a:rPr lang="ru-RU" sz="2700" b="1" dirty="0" smtClean="0">
                <a:solidFill>
                  <a:srgbClr val="C00000"/>
                </a:solidFill>
              </a:rPr>
              <a:t> Управления Роспотребнадзора по Иркутской области </a:t>
            </a:r>
            <a:r>
              <a:rPr lang="ru-RU" sz="2700" b="1" dirty="0" smtClean="0">
                <a:solidFill>
                  <a:srgbClr val="0E0ED4"/>
                </a:solidFill>
              </a:rPr>
              <a:t>ежедневно  </a:t>
            </a:r>
            <a:r>
              <a:rPr lang="ru-RU" sz="2700" b="1" dirty="0" smtClean="0">
                <a:solidFill>
                  <a:srgbClr val="C00000"/>
                </a:solidFill>
              </a:rPr>
              <a:t>размещается</a:t>
            </a:r>
            <a:r>
              <a:rPr lang="ru-RU" sz="2700" b="1" dirty="0" smtClean="0">
                <a:solidFill>
                  <a:srgbClr val="0E0ED4"/>
                </a:solidFill>
              </a:rPr>
              <a:t> актуальная </a:t>
            </a:r>
            <a:r>
              <a:rPr lang="ru-RU" sz="2700" b="1" dirty="0" smtClean="0">
                <a:solidFill>
                  <a:srgbClr val="C00000"/>
                </a:solidFill>
              </a:rPr>
              <a:t>информация по вопросам обеспечения санитарно-эпидемиологического благополучия и защиты прав потребителей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91479" y="4965172"/>
            <a:ext cx="8256917" cy="672075"/>
          </a:xfrm>
        </p:spPr>
        <p:txBody>
          <a:bodyPr/>
          <a:lstStyle/>
          <a:p>
            <a:r>
              <a:rPr lang="en-US" sz="3700" dirty="0" smtClean="0"/>
              <a:t>rospotrebnadzor</a:t>
            </a:r>
            <a:r>
              <a:rPr lang="ru-RU" sz="3700" dirty="0" smtClean="0"/>
              <a:t>_</a:t>
            </a:r>
            <a:r>
              <a:rPr lang="en-US" sz="3700" dirty="0" err="1" smtClean="0"/>
              <a:t>irkutsk</a:t>
            </a:r>
            <a:endParaRPr lang="ru-RU" sz="3700" dirty="0" smtClean="0">
              <a:solidFill>
                <a:srgbClr val="C00000"/>
              </a:solidFill>
            </a:endParaRPr>
          </a:p>
        </p:txBody>
      </p:sp>
      <p:pic>
        <p:nvPicPr>
          <p:cNvPr id="10" name="Рисунок 9" descr="C:\Users\kaurovasp\AppData\Local\Microsoft\Windows\Temporary Internet Files\Content.Word\tlgram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965172"/>
            <a:ext cx="672075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4407" y="2468893"/>
            <a:ext cx="1929573" cy="18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6353" y="4428565"/>
            <a:ext cx="1717852" cy="22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011" y="283695"/>
            <a:ext cx="11291047" cy="641294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Благодарю </a:t>
            </a:r>
            <a:r>
              <a:rPr lang="ru-RU" sz="5400" b="1" dirty="0" smtClean="0">
                <a:solidFill>
                  <a:srgbClr val="7030A0"/>
                </a:solidFill>
              </a:rPr>
              <a:t>за внимание!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</a:endParaRPr>
          </a:p>
          <a:p>
            <a:pPr marL="228600" lvl="1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228600" lvl="1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228600" lvl="1" algn="just">
              <a:spcBef>
                <a:spcPts val="1000"/>
              </a:spcBef>
            </a:pP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4777" y="-1501528"/>
            <a:ext cx="3429000" cy="48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290348" y="475861"/>
          <a:ext cx="11618258" cy="638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41544" y="5501767"/>
            <a:ext cx="424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Приказ Роспотребнадзора от 20.01.2022 </a:t>
            </a:r>
            <a:r>
              <a:rPr lang="en-US" sz="2000" dirty="0" smtClean="0">
                <a:solidFill>
                  <a:prstClr val="black"/>
                </a:solidFill>
              </a:rPr>
              <a:t>N 18</a:t>
            </a:r>
            <a:r>
              <a:rPr lang="ru-RU" sz="2000" dirty="0" smtClean="0">
                <a:solidFill>
                  <a:prstClr val="black"/>
                </a:solidFill>
              </a:rPr>
              <a:t> (утверждены 30 форм проверочных листов)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468931" y="0"/>
            <a:ext cx="9269506" cy="5737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Проверочные и оценочные листы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8235" y="0"/>
            <a:ext cx="11519647" cy="9861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Объекты федерального государственного санитарно-эпидемиологического контроля (надзора)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249" y="5154706"/>
            <a:ext cx="1443318" cy="14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53035" y="1189307"/>
            <a:ext cx="100225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деятельность, действия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(бездействие) контролируемых лиц, в рамках которых должны соблюдаться обязательные требования, в том числе предъявляемые к контролируемым лицам, осуществляющим деятельность, действия (бездействие);</a:t>
            </a: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результаты деятельности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контролируемых лиц, в том числе продукция (товары), подлежащая государственному контролю (надзору) на таможенной границе и таможенной территории Евразийского экономического союза по Единому перечню продукции (товаров), подлежащей государственному санитарно-эпидемиологическому надзору (контролю), утвержденному решением Комиссии Таможенного союза от 28 мая 2010 г. N 299 "О применении санитарных мер в Евразийском экономическом союзе", к которой предъявляются обязательные требования;</a:t>
            </a: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в) здания, помещения, сооружения, линейные объекты, территории, включая водные, земельные и лесные участки, оборудование, устройства, предметы, материалы, транспортные средства и другие объекты, которыми контролируемые лица владеют и (или) пользуются и к которым предъявляются обязательные требования (далее -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производственные объекты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59" y="1488140"/>
            <a:ext cx="7808259" cy="133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38" y="2766454"/>
            <a:ext cx="8351898" cy="24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5129" y="457217"/>
            <a:ext cx="11214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санитарно-эпидемиологический контроль (надзор) осуществляется с применением риск-ориентированного подхода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953" y="3570081"/>
            <a:ext cx="6176683" cy="30637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0" y="993681"/>
            <a:ext cx="88302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Объекты контроля, подлежащие в соответствии с разделом I настоящего документа отнесению к категориям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высокого, значительного, среднего, умеренного и низкого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рисков, </a:t>
            </a:r>
            <a:r>
              <a:rPr lang="ru-RU" sz="1800" dirty="0" smtClean="0"/>
              <a:t>подлежат отнесению к категориям </a:t>
            </a:r>
            <a:r>
              <a:rPr lang="ru-RU" sz="1800" b="1" dirty="0" smtClean="0">
                <a:solidFill>
                  <a:srgbClr val="0070C0"/>
                </a:solidFill>
              </a:rPr>
              <a:t>чрезвычайно высокого, высокого, значительного, среднего и умеренного</a:t>
            </a:r>
            <a:r>
              <a:rPr lang="ru-RU" sz="1800" dirty="0" smtClean="0"/>
              <a:t> рисков соответственно  при наличии вступивших в законную силу в течение последних 3 лет на дату принятия решения об отнесении объекта контроля к категории риска: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97224" y="3059956"/>
            <a:ext cx="11631707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двух постановлений и более </a:t>
            </a:r>
            <a:r>
              <a:rPr lang="ru-RU" sz="1600" dirty="0" smtClean="0"/>
              <a:t>по делу об административном правонарушении с назначением административного наказания, </a:t>
            </a:r>
            <a:r>
              <a:rPr lang="ru-RU" sz="1600" b="1" dirty="0" smtClean="0"/>
              <a:t>за исключением </a:t>
            </a:r>
            <a:r>
              <a:rPr lang="ru-RU" sz="1600" dirty="0" smtClean="0"/>
              <a:t>административного наказания в виде </a:t>
            </a:r>
            <a:r>
              <a:rPr lang="ru-RU" sz="1600" b="1" dirty="0" smtClean="0"/>
              <a:t>предупреждения</a:t>
            </a:r>
            <a:r>
              <a:rPr lang="ru-RU" sz="1600" dirty="0" smtClean="0"/>
              <a:t>, юридическому лицу, его должностным лицам или гражданам за совершение административного правонарушения, вынесенного должностными лицами Федеральной службы по надзору в сфере защиты прав потребителей и благополучия человека, должностными лицами Федерального медико-биологического агентства или судом на основании протокола об административном правонарушении, составленного должностными лицами указанных органов;</a:t>
            </a:r>
          </a:p>
          <a:p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решения о приостановлении </a:t>
            </a:r>
            <a:r>
              <a:rPr lang="ru-RU" sz="1600" dirty="0" smtClean="0"/>
              <a:t>и (или) об </a:t>
            </a:r>
            <a:r>
              <a:rPr lang="ru-RU" sz="1600" b="1" dirty="0" smtClean="0">
                <a:solidFill>
                  <a:srgbClr val="C00000"/>
                </a:solidFill>
              </a:rPr>
              <a:t>аннулировании лицензии </a:t>
            </a:r>
            <a:r>
              <a:rPr lang="ru-RU" sz="1600" dirty="0" smtClean="0"/>
              <a:t>на осуществление деятельности в области использования возбудителей инфекционных заболеваний человека и животных (за исключением случая, если указанная деятельность осуществляется в медицинских целях) и </a:t>
            </a:r>
            <a:r>
              <a:rPr lang="ru-RU" sz="1600" dirty="0" err="1" smtClean="0"/>
              <a:t>генно-инженерно-модифицированных</a:t>
            </a:r>
            <a:r>
              <a:rPr lang="ru-RU" sz="1600" dirty="0" smtClean="0"/>
              <a:t> организмов III и IV степеней потенциальной опасности, осуществляемой в замкнутых системах, а также лицензии на осуществление деятельности в области использования источников ионизирующего излучения (генерирующих) (за исключением случая, если эти источники используются в медицинской деятельности).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8758521" y="753036"/>
            <a:ext cx="3854823" cy="22949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Повышение риска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6165" y="1"/>
            <a:ext cx="1059628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233363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7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ru-RU" sz="2000" b="1" dirty="0" smtClean="0"/>
              <a:t>II. Критерии вероятности возможного несоблюдения юридическими лицами и индивидуальными предпринимателями обязательных требований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37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618566" y="1119189"/>
            <a:ext cx="635597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Объекты контроля, подлежащие отнесению в соответствии с разделом I настоящего документа к категориям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высокого, значительного, среднего и умеренного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рисков, подлежат отнесению к категориям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значительного, среднего, умеренного и низкого</a:t>
            </a:r>
            <a:r>
              <a:rPr lang="ru-RU" altLang="ru-RU" sz="2400" dirty="0" smtClean="0">
                <a:solidFill>
                  <a:srgbClr val="000000"/>
                </a:solidFill>
              </a:rPr>
              <a:t> рисков соответственно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при отсутствии </a:t>
            </a:r>
            <a:r>
              <a:rPr lang="ru-RU" altLang="ru-RU" sz="2400" dirty="0" smtClean="0">
                <a:solidFill>
                  <a:schemeClr val="tx1"/>
                </a:solidFill>
              </a:rPr>
              <a:t>при последнем контрольном (надзорном) мероприятии юридического лица или индивидуального предпринимателя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предписаний </a:t>
            </a:r>
            <a:r>
              <a:rPr lang="ru-RU" altLang="ru-RU" sz="2400" dirty="0" smtClean="0">
                <a:solidFill>
                  <a:schemeClr val="tx1"/>
                </a:solidFill>
              </a:rPr>
              <a:t>об устранении обязательных требований</a:t>
            </a:r>
            <a:r>
              <a:rPr lang="ru-RU" altLang="ru-RU" sz="24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6165" y="1"/>
            <a:ext cx="1059628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233363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7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ru-RU" sz="2000" b="1" dirty="0" smtClean="0"/>
              <a:t>II. Критерии вероятности возможного несоблюдения юридическими лицами и индивидуальными предпринимателями обязательных требований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548282" y="2043953"/>
            <a:ext cx="4473388" cy="3254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Снижение риска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51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6_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2580</Words>
  <Application>Microsoft Office PowerPoint</Application>
  <PresentationFormat>Произвольный</PresentationFormat>
  <Paragraphs>173</Paragraphs>
  <Slides>41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65" baseType="lpstr">
      <vt:lpstr>Тема Office</vt:lpstr>
      <vt:lpstr>1_Специальное оформление</vt:lpstr>
      <vt:lpstr>2_Специальное оформление</vt:lpstr>
      <vt:lpstr>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4_Тема Office</vt:lpstr>
      <vt:lpstr>5_Тема Office</vt:lpstr>
      <vt:lpstr>2_Тема Office</vt:lpstr>
      <vt:lpstr>3_Тема Office</vt:lpstr>
      <vt:lpstr>6_Тема Office</vt:lpstr>
      <vt:lpstr>7_Тема Office</vt:lpstr>
      <vt:lpstr>10_Тема Office</vt:lpstr>
      <vt:lpstr>6_Смесь</vt:lpstr>
      <vt:lpstr>10_Специальное оформление</vt:lpstr>
      <vt:lpstr>9_Тема Office</vt:lpstr>
      <vt:lpstr>11_Тема Office</vt:lpstr>
      <vt:lpstr>Документ Microsoft Office Word</vt:lpstr>
      <vt:lpstr>Документ</vt:lpstr>
      <vt:lpstr>Новые подходы при организации и осуществлении контрольно-надзорной деятельности</vt:lpstr>
      <vt:lpstr>Слайд 2</vt:lpstr>
      <vt:lpstr>Положения о видах контроля (надзора)</vt:lpstr>
      <vt:lpstr>Положения о видах контроля (надзора)</vt:lpstr>
      <vt:lpstr>Проверочные и оценочные листы</vt:lpstr>
      <vt:lpstr>Объекты федерального государственного санитарно-эпидемиологического контроля (надзора)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Контролируемое лицо может обжаловать решения органа государственного контроля (надзора) в досудебном порядке с использованием единого портала государственных и муниципальных услуг (функций), перейдя по ссылке https://knd.gosuslugi.ru/ или с помощью QR-кода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rospotrebnadzor_irkutsk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и деятельности государственной санитарно-эпидемиологической службы, ее роль в охране и укреплении здоровья населения России. Основные требования санитарного законодательства, предъявляемые к медицинским организациям.</dc:title>
  <dc:creator>Инга</dc:creator>
  <cp:lastModifiedBy>zdanova</cp:lastModifiedBy>
  <cp:revision>740</cp:revision>
  <dcterms:created xsi:type="dcterms:W3CDTF">2018-03-25T02:22:21Z</dcterms:created>
  <dcterms:modified xsi:type="dcterms:W3CDTF">2022-11-16T06:47:03Z</dcterms:modified>
</cp:coreProperties>
</file>